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11"/>
  </p:notesMasterIdLst>
  <p:handoutMasterIdLst>
    <p:handoutMasterId r:id="rId12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22" autoAdjust="0"/>
  </p:normalViewPr>
  <p:slideViewPr>
    <p:cSldViewPr>
      <p:cViewPr varScale="1">
        <p:scale>
          <a:sx n="101" d="100"/>
          <a:sy n="101" d="100"/>
        </p:scale>
        <p:origin x="1206" y="114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60073C-106B-4BD0-B97F-2884F49FDE7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5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Potential Projects for HT on Merlin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DRE-related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of the DRE applications: </a:t>
            </a:r>
            <a:endParaRPr lang="en-US" dirty="0" smtClean="0"/>
          </a:p>
          <a:p>
            <a:pPr lvl="2"/>
            <a:r>
              <a:rPr lang="en-US" dirty="0" smtClean="0"/>
              <a:t>page </a:t>
            </a:r>
            <a:r>
              <a:rPr lang="en-US" dirty="0"/>
              <a:t>rank, image differencing, random access, </a:t>
            </a:r>
            <a:r>
              <a:rPr lang="en-US" dirty="0" err="1"/>
              <a:t>SpMV</a:t>
            </a:r>
            <a:endParaRPr lang="en-US" dirty="0"/>
          </a:p>
          <a:p>
            <a:pPr lvl="1"/>
            <a:r>
              <a:rPr lang="en-US" dirty="0" smtClean="0"/>
              <a:t>Matrix </a:t>
            </a:r>
            <a:r>
              <a:rPr lang="en-US" dirty="0"/>
              <a:t>transpose</a:t>
            </a:r>
          </a:p>
          <a:p>
            <a:r>
              <a:rPr lang="en-US" dirty="0" smtClean="0"/>
              <a:t>Other </a:t>
            </a:r>
            <a:r>
              <a:rPr lang="en-US" dirty="0"/>
              <a:t>applications</a:t>
            </a:r>
          </a:p>
          <a:p>
            <a:pPr lvl="1"/>
            <a:r>
              <a:rPr lang="en-US" dirty="0"/>
              <a:t>Smith-Waterman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bucket sort</a:t>
            </a:r>
          </a:p>
          <a:p>
            <a:pPr lvl="1"/>
            <a:r>
              <a:rPr lang="en-US" dirty="0"/>
              <a:t>Bloom filter</a:t>
            </a:r>
          </a:p>
          <a:p>
            <a:pPr lvl="1"/>
            <a:r>
              <a:rPr lang="en-US" dirty="0"/>
              <a:t>FFT</a:t>
            </a:r>
          </a:p>
          <a:p>
            <a:pPr lvl="1"/>
            <a:r>
              <a:rPr lang="en-US" dirty="0" smtClean="0"/>
              <a:t>Radix </a:t>
            </a:r>
            <a:r>
              <a:rPr lang="en-US" dirty="0"/>
              <a:t>sort</a:t>
            </a:r>
          </a:p>
          <a:p>
            <a:pPr lvl="1"/>
            <a:r>
              <a:rPr lang="en-US" dirty="0"/>
              <a:t>SHA1</a:t>
            </a:r>
          </a:p>
          <a:p>
            <a:r>
              <a:rPr lang="en-US" dirty="0" err="1"/>
              <a:t>OpenHT</a:t>
            </a:r>
            <a:r>
              <a:rPr lang="en-US" dirty="0"/>
              <a:t> </a:t>
            </a:r>
            <a:r>
              <a:rPr lang="en-US" dirty="0" smtClean="0"/>
              <a:t>applications</a:t>
            </a:r>
          </a:p>
          <a:p>
            <a:pPr lvl="1"/>
            <a:r>
              <a:rPr lang="en-US" dirty="0"/>
              <a:t>https://github.com/TonyBrewer/OpenHT/tree/master/apps</a:t>
            </a:r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Reordering Engine (DRE)*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 often show nearly random access patterns to memory</a:t>
            </a:r>
          </a:p>
          <a:p>
            <a:pPr lvl="1"/>
            <a:r>
              <a:rPr lang="en-US" dirty="0" smtClean="0"/>
              <a:t>Apps that manipulate complex, linked data structures</a:t>
            </a:r>
          </a:p>
          <a:p>
            <a:r>
              <a:rPr lang="en-US" dirty="0" smtClean="0"/>
              <a:t>3D stack memory has logic base where processing in memory could be beneficial</a:t>
            </a:r>
          </a:p>
          <a:p>
            <a:pPr lvl="1"/>
            <a:r>
              <a:rPr lang="en-US" dirty="0" smtClean="0"/>
              <a:t>Utilize large in-package bandwidth and reduced latency</a:t>
            </a:r>
          </a:p>
          <a:p>
            <a:r>
              <a:rPr lang="en-US" dirty="0" smtClean="0"/>
              <a:t>DRE</a:t>
            </a:r>
          </a:p>
          <a:p>
            <a:pPr lvl="1"/>
            <a:r>
              <a:rPr lang="en-US" dirty="0" smtClean="0"/>
              <a:t>Use hardware in logic base to traverse and reorder data structures</a:t>
            </a:r>
          </a:p>
          <a:p>
            <a:pPr lvl="1"/>
            <a:r>
              <a:rPr lang="en-US" i="1" dirty="0" smtClean="0"/>
              <a:t>Fill</a:t>
            </a:r>
            <a:r>
              <a:rPr lang="en-US" dirty="0" smtClean="0"/>
              <a:t> and </a:t>
            </a:r>
            <a:r>
              <a:rPr lang="en-US" i="1" dirty="0" smtClean="0"/>
              <a:t>drain</a:t>
            </a:r>
            <a:r>
              <a:rPr lang="en-US" dirty="0" smtClean="0"/>
              <a:t> operations to gather and scatter blocks of application data</a:t>
            </a:r>
          </a:p>
          <a:p>
            <a:pPr lvl="1"/>
            <a:r>
              <a:rPr lang="en-US" dirty="0" smtClean="0"/>
              <a:t>The goal is to accelerate data access so that CPU cores can compute on complex data efficiently packed into cache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8048" y="6195595"/>
            <a:ext cx="61203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050" dirty="0" smtClean="0"/>
              <a:t>*Maya </a:t>
            </a:r>
            <a:r>
              <a:rPr lang="en-US" sz="1050" dirty="0" err="1"/>
              <a:t>Gokhale</a:t>
            </a:r>
            <a:r>
              <a:rPr lang="en-US" sz="1050" dirty="0"/>
              <a:t>, Scott Lloyd, and Chris </a:t>
            </a:r>
            <a:r>
              <a:rPr lang="en-US" sz="1050" dirty="0" err="1"/>
              <a:t>Hajas</a:t>
            </a:r>
            <a:r>
              <a:rPr lang="en-US" sz="1050" dirty="0"/>
              <a:t>. 2015. Near memory data structure rearrangement. In </a:t>
            </a:r>
            <a:r>
              <a:rPr lang="en-US" sz="1050" i="1" dirty="0"/>
              <a:t>Proceedings of the 2015 International Symposium on Memory Systems</a:t>
            </a:r>
            <a:r>
              <a:rPr lang="en-US" sz="1050" dirty="0"/>
              <a:t> (MEMSYS '15). ACM, New York, NY, USA, 283-290. DOI=http://dx.doi.org/10.1145/2818950.2818986</a:t>
            </a:r>
            <a:endParaRPr lang="en-US" sz="1050" i="1" baseline="30000" dirty="0"/>
          </a:p>
        </p:txBody>
      </p:sp>
    </p:spTree>
    <p:extLst>
      <p:ext uri="{BB962C8B-B14F-4D97-AF65-F5344CB8AC3E}">
        <p14:creationId xmlns:p14="http://schemas.microsoft.com/office/powerpoint/2010/main" val="33203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" y="4125501"/>
            <a:ext cx="5062728" cy="1754326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drainsp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DRE Setup, Fill, &amp; Drain Code Examples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930469"/>
            <a:ext cx="8534400" cy="28623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ref_elem_size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elem_sz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scratchpad_len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24656" y="2140313"/>
            <a:ext cx="5419344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fillsp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spix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curr_idx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scratchpad_len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idx_len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break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tmp_idx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++]];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DRE on Merlin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5230369" y="4909012"/>
            <a:ext cx="3761232" cy="1830454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" y="1552840"/>
            <a:ext cx="540203" cy="191153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604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6" idx="3"/>
            <a:endCxn id="8" idx="0"/>
          </p:cNvCxnSpPr>
          <p:nvPr/>
        </p:nvCxnSpPr>
        <p:spPr bwMode="auto">
          <a:xfrm>
            <a:off x="692603" y="2508607"/>
            <a:ext cx="611641" cy="10227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2221364" y="1294209"/>
            <a:ext cx="3581400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3"/>
          <p:cNvCxnSpPr>
            <a:stCxn id="8" idx="2"/>
            <a:endCxn id="15" idx="1"/>
          </p:cNvCxnSpPr>
          <p:nvPr/>
        </p:nvCxnSpPr>
        <p:spPr bwMode="auto">
          <a:xfrm>
            <a:off x="1837644" y="2518834"/>
            <a:ext cx="68784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6122526" y="1322064"/>
            <a:ext cx="2716674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3" name="Elbow Connector 19"/>
          <p:cNvCxnSpPr>
            <a:stCxn id="16" idx="3"/>
            <a:endCxn id="56" idx="1"/>
          </p:cNvCxnSpPr>
          <p:nvPr/>
        </p:nvCxnSpPr>
        <p:spPr bwMode="auto">
          <a:xfrm flipV="1">
            <a:off x="5497964" y="1865676"/>
            <a:ext cx="777715" cy="18132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4" name="Elbow Connector 19"/>
          <p:cNvCxnSpPr>
            <a:stCxn id="17" idx="3"/>
            <a:endCxn id="57" idx="1"/>
          </p:cNvCxnSpPr>
          <p:nvPr/>
        </p:nvCxnSpPr>
        <p:spPr bwMode="auto">
          <a:xfrm>
            <a:off x="5497963" y="2997290"/>
            <a:ext cx="786932" cy="195538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252548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86333" y="166158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86332" y="261187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Elbow Connector 19"/>
          <p:cNvCxnSpPr/>
          <p:nvPr/>
        </p:nvCxnSpPr>
        <p:spPr bwMode="auto">
          <a:xfrm>
            <a:off x="2883353" y="3270605"/>
            <a:ext cx="1411742" cy="162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9" name="Elbow Connector 19"/>
          <p:cNvCxnSpPr/>
          <p:nvPr/>
        </p:nvCxnSpPr>
        <p:spPr bwMode="auto">
          <a:xfrm>
            <a:off x="2890156" y="1814486"/>
            <a:ext cx="1421605" cy="8992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135764" y="2127607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35764" y="2136983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3135764" y="2298759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135764" y="2886927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35764" y="2725151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41086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92561" y="1851091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User app</a:t>
            </a:r>
            <a:endParaRPr lang="en-US" sz="1400" dirty="0"/>
          </a:p>
        </p:txBody>
      </p: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3970563" y="2213183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2" idx="3"/>
          </p:cNvCxnSpPr>
          <p:nvPr/>
        </p:nvCxnSpPr>
        <p:spPr bwMode="auto">
          <a:xfrm>
            <a:off x="3970563" y="2374959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>
            <a:stCxn id="24" idx="3"/>
          </p:cNvCxnSpPr>
          <p:nvPr/>
        </p:nvCxnSpPr>
        <p:spPr bwMode="auto">
          <a:xfrm flipV="1">
            <a:off x="3969202" y="2802690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>
            <a:off x="3957977" y="2982477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4295095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2" name="Elbow Connector 19"/>
          <p:cNvCxnSpPr/>
          <p:nvPr/>
        </p:nvCxnSpPr>
        <p:spPr bwMode="auto">
          <a:xfrm>
            <a:off x="4659254" y="205140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 flipV="1">
            <a:off x="4674562" y="299438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4073805" y="242721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5" name="Elbow Connector 19"/>
          <p:cNvCxnSpPr>
            <a:endCxn id="21" idx="1"/>
          </p:cNvCxnSpPr>
          <p:nvPr/>
        </p:nvCxnSpPr>
        <p:spPr bwMode="auto">
          <a:xfrm>
            <a:off x="2894917" y="221318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2894917" y="237495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2896959" y="278672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8" name="Elbow Connector 19"/>
          <p:cNvCxnSpPr/>
          <p:nvPr/>
        </p:nvCxnSpPr>
        <p:spPr bwMode="auto">
          <a:xfrm>
            <a:off x="2896959" y="2961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7950230" y="1661584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9502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8483630" y="1661584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5400000">
            <a:off x="8143141" y="180963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 bwMode="auto">
          <a:xfrm>
            <a:off x="7391400" y="1676400"/>
            <a:ext cx="381000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#0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6915151" y="1676400"/>
            <a:ext cx="295277" cy="170630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7391400" y="2995464"/>
            <a:ext cx="380999" cy="38934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VC #N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7951847" y="2988736"/>
            <a:ext cx="7365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79518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8485247" y="2988736"/>
            <a:ext cx="203170" cy="4041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 rot="5400000">
            <a:off x="8143141" y="3135452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0" name="Elbow Connector 19"/>
          <p:cNvCxnSpPr>
            <a:stCxn id="45" idx="3"/>
            <a:endCxn id="47" idx="1"/>
          </p:cNvCxnSpPr>
          <p:nvPr/>
        </p:nvCxnSpPr>
        <p:spPr bwMode="auto">
          <a:xfrm>
            <a:off x="7772399" y="31901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1" name="Elbow Connector 19"/>
          <p:cNvCxnSpPr/>
          <p:nvPr/>
        </p:nvCxnSpPr>
        <p:spPr bwMode="auto">
          <a:xfrm>
            <a:off x="7772399" y="185585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2" name="Elbow Connector 19"/>
          <p:cNvCxnSpPr/>
          <p:nvPr/>
        </p:nvCxnSpPr>
        <p:spPr bwMode="auto">
          <a:xfrm>
            <a:off x="7209571" y="1851091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Elbow Connector 19"/>
          <p:cNvCxnSpPr/>
          <p:nvPr/>
        </p:nvCxnSpPr>
        <p:spPr bwMode="auto">
          <a:xfrm>
            <a:off x="7209571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8254221" y="2356794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7550653" y="2353169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6" name="Rectangle 55"/>
          <p:cNvSpPr/>
          <p:nvPr/>
        </p:nvSpPr>
        <p:spPr bwMode="auto">
          <a:xfrm>
            <a:off x="6275679" y="1665605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Link#0</a:t>
            </a:r>
          </a:p>
        </p:txBody>
      </p:sp>
      <p:sp>
        <p:nvSpPr>
          <p:cNvPr id="57" name="Rectangle 56"/>
          <p:cNvSpPr/>
          <p:nvPr/>
        </p:nvSpPr>
        <p:spPr bwMode="auto">
          <a:xfrm>
            <a:off x="6284895" y="2992757"/>
            <a:ext cx="458500" cy="40014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Link#1</a:t>
            </a:r>
          </a:p>
        </p:txBody>
      </p:sp>
      <p:cxnSp>
        <p:nvCxnSpPr>
          <p:cNvPr id="58" name="Elbow Connector 19"/>
          <p:cNvCxnSpPr/>
          <p:nvPr/>
        </p:nvCxnSpPr>
        <p:spPr bwMode="auto">
          <a:xfrm flipV="1">
            <a:off x="6726487" y="1850304"/>
            <a:ext cx="185522" cy="78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6736895" y="3189457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6206044" y="2162592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logics</a:t>
            </a:r>
          </a:p>
        </p:txBody>
      </p:sp>
      <p:cxnSp>
        <p:nvCxnSpPr>
          <p:cNvPr id="61" name="Elbow Connector 19"/>
          <p:cNvCxnSpPr/>
          <p:nvPr/>
        </p:nvCxnSpPr>
        <p:spPr bwMode="auto">
          <a:xfrm>
            <a:off x="6733926" y="2669740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2" name="Elbow Connector 19"/>
          <p:cNvCxnSpPr/>
          <p:nvPr/>
        </p:nvCxnSpPr>
        <p:spPr bwMode="auto">
          <a:xfrm>
            <a:off x="6741069" y="2225938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3" name="Elbow Connector 19"/>
          <p:cNvCxnSpPr/>
          <p:nvPr/>
        </p:nvCxnSpPr>
        <p:spPr bwMode="auto">
          <a:xfrm>
            <a:off x="6734179" y="2778023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64" name="Elbow Connector 19"/>
          <p:cNvCxnSpPr/>
          <p:nvPr/>
        </p:nvCxnSpPr>
        <p:spPr bwMode="auto">
          <a:xfrm>
            <a:off x="6741069" y="2328802"/>
            <a:ext cx="179448" cy="6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6791532" y="234538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 bwMode="auto">
          <a:xfrm>
            <a:off x="3295599" y="2207707"/>
            <a:ext cx="537351" cy="732174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DRE logics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 bwMode="auto">
          <a:xfrm>
            <a:off x="304800" y="3764545"/>
            <a:ext cx="8534400" cy="245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600" kern="0" dirty="0" smtClean="0"/>
              <a:t>Prototype CMC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kern="0" dirty="0" smtClean="0"/>
              <a:t>Leverage LLNL’s DRE* work for initial prototyping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200" u="sng" kern="0" dirty="0" smtClean="0"/>
              <a:t>Long term</a:t>
            </a:r>
            <a:r>
              <a:rPr lang="en-US" sz="2200" kern="0" dirty="0" smtClean="0"/>
              <a:t>: evaluate CMC based on requirements of relevant apps</a:t>
            </a:r>
          </a:p>
          <a:p>
            <a:pPr>
              <a:lnSpc>
                <a:spcPct val="110000"/>
              </a:lnSpc>
            </a:pPr>
            <a:r>
              <a:rPr lang="en-US" sz="2600" kern="0" dirty="0" smtClean="0"/>
              <a:t>Tasks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Study DRE with help of LLNL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kern="0" dirty="0" smtClean="0"/>
              <a:t>Port DRE to Merlin board using HT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endParaRPr lang="en-US" sz="1700" kern="0" dirty="0" smtClean="0"/>
          </a:p>
        </p:txBody>
      </p:sp>
      <p:sp>
        <p:nvSpPr>
          <p:cNvPr id="75" name="Rectangle 74"/>
          <p:cNvSpPr/>
          <p:nvPr/>
        </p:nvSpPr>
        <p:spPr bwMode="auto">
          <a:xfrm>
            <a:off x="5782733" y="5223934"/>
            <a:ext cx="881799" cy="459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setup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322431" y="6036839"/>
            <a:ext cx="881799" cy="459488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Fill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5782732" y="6027041"/>
            <a:ext cx="881799" cy="459488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Drain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58001" y="5130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DRE commands</a:t>
            </a:r>
            <a:endParaRPr lang="en-US" dirty="0"/>
          </a:p>
        </p:txBody>
      </p:sp>
      <p:cxnSp>
        <p:nvCxnSpPr>
          <p:cNvPr id="79" name="Straight Arrow Connector 78"/>
          <p:cNvCxnSpPr>
            <a:endCxn id="76" idx="0"/>
          </p:cNvCxnSpPr>
          <p:nvPr/>
        </p:nvCxnSpPr>
        <p:spPr bwMode="auto">
          <a:xfrm>
            <a:off x="6664531" y="5401733"/>
            <a:ext cx="1098800" cy="63510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>
            <a:stCxn id="75" idx="2"/>
            <a:endCxn id="77" idx="0"/>
          </p:cNvCxnSpPr>
          <p:nvPr/>
        </p:nvCxnSpPr>
        <p:spPr bwMode="auto">
          <a:xfrm flipH="1">
            <a:off x="6223632" y="5683422"/>
            <a:ext cx="1" cy="34361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572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34" grpId="0"/>
      <p:bldP spid="60" grpId="0" animBg="1"/>
      <p:bldP spid="65" grpId="0"/>
      <p:bldP spid="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with LLNL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Porting DRE to Merlin board</a:t>
            </a:r>
          </a:p>
          <a:p>
            <a:pPr lvl="1"/>
            <a:r>
              <a:rPr lang="en-US" dirty="0" smtClean="0"/>
              <a:t>Approach: </a:t>
            </a:r>
            <a:r>
              <a:rPr lang="en-US" dirty="0">
                <a:solidFill>
                  <a:srgbClr val="0021A5"/>
                </a:solidFill>
              </a:rPr>
              <a:t>Implement DRE using Convey HT (HLL)</a:t>
            </a:r>
          </a:p>
          <a:p>
            <a:pPr lvl="2"/>
            <a:r>
              <a:rPr lang="en-US" dirty="0" smtClean="0"/>
              <a:t>DRE’s functionalities can be implemented using HT</a:t>
            </a:r>
          </a:p>
          <a:p>
            <a:pPr lvl="2"/>
            <a:r>
              <a:rPr lang="en-US" dirty="0" smtClean="0"/>
              <a:t>Discussed performance considerations regarding placement of DRE’s view buffer </a:t>
            </a:r>
          </a:p>
          <a:p>
            <a:pPr lvl="1"/>
            <a:r>
              <a:rPr lang="en-US" dirty="0" smtClean="0"/>
              <a:t>Also discussed: </a:t>
            </a:r>
            <a:r>
              <a:rPr lang="en-US" dirty="0">
                <a:solidFill>
                  <a:srgbClr val="0021A5"/>
                </a:solidFill>
              </a:rPr>
              <a:t>Reuse DRE’s HDL source code</a:t>
            </a:r>
          </a:p>
          <a:p>
            <a:pPr lvl="2"/>
            <a:r>
              <a:rPr lang="en-US" dirty="0" smtClean="0"/>
              <a:t>Altera counterparts for Xilinx IPs used in DRE not available</a:t>
            </a:r>
          </a:p>
          <a:p>
            <a:pPr lvl="2"/>
            <a:r>
              <a:rPr lang="en-US" dirty="0" smtClean="0"/>
              <a:t>Creating DRE logics from scratch using HDL too costly</a:t>
            </a:r>
          </a:p>
          <a:p>
            <a:r>
              <a:rPr lang="en-US" dirty="0" smtClean="0"/>
              <a:t>DRE applications</a:t>
            </a:r>
          </a:p>
          <a:p>
            <a:pPr lvl="1"/>
            <a:r>
              <a:rPr lang="en-US" dirty="0" smtClean="0"/>
              <a:t>Demonstrate functionality of DRE with HMC device</a:t>
            </a:r>
          </a:p>
          <a:p>
            <a:pPr lvl="1"/>
            <a:r>
              <a:rPr lang="en-US" dirty="0" smtClean="0"/>
              <a:t>Obtained source code from LLNL</a:t>
            </a:r>
          </a:p>
          <a:p>
            <a:pPr lvl="2"/>
            <a:r>
              <a:rPr lang="en-US" dirty="0" smtClean="0"/>
              <a:t>Page rank, image differencing, Random access, </a:t>
            </a:r>
            <a:r>
              <a:rPr lang="en-US" dirty="0" err="1" smtClean="0"/>
              <a:t>SpMV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81200" y="6172200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HLL: </a:t>
            </a:r>
            <a:r>
              <a:rPr lang="en-US" sz="1200" i="1" dirty="0"/>
              <a:t>H</a:t>
            </a:r>
            <a:r>
              <a:rPr lang="en-US" sz="1200" i="1" dirty="0" smtClean="0"/>
              <a:t>igh-level language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  <p:sp>
        <p:nvSpPr>
          <p:cNvPr id="7" name="TextBox 6"/>
          <p:cNvSpPr txBox="1"/>
          <p:nvPr/>
        </p:nvSpPr>
        <p:spPr>
          <a:xfrm>
            <a:off x="4500880" y="6179312"/>
            <a:ext cx="4036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DRE: Data Reordering/Rearrangement Engine</a:t>
            </a:r>
          </a:p>
          <a:p>
            <a:pPr>
              <a:spcBef>
                <a:spcPts val="0"/>
              </a:spcBef>
            </a:pPr>
            <a:endParaRPr lang="en-US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20322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92632"/>
            <a:ext cx="8534400" cy="233829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HT unit that contains</a:t>
            </a:r>
          </a:p>
          <a:p>
            <a:pPr lvl="1"/>
            <a:r>
              <a:rPr lang="en-US" dirty="0" smtClean="0"/>
              <a:t>One memory Read/Write module, one DRE module (setup, fill, drain logic), and one module for 1/16</a:t>
            </a:r>
            <a:r>
              <a:rPr lang="en-US" baseline="30000" dirty="0" smtClean="0"/>
              <a:t>th</a:t>
            </a:r>
            <a:r>
              <a:rPr lang="en-US" dirty="0" smtClean="0"/>
              <a:t> of DRE’s view buffer</a:t>
            </a:r>
          </a:p>
          <a:p>
            <a:r>
              <a:rPr lang="en-US" dirty="0" smtClean="0"/>
              <a:t>Replicate HT unit 16 times to use all memory ports</a:t>
            </a:r>
          </a:p>
          <a:p>
            <a:r>
              <a:rPr lang="en-US" dirty="0" smtClean="0"/>
              <a:t>Host code </a:t>
            </a:r>
          </a:p>
          <a:p>
            <a:pPr lvl="1"/>
            <a:r>
              <a:rPr lang="en-US" dirty="0" smtClean="0"/>
              <a:t>Read/write to DRE’s view buffer through HT’s host data interfaces</a:t>
            </a:r>
          </a:p>
          <a:p>
            <a:pPr lvl="1"/>
            <a:r>
              <a:rPr lang="en-US" dirty="0" smtClean="0"/>
              <a:t>View buffer I/O can be unit-number independent for ease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49873" y="1294209"/>
            <a:ext cx="5661363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/>
          <p:nvPr/>
        </p:nvCxnSpPr>
        <p:spPr bwMode="auto">
          <a:xfrm flipV="1">
            <a:off x="72049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>
            <a:stCxn id="16" idx="3"/>
          </p:cNvCxnSpPr>
          <p:nvPr/>
        </p:nvCxnSpPr>
        <p:spPr bwMode="auto">
          <a:xfrm>
            <a:off x="72100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6984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984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 flipV="1">
            <a:off x="2576147" y="3253336"/>
            <a:ext cx="3437981" cy="421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 flipV="1">
            <a:off x="2576147" y="1785904"/>
            <a:ext cx="3429989" cy="762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48533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8533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8533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533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8533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87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755704" y="185067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6881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6881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6868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675609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0141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3782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3935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57914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6125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6125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6145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6145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5" name="TextBox 64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856090" y="1835686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 bwMode="auto">
          <a:xfrm>
            <a:off x="3779199" y="208862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779199" y="209800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3779199" y="225977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3779199" y="284794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779199" y="268616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84521" y="238823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90" name="Elbow Connector 19"/>
          <p:cNvCxnSpPr/>
          <p:nvPr/>
        </p:nvCxnSpPr>
        <p:spPr bwMode="auto">
          <a:xfrm>
            <a:off x="3542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1" name="Elbow Connector 19"/>
          <p:cNvCxnSpPr/>
          <p:nvPr/>
        </p:nvCxnSpPr>
        <p:spPr bwMode="auto">
          <a:xfrm>
            <a:off x="3542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2" name="Elbow Connector 19"/>
          <p:cNvCxnSpPr/>
          <p:nvPr/>
        </p:nvCxnSpPr>
        <p:spPr bwMode="auto">
          <a:xfrm>
            <a:off x="3544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3" name="Elbow Connector 19"/>
          <p:cNvCxnSpPr/>
          <p:nvPr/>
        </p:nvCxnSpPr>
        <p:spPr bwMode="auto">
          <a:xfrm>
            <a:off x="3544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5" name="Rectangle 94"/>
          <p:cNvSpPr/>
          <p:nvPr/>
        </p:nvSpPr>
        <p:spPr bwMode="auto">
          <a:xfrm>
            <a:off x="2812998" y="2088476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816994" y="2097852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816994" y="2257247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2816818" y="284779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816818" y="2686020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228622" y="2388081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101" name="Elbow Connector 19"/>
          <p:cNvCxnSpPr/>
          <p:nvPr/>
        </p:nvCxnSpPr>
        <p:spPr bwMode="auto">
          <a:xfrm>
            <a:off x="25761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2" name="Elbow Connector 19"/>
          <p:cNvCxnSpPr/>
          <p:nvPr/>
        </p:nvCxnSpPr>
        <p:spPr bwMode="auto">
          <a:xfrm>
            <a:off x="25761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3" name="Elbow Connector 19"/>
          <p:cNvCxnSpPr/>
          <p:nvPr/>
        </p:nvCxnSpPr>
        <p:spPr bwMode="auto">
          <a:xfrm>
            <a:off x="25781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04" name="Elbow Connector 19"/>
          <p:cNvCxnSpPr/>
          <p:nvPr/>
        </p:nvCxnSpPr>
        <p:spPr bwMode="auto">
          <a:xfrm>
            <a:off x="25781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2683190" y="1841751"/>
            <a:ext cx="109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1/16 Buffer</a:t>
            </a:r>
            <a:endParaRPr 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734577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728949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725561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117" name="TextBox 116"/>
          <p:cNvSpPr txBox="1"/>
          <p:nvPr/>
        </p:nvSpPr>
        <p:spPr>
          <a:xfrm>
            <a:off x="2715357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121" name="Rectangle 120"/>
          <p:cNvSpPr/>
          <p:nvPr/>
        </p:nvSpPr>
        <p:spPr bwMode="auto">
          <a:xfrm rot="5400000">
            <a:off x="2444884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 rot="5400000">
            <a:off x="2601933" y="24739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 rot="5400000">
            <a:off x="3014450" y="2471857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2882752" y="2778339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16</a:t>
            </a:r>
            <a:endParaRPr lang="en-US" sz="1050" dirty="0"/>
          </a:p>
        </p:txBody>
      </p:sp>
      <p:sp>
        <p:nvSpPr>
          <p:cNvPr id="125" name="TextBox 124"/>
          <p:cNvSpPr txBox="1"/>
          <p:nvPr/>
        </p:nvSpPr>
        <p:spPr>
          <a:xfrm>
            <a:off x="2881524" y="2607364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17</a:t>
            </a:r>
            <a:endParaRPr lang="en-US" sz="1050" dirty="0"/>
          </a:p>
        </p:txBody>
      </p:sp>
      <p:sp>
        <p:nvSpPr>
          <p:cNvPr id="126" name="TextBox 125"/>
          <p:cNvSpPr txBox="1"/>
          <p:nvPr/>
        </p:nvSpPr>
        <p:spPr>
          <a:xfrm>
            <a:off x="2878771" y="2184398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127" name="TextBox 126"/>
          <p:cNvSpPr txBox="1"/>
          <p:nvPr/>
        </p:nvSpPr>
        <p:spPr>
          <a:xfrm>
            <a:off x="2876623" y="2015137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128" name="Rectangle 127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129" name="Straight Arrow Connector 128"/>
          <p:cNvCxnSpPr>
            <a:stCxn id="128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30" name="Rectangle 129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131" name="Rectangle 130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132" name="Straight Arrow Connector 131"/>
          <p:cNvCxnSpPr>
            <a:stCxn id="131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3" name="Straight Arrow Connector 132"/>
          <p:cNvCxnSpPr>
            <a:stCxn id="128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4" name="Straight Arrow Connector 133"/>
          <p:cNvCxnSpPr>
            <a:endCxn id="131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/>
          <p:cNvSpPr/>
          <p:nvPr/>
        </p:nvSpPr>
        <p:spPr bwMode="auto">
          <a:xfrm>
            <a:off x="2576147" y="1863717"/>
            <a:ext cx="3422766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 bwMode="auto">
          <a:xfrm flipV="1">
            <a:off x="57914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621636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2228"/>
            <a:ext cx="8534400" cy="239869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one HT unit that contains</a:t>
            </a:r>
          </a:p>
          <a:p>
            <a:pPr lvl="1"/>
            <a:r>
              <a:rPr lang="en-US" dirty="0" smtClean="0"/>
              <a:t>16 memory Read/Write modules</a:t>
            </a:r>
          </a:p>
          <a:p>
            <a:pPr lvl="1"/>
            <a:r>
              <a:rPr lang="en-US" dirty="0" smtClean="0"/>
              <a:t>Multiple DRE modules</a:t>
            </a:r>
          </a:p>
          <a:p>
            <a:pPr lvl="1"/>
            <a:r>
              <a:rPr lang="en-US" dirty="0" smtClean="0"/>
              <a:t>Buffer shared by DRE modules and connected to the Stream I/F</a:t>
            </a:r>
          </a:p>
          <a:p>
            <a:pPr lvl="1"/>
            <a:r>
              <a:rPr lang="en-US" dirty="0" smtClean="0"/>
              <a:t>Stream I/F to DRE view buffer in host memory</a:t>
            </a:r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Read/Write to view buffer in host memory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52400" y="1289315"/>
            <a:ext cx="849065" cy="3741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999521" y="1213207"/>
            <a:ext cx="6992079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 rot="16200000">
            <a:off x="985951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 bwMode="auto">
          <a:xfrm>
            <a:off x="1001465" y="1476377"/>
            <a:ext cx="653912" cy="174624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2488378" y="1294209"/>
            <a:ext cx="5258622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13"/>
          <p:cNvCxnSpPr>
            <a:stCxn id="7" idx="2"/>
            <a:endCxn id="14" idx="1"/>
          </p:cNvCxnSpPr>
          <p:nvPr/>
        </p:nvCxnSpPr>
        <p:spPr bwMode="auto">
          <a:xfrm>
            <a:off x="2218645" y="2518834"/>
            <a:ext cx="521469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7982712" y="1322064"/>
            <a:ext cx="856488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2" name="Elbow Connector 19"/>
          <p:cNvCxnSpPr>
            <a:stCxn id="15" idx="3"/>
          </p:cNvCxnSpPr>
          <p:nvPr/>
        </p:nvCxnSpPr>
        <p:spPr bwMode="auto">
          <a:xfrm>
            <a:off x="7492657" y="2027156"/>
            <a:ext cx="490055" cy="27600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3" name="Elbow Connector 19"/>
          <p:cNvCxnSpPr/>
          <p:nvPr/>
        </p:nvCxnSpPr>
        <p:spPr bwMode="auto">
          <a:xfrm flipV="1">
            <a:off x="7492656" y="2992523"/>
            <a:ext cx="502299" cy="743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27401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981026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981025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7" name="Elbow Connector 19"/>
          <p:cNvCxnSpPr/>
          <p:nvPr/>
        </p:nvCxnSpPr>
        <p:spPr bwMode="auto">
          <a:xfrm>
            <a:off x="3109547" y="3286125"/>
            <a:ext cx="3187155" cy="1270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" name="Elbow Connector 19"/>
          <p:cNvCxnSpPr/>
          <p:nvPr/>
        </p:nvCxnSpPr>
        <p:spPr bwMode="auto">
          <a:xfrm>
            <a:off x="3109547" y="1793524"/>
            <a:ext cx="3187155" cy="0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9" name="Rectangle 18"/>
          <p:cNvSpPr/>
          <p:nvPr/>
        </p:nvSpPr>
        <p:spPr bwMode="auto">
          <a:xfrm>
            <a:off x="5135970" y="206242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35970" y="207179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135970" y="223357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135970" y="282174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35970" y="265996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41292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028754" y="1831624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R/W’s</a:t>
            </a:r>
            <a:endParaRPr lang="en-US" sz="1400" dirty="0"/>
          </a:p>
        </p:txBody>
      </p:sp>
      <p:cxnSp>
        <p:nvCxnSpPr>
          <p:cNvPr id="26" name="Elbow Connector 19"/>
          <p:cNvCxnSpPr>
            <a:stCxn id="20" idx="3"/>
          </p:cNvCxnSpPr>
          <p:nvPr/>
        </p:nvCxnSpPr>
        <p:spPr bwMode="auto">
          <a:xfrm>
            <a:off x="5970769" y="2147996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>
            <a:stCxn id="21" idx="3"/>
          </p:cNvCxnSpPr>
          <p:nvPr/>
        </p:nvCxnSpPr>
        <p:spPr bwMode="auto">
          <a:xfrm>
            <a:off x="5970769" y="2309772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8" name="Elbow Connector 19"/>
          <p:cNvCxnSpPr>
            <a:stCxn id="23" idx="3"/>
          </p:cNvCxnSpPr>
          <p:nvPr/>
        </p:nvCxnSpPr>
        <p:spPr bwMode="auto">
          <a:xfrm flipV="1">
            <a:off x="5969408" y="2737503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Elbow Connector 19"/>
          <p:cNvCxnSpPr/>
          <p:nvPr/>
        </p:nvCxnSpPr>
        <p:spPr bwMode="auto">
          <a:xfrm>
            <a:off x="5958183" y="2917290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296702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31" name="Elbow Connector 19"/>
          <p:cNvCxnSpPr/>
          <p:nvPr/>
        </p:nvCxnSpPr>
        <p:spPr bwMode="auto">
          <a:xfrm>
            <a:off x="6660861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2" name="Elbow Connector 19"/>
          <p:cNvCxnSpPr/>
          <p:nvPr/>
        </p:nvCxnSpPr>
        <p:spPr bwMode="auto">
          <a:xfrm flipV="1">
            <a:off x="6676169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074011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4" name="Elbow Connector 19"/>
          <p:cNvCxnSpPr>
            <a:endCxn id="20" idx="1"/>
          </p:cNvCxnSpPr>
          <p:nvPr/>
        </p:nvCxnSpPr>
        <p:spPr bwMode="auto">
          <a:xfrm>
            <a:off x="4895123" y="2147996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4891949" y="23097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6" name="Elbow Connector 19"/>
          <p:cNvCxnSpPr/>
          <p:nvPr/>
        </p:nvCxnSpPr>
        <p:spPr bwMode="auto">
          <a:xfrm>
            <a:off x="4893991" y="272153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7" name="Elbow Connector 19"/>
          <p:cNvCxnSpPr/>
          <p:nvPr/>
        </p:nvCxnSpPr>
        <p:spPr bwMode="auto">
          <a:xfrm>
            <a:off x="4893991" y="2896405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52400" y="1016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28154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DREs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4291725" y="2079100"/>
            <a:ext cx="605074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292106" y="2088476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4292106" y="2250252"/>
            <a:ext cx="601292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4291725" y="2838420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291725" y="2676644"/>
            <a:ext cx="600312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90921" y="23787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6" name="Elbow Connector 19"/>
          <p:cNvCxnSpPr/>
          <p:nvPr/>
        </p:nvCxnSpPr>
        <p:spPr bwMode="auto">
          <a:xfrm>
            <a:off x="40503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40503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8" name="Elbow Connector 19"/>
          <p:cNvCxnSpPr/>
          <p:nvPr/>
        </p:nvCxnSpPr>
        <p:spPr bwMode="auto">
          <a:xfrm>
            <a:off x="40523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9" name="Elbow Connector 19"/>
          <p:cNvCxnSpPr/>
          <p:nvPr/>
        </p:nvCxnSpPr>
        <p:spPr bwMode="auto">
          <a:xfrm>
            <a:off x="40523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890904" y="2088476"/>
            <a:ext cx="15998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894901" y="2097852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894901" y="2259628"/>
            <a:ext cx="155990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94724" y="2847796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94724" y="2686020"/>
            <a:ext cx="155736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38686" y="2389518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56" name="Elbow Connector 19"/>
          <p:cNvCxnSpPr/>
          <p:nvPr/>
        </p:nvCxnSpPr>
        <p:spPr bwMode="auto">
          <a:xfrm>
            <a:off x="3109547" y="2155054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7" name="Elbow Connector 19"/>
          <p:cNvCxnSpPr/>
          <p:nvPr/>
        </p:nvCxnSpPr>
        <p:spPr bwMode="auto">
          <a:xfrm>
            <a:off x="3109547" y="231683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8" name="Elbow Connector 19"/>
          <p:cNvCxnSpPr/>
          <p:nvPr/>
        </p:nvCxnSpPr>
        <p:spPr bwMode="auto">
          <a:xfrm>
            <a:off x="3111589" y="272859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Elbow Connector 19"/>
          <p:cNvCxnSpPr/>
          <p:nvPr/>
        </p:nvCxnSpPr>
        <p:spPr bwMode="auto">
          <a:xfrm>
            <a:off x="3111589" y="2903463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812483" y="2786895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06855" y="2625699"/>
            <a:ext cx="338554" cy="23313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3803467" y="2185751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14</a:t>
            </a:r>
            <a:endParaRPr lang="en-US" sz="1050" dirty="0"/>
          </a:p>
        </p:txBody>
      </p:sp>
      <p:sp>
        <p:nvSpPr>
          <p:cNvPr id="64" name="TextBox 63"/>
          <p:cNvSpPr txBox="1"/>
          <p:nvPr/>
        </p:nvSpPr>
        <p:spPr>
          <a:xfrm>
            <a:off x="3793263" y="2025262"/>
            <a:ext cx="346249" cy="2784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050" dirty="0" smtClean="0"/>
              <a:t>15</a:t>
            </a:r>
            <a:endParaRPr lang="en-US" sz="1050" dirty="0"/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3522790" y="2474778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359238" y="2092244"/>
            <a:ext cx="312456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50115" y="1847543"/>
            <a:ext cx="1069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Stream I/F</a:t>
            </a:r>
            <a:endParaRPr lang="en-US" sz="1400" dirty="0"/>
          </a:p>
        </p:txBody>
      </p:sp>
      <p:cxnSp>
        <p:nvCxnSpPr>
          <p:cNvPr id="82" name="Elbow Connector 81"/>
          <p:cNvCxnSpPr>
            <a:stCxn id="65" idx="3"/>
            <a:endCxn id="79" idx="3"/>
          </p:cNvCxnSpPr>
          <p:nvPr/>
        </p:nvCxnSpPr>
        <p:spPr bwMode="auto">
          <a:xfrm rot="5400000" flipH="1">
            <a:off x="3596475" y="2624663"/>
            <a:ext cx="453434" cy="302996"/>
          </a:xfrm>
          <a:prstGeom prst="bentConnector4">
            <a:avLst>
              <a:gd name="adj1" fmla="val -28839"/>
              <a:gd name="adj2" fmla="val 6252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Rectangle 89"/>
          <p:cNvSpPr/>
          <p:nvPr/>
        </p:nvSpPr>
        <p:spPr bwMode="auto">
          <a:xfrm>
            <a:off x="152400" y="1914605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152400" y="2359497"/>
            <a:ext cx="1017061" cy="1117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1170961" y="3162300"/>
            <a:ext cx="514283" cy="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9" name="Straight Arrow Connector 98"/>
          <p:cNvCxnSpPr>
            <a:stCxn id="5" idx="2"/>
            <a:endCxn id="90" idx="0"/>
          </p:cNvCxnSpPr>
          <p:nvPr/>
        </p:nvCxnSpPr>
        <p:spPr bwMode="auto">
          <a:xfrm>
            <a:off x="576933" y="1663438"/>
            <a:ext cx="2707" cy="25116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1" name="Straight Arrow Connector 100"/>
          <p:cNvCxnSpPr>
            <a:stCxn id="90" idx="2"/>
            <a:endCxn id="94" idx="0"/>
          </p:cNvCxnSpPr>
          <p:nvPr/>
        </p:nvCxnSpPr>
        <p:spPr bwMode="auto">
          <a:xfrm>
            <a:off x="579640" y="2137051"/>
            <a:ext cx="81291" cy="2224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2700" y="2880329"/>
            <a:ext cx="734200" cy="457649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96696" y="2889705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96696" y="3049100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8324" y="31585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115914" y="2614554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102" name="Rectangle 101"/>
          <p:cNvSpPr/>
          <p:nvPr/>
        </p:nvSpPr>
        <p:spPr bwMode="auto">
          <a:xfrm rot="5400000">
            <a:off x="151503" y="3039715"/>
            <a:ext cx="449965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 rot="5400000">
            <a:off x="308552" y="30388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 rot="5400000">
            <a:off x="721069" y="3036795"/>
            <a:ext cx="449966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3109547" y="1863716"/>
            <a:ext cx="3181466" cy="132742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608353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107" name="TextBox 106"/>
          <p:cNvSpPr txBox="1"/>
          <p:nvPr/>
        </p:nvSpPr>
        <p:spPr>
          <a:xfrm>
            <a:off x="650846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Option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736889"/>
            <a:ext cx="8534400" cy="23940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Create an HT unit that contains</a:t>
            </a:r>
          </a:p>
          <a:p>
            <a:pPr lvl="1"/>
            <a:r>
              <a:rPr lang="en-US" dirty="0"/>
              <a:t>One memory Read/Write module, one DRE module (setup, fill, drain </a:t>
            </a:r>
            <a:r>
              <a:rPr lang="en-US" dirty="0" smtClean="0"/>
              <a:t>logics)</a:t>
            </a:r>
          </a:p>
          <a:p>
            <a:r>
              <a:rPr lang="en-US" dirty="0"/>
              <a:t>Replicate HT unit 16 times to use all memory ports</a:t>
            </a:r>
          </a:p>
          <a:p>
            <a:r>
              <a:rPr lang="en-US" dirty="0" smtClean="0"/>
              <a:t>Host code</a:t>
            </a:r>
          </a:p>
          <a:p>
            <a:pPr lvl="1"/>
            <a:r>
              <a:rPr lang="en-US" dirty="0" smtClean="0"/>
              <a:t>Allocate DRE’s view buffer in HMC</a:t>
            </a:r>
          </a:p>
          <a:p>
            <a:pPr lvl="1"/>
            <a:r>
              <a:rPr lang="en-US" dirty="0"/>
              <a:t>Read/write to DRE’s view buffer through </a:t>
            </a:r>
            <a:r>
              <a:rPr lang="en-US" dirty="0" smtClean="0"/>
              <a:t>HIX’s data mover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09723" y="1213207"/>
            <a:ext cx="7381877" cy="2362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 rot="16200000">
            <a:off x="477950" y="2252134"/>
            <a:ext cx="1931987" cy="533400"/>
          </a:xfrm>
          <a:prstGeom prst="rect">
            <a:avLst/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PCIe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Gen3 X8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49874" y="1294209"/>
            <a:ext cx="4631894" cy="21906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Arria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10 GX1150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8" name="Straight Arrow Connector 13"/>
          <p:cNvCxnSpPr>
            <a:stCxn id="6" idx="2"/>
            <a:endCxn id="12" idx="1"/>
          </p:cNvCxnSpPr>
          <p:nvPr/>
        </p:nvCxnSpPr>
        <p:spPr bwMode="auto">
          <a:xfrm>
            <a:off x="1710644" y="2518834"/>
            <a:ext cx="496070" cy="3309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6987090" y="1322064"/>
            <a:ext cx="1852110" cy="21627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2-link x16 4GB HMC</a:t>
            </a:r>
          </a:p>
        </p:txBody>
      </p:sp>
      <p:cxnSp>
        <p:nvCxnSpPr>
          <p:cNvPr id="10" name="Elbow Connector 19"/>
          <p:cNvCxnSpPr/>
          <p:nvPr/>
        </p:nvCxnSpPr>
        <p:spPr bwMode="auto">
          <a:xfrm flipV="1">
            <a:off x="6239797" y="2054755"/>
            <a:ext cx="777715" cy="2374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1" name="Elbow Connector 19"/>
          <p:cNvCxnSpPr>
            <a:stCxn id="14" idx="3"/>
          </p:cNvCxnSpPr>
          <p:nvPr/>
        </p:nvCxnSpPr>
        <p:spPr bwMode="auto">
          <a:xfrm>
            <a:off x="6244882" y="2977450"/>
            <a:ext cx="784873" cy="15073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2206714" y="166158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HIX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33252" y="1641744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33251" y="2592038"/>
            <a:ext cx="511631" cy="77082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HMCC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Elbow Connector 19"/>
          <p:cNvCxnSpPr/>
          <p:nvPr/>
        </p:nvCxnSpPr>
        <p:spPr bwMode="auto">
          <a:xfrm flipV="1">
            <a:off x="2576147" y="3255716"/>
            <a:ext cx="2472781" cy="1834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6" name="Elbow Connector 19"/>
          <p:cNvCxnSpPr/>
          <p:nvPr/>
        </p:nvCxnSpPr>
        <p:spPr bwMode="auto">
          <a:xfrm>
            <a:off x="2576147" y="1793524"/>
            <a:ext cx="2472781" cy="6175"/>
          </a:xfrm>
          <a:prstGeom prst="straightConnector1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3888196" y="2090995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8196" y="2100371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8196" y="2262147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888196" y="2850315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88196" y="2688539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93518" y="2390600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90504" y="1847499"/>
            <a:ext cx="1243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Mem. R/W</a:t>
            </a:r>
            <a:endParaRPr lang="en-US" sz="1400" dirty="0"/>
          </a:p>
        </p:txBody>
      </p:sp>
      <p:cxnSp>
        <p:nvCxnSpPr>
          <p:cNvPr id="24" name="Elbow Connector 19"/>
          <p:cNvCxnSpPr>
            <a:stCxn id="18" idx="3"/>
          </p:cNvCxnSpPr>
          <p:nvPr/>
        </p:nvCxnSpPr>
        <p:spPr bwMode="auto">
          <a:xfrm>
            <a:off x="4722995" y="2176571"/>
            <a:ext cx="329294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5" name="Elbow Connector 19"/>
          <p:cNvCxnSpPr>
            <a:stCxn id="19" idx="3"/>
          </p:cNvCxnSpPr>
          <p:nvPr/>
        </p:nvCxnSpPr>
        <p:spPr bwMode="auto">
          <a:xfrm>
            <a:off x="4722995" y="2338347"/>
            <a:ext cx="32929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6" name="Elbow Connector 19"/>
          <p:cNvCxnSpPr>
            <a:stCxn id="21" idx="3"/>
          </p:cNvCxnSpPr>
          <p:nvPr/>
        </p:nvCxnSpPr>
        <p:spPr bwMode="auto">
          <a:xfrm flipV="1">
            <a:off x="4721634" y="2766078"/>
            <a:ext cx="330655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Elbow Connector 19"/>
          <p:cNvCxnSpPr/>
          <p:nvPr/>
        </p:nvCxnSpPr>
        <p:spPr bwMode="auto">
          <a:xfrm>
            <a:off x="4710409" y="2945865"/>
            <a:ext cx="341880" cy="371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 bwMode="auto">
          <a:xfrm>
            <a:off x="5048928" y="1641744"/>
            <a:ext cx="371475" cy="172111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Switch Logic</a:t>
            </a:r>
          </a:p>
        </p:txBody>
      </p:sp>
      <p:cxnSp>
        <p:nvCxnSpPr>
          <p:cNvPr id="29" name="Elbow Connector 19"/>
          <p:cNvCxnSpPr/>
          <p:nvPr/>
        </p:nvCxnSpPr>
        <p:spPr bwMode="auto">
          <a:xfrm>
            <a:off x="5413087" y="2031567"/>
            <a:ext cx="321977" cy="33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0" name="Elbow Connector 19"/>
          <p:cNvCxnSpPr/>
          <p:nvPr/>
        </p:nvCxnSpPr>
        <p:spPr bwMode="auto">
          <a:xfrm flipV="1">
            <a:off x="5428395" y="2974542"/>
            <a:ext cx="303778" cy="6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826237" y="236202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32" name="Elbow Connector 19"/>
          <p:cNvCxnSpPr>
            <a:endCxn id="18" idx="1"/>
          </p:cNvCxnSpPr>
          <p:nvPr/>
        </p:nvCxnSpPr>
        <p:spPr bwMode="auto">
          <a:xfrm>
            <a:off x="3647349" y="217657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3" name="Elbow Connector 19"/>
          <p:cNvCxnSpPr/>
          <p:nvPr/>
        </p:nvCxnSpPr>
        <p:spPr bwMode="auto">
          <a:xfrm>
            <a:off x="3647349" y="2338347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4" name="Elbow Connector 19"/>
          <p:cNvCxnSpPr/>
          <p:nvPr/>
        </p:nvCxnSpPr>
        <p:spPr bwMode="auto">
          <a:xfrm>
            <a:off x="3649391" y="2750109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5" name="Elbow Connector 19"/>
          <p:cNvCxnSpPr/>
          <p:nvPr/>
        </p:nvCxnSpPr>
        <p:spPr bwMode="auto">
          <a:xfrm>
            <a:off x="3649391" y="292498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2400" y="1143000"/>
            <a:ext cx="1457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Merlin Concepts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2890890" y="1845211"/>
            <a:ext cx="702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DRE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 bwMode="auto">
          <a:xfrm>
            <a:off x="2813999" y="2091800"/>
            <a:ext cx="838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813999" y="2101176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813999" y="2262952"/>
            <a:ext cx="834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13999" y="2851120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813999" y="2689344"/>
            <a:ext cx="83343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19321" y="2391405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cxnSp>
        <p:nvCxnSpPr>
          <p:cNvPr id="44" name="Elbow Connector 19"/>
          <p:cNvCxnSpPr/>
          <p:nvPr/>
        </p:nvCxnSpPr>
        <p:spPr bwMode="auto">
          <a:xfrm>
            <a:off x="2577148" y="2157372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5" name="Elbow Connector 19"/>
          <p:cNvCxnSpPr/>
          <p:nvPr/>
        </p:nvCxnSpPr>
        <p:spPr bwMode="auto">
          <a:xfrm>
            <a:off x="2577148" y="2319148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6" name="Elbow Connector 19"/>
          <p:cNvCxnSpPr/>
          <p:nvPr/>
        </p:nvCxnSpPr>
        <p:spPr bwMode="auto">
          <a:xfrm>
            <a:off x="2579190" y="2730910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47" name="Elbow Connector 19"/>
          <p:cNvCxnSpPr/>
          <p:nvPr/>
        </p:nvCxnSpPr>
        <p:spPr bwMode="auto">
          <a:xfrm>
            <a:off x="2579190" y="2905781"/>
            <a:ext cx="24084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8" name="Rectangle 47"/>
          <p:cNvSpPr/>
          <p:nvPr/>
        </p:nvSpPr>
        <p:spPr bwMode="auto">
          <a:xfrm>
            <a:off x="7574192" y="2277922"/>
            <a:ext cx="734200" cy="914400"/>
          </a:xfrm>
          <a:prstGeom prst="rect">
            <a:avLst/>
          </a:prstGeom>
          <a:solidFill>
            <a:srgbClr val="E25A2E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578188" y="2287298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7578188" y="2446693"/>
            <a:ext cx="726803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578012" y="3037242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7578012" y="2875466"/>
            <a:ext cx="725618" cy="15507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989816" y="2577527"/>
            <a:ext cx="330994" cy="369332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397406" y="2012147"/>
            <a:ext cx="1236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Buffer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 bwMode="auto">
          <a:xfrm rot="5400000">
            <a:off x="7206078" y="2664224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 rot="5400000">
            <a:off x="7363127" y="26634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 rot="5400000">
            <a:off x="7775644" y="2661303"/>
            <a:ext cx="903799" cy="152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152400" y="1543315"/>
            <a:ext cx="540203" cy="7310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cxnSp>
        <p:nvCxnSpPr>
          <p:cNvPr id="71" name="Straight Arrow Connector 70"/>
          <p:cNvCxnSpPr>
            <a:stCxn id="70" idx="3"/>
          </p:cNvCxnSpPr>
          <p:nvPr/>
        </p:nvCxnSpPr>
        <p:spPr bwMode="auto">
          <a:xfrm>
            <a:off x="692603" y="1908837"/>
            <a:ext cx="481240" cy="26583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152400" y="2568354"/>
            <a:ext cx="854480" cy="2224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52400" y="3001070"/>
            <a:ext cx="540203" cy="57433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Host Mem</a:t>
            </a:r>
          </a:p>
        </p:txBody>
      </p:sp>
      <p:cxnSp>
        <p:nvCxnSpPr>
          <p:cNvPr id="74" name="Straight Arrow Connector 73"/>
          <p:cNvCxnSpPr>
            <a:stCxn id="73" idx="3"/>
          </p:cNvCxnSpPr>
          <p:nvPr/>
        </p:nvCxnSpPr>
        <p:spPr bwMode="auto">
          <a:xfrm>
            <a:off x="692603" y="3288239"/>
            <a:ext cx="484641" cy="13761"/>
          </a:xfrm>
          <a:prstGeom prst="straightConnector1">
            <a:avLst/>
          </a:prstGeom>
          <a:noFill/>
          <a:ln w="7620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5" name="Straight Arrow Connector 74"/>
          <p:cNvCxnSpPr>
            <a:stCxn id="70" idx="2"/>
          </p:cNvCxnSpPr>
          <p:nvPr/>
        </p:nvCxnSpPr>
        <p:spPr bwMode="auto">
          <a:xfrm>
            <a:off x="422502" y="2274359"/>
            <a:ext cx="0" cy="29399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endCxn id="73" idx="0"/>
          </p:cNvCxnSpPr>
          <p:nvPr/>
        </p:nvCxnSpPr>
        <p:spPr bwMode="auto">
          <a:xfrm>
            <a:off x="422502" y="2786895"/>
            <a:ext cx="0" cy="21417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2576147" y="1863717"/>
            <a:ext cx="2472781" cy="39353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 bwMode="auto">
          <a:xfrm flipV="1">
            <a:off x="4794487" y="801446"/>
            <a:ext cx="504588" cy="10590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5219412" y="561975"/>
            <a:ext cx="184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dirty="0" smtClean="0"/>
              <a:t>ne HT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Pro-Con of Each Design Option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246" y="1160585"/>
            <a:ext cx="8534400" cy="49117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Option #1</a:t>
            </a:r>
          </a:p>
          <a:p>
            <a:pPr lvl="1"/>
            <a:r>
              <a:rPr lang="en-US" dirty="0" smtClean="0"/>
              <a:t>Pro: </a:t>
            </a:r>
            <a:r>
              <a:rPr lang="en-US" sz="2100" dirty="0">
                <a:solidFill>
                  <a:srgbClr val="0021A5"/>
                </a:solidFill>
              </a:rPr>
              <a:t>Less amount of </a:t>
            </a:r>
            <a:r>
              <a:rPr lang="en-US" sz="2100" dirty="0" smtClean="0">
                <a:solidFill>
                  <a:srgbClr val="0021A5"/>
                </a:solidFill>
              </a:rPr>
              <a:t>HT code </a:t>
            </a:r>
            <a:r>
              <a:rPr lang="en-US" sz="2100" dirty="0">
                <a:solidFill>
                  <a:srgbClr val="0021A5"/>
                </a:solidFill>
              </a:rPr>
              <a:t>to write due to utilization of HT-unit replication support</a:t>
            </a:r>
          </a:p>
          <a:p>
            <a:pPr lvl="1"/>
            <a:r>
              <a:rPr lang="en-US" dirty="0" smtClean="0"/>
              <a:t>Con: </a:t>
            </a:r>
            <a:r>
              <a:rPr lang="en-US" sz="2100" dirty="0">
                <a:solidFill>
                  <a:srgbClr val="0021A5"/>
                </a:solidFill>
              </a:rPr>
              <a:t>Host data interfaces may be slow </a:t>
            </a:r>
            <a:r>
              <a:rPr lang="en-US" sz="2100" dirty="0" smtClean="0">
                <a:solidFill>
                  <a:srgbClr val="0021A5"/>
                </a:solidFill>
              </a:rPr>
              <a:t>(investigation </a:t>
            </a:r>
            <a:r>
              <a:rPr lang="en-US" sz="2100" dirty="0">
                <a:solidFill>
                  <a:srgbClr val="0021A5"/>
                </a:solidFill>
              </a:rPr>
              <a:t>in progress)</a:t>
            </a:r>
          </a:p>
          <a:p>
            <a:r>
              <a:rPr lang="en-US" dirty="0" smtClean="0"/>
              <a:t>Option #2</a:t>
            </a:r>
          </a:p>
          <a:p>
            <a:pPr lvl="1"/>
            <a:r>
              <a:rPr lang="en-US" dirty="0" smtClean="0"/>
              <a:t>Pro: </a:t>
            </a:r>
            <a:r>
              <a:rPr lang="en-US" sz="2100" dirty="0">
                <a:solidFill>
                  <a:srgbClr val="0021A5"/>
                </a:solidFill>
              </a:rPr>
              <a:t>HT streaming interface may be more performant than host data interface (investigation in progress)</a:t>
            </a:r>
          </a:p>
          <a:p>
            <a:pPr lvl="1"/>
            <a:r>
              <a:rPr lang="en-US" dirty="0" smtClean="0"/>
              <a:t>Cons</a:t>
            </a:r>
          </a:p>
          <a:p>
            <a:pPr lvl="2"/>
            <a:r>
              <a:rPr lang="en-US" sz="2100" dirty="0" smtClean="0"/>
              <a:t>More HT code to write since HT-unit replication cannot be used</a:t>
            </a:r>
          </a:p>
          <a:p>
            <a:pPr lvl="2"/>
            <a:r>
              <a:rPr lang="en-US" sz="2100" dirty="0" smtClean="0"/>
              <a:t>More </a:t>
            </a:r>
            <a:r>
              <a:rPr lang="en-US" sz="2100" dirty="0"/>
              <a:t>prone to timing issues when compiling to </a:t>
            </a:r>
            <a:r>
              <a:rPr lang="en-US" sz="2100" dirty="0" smtClean="0"/>
              <a:t>hardware</a:t>
            </a:r>
            <a:endParaRPr lang="en-US" sz="2100" dirty="0"/>
          </a:p>
          <a:p>
            <a:r>
              <a:rPr lang="en-US" dirty="0" smtClean="0"/>
              <a:t>Option #3</a:t>
            </a:r>
          </a:p>
          <a:p>
            <a:pPr lvl="1"/>
            <a:r>
              <a:rPr lang="en-US" dirty="0" smtClean="0"/>
              <a:t>Pros: </a:t>
            </a:r>
          </a:p>
          <a:p>
            <a:pPr lvl="2"/>
            <a:r>
              <a:rPr lang="en-US" dirty="0" smtClean="0"/>
              <a:t>Less HT code to write</a:t>
            </a:r>
          </a:p>
          <a:p>
            <a:pPr lvl="2"/>
            <a:r>
              <a:rPr lang="en-US" dirty="0" smtClean="0"/>
              <a:t>Performant view-buffer accesses due to optimized HIX data mover</a:t>
            </a:r>
          </a:p>
          <a:p>
            <a:pPr lvl="1"/>
            <a:r>
              <a:rPr lang="en-US" dirty="0" smtClean="0"/>
              <a:t>Con: </a:t>
            </a:r>
            <a:r>
              <a:rPr lang="en-US" sz="2100" dirty="0">
                <a:solidFill>
                  <a:srgbClr val="0021A5"/>
                </a:solidFill>
              </a:rPr>
              <a:t>Use extra space in HMC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476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875</Words>
  <Application>Microsoft Office PowerPoint</Application>
  <PresentationFormat>On-screen Show (4:3)</PresentationFormat>
  <Paragraphs>212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Courier New</vt:lpstr>
      <vt:lpstr>Garamond</vt:lpstr>
      <vt:lpstr>Wingdings</vt:lpstr>
      <vt:lpstr>3_Edge</vt:lpstr>
      <vt:lpstr>Potential Projects for HT on Merlin</vt:lpstr>
      <vt:lpstr>Data Reordering Engine (DRE)*</vt:lpstr>
      <vt:lpstr>DRE Setup, Fill, &amp; Drain Code Examples</vt:lpstr>
      <vt:lpstr>DRE on Merlin Board</vt:lpstr>
      <vt:lpstr>Discussion with LLNL</vt:lpstr>
      <vt:lpstr>Design Option #1</vt:lpstr>
      <vt:lpstr>Design Option #2</vt:lpstr>
      <vt:lpstr>Design Option #3</vt:lpstr>
      <vt:lpstr>Pro-Con of Each Design Option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Gongyu david wang</cp:lastModifiedBy>
  <cp:revision>2098</cp:revision>
  <dcterms:created xsi:type="dcterms:W3CDTF">2003-07-12T15:21:27Z</dcterms:created>
  <dcterms:modified xsi:type="dcterms:W3CDTF">2016-02-22T18:37:56Z</dcterms:modified>
</cp:coreProperties>
</file>