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1" r:id="rId3"/>
    <p:sldId id="264" r:id="rId4"/>
    <p:sldId id="266" r:id="rId5"/>
    <p:sldId id="267" r:id="rId6"/>
    <p:sldId id="269" r:id="rId7"/>
    <p:sldId id="268" r:id="rId8"/>
    <p:sldId id="270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878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11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380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092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7212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Update (Yu)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16722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1844824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1854200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0159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6041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442368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1930400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092176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519907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699694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193040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09217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50393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6788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1924924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55533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79175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4499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4435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517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>
            <a:off x="8452771" y="3537012"/>
            <a:ext cx="5429" cy="1800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170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170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68719" y="37170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170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4" name="Straight Connector 193"/>
          <p:cNvCxnSpPr/>
          <p:nvPr/>
        </p:nvCxnSpPr>
        <p:spPr>
          <a:xfrm>
            <a:off x="768803" y="1196752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193297" y="418508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8021001" y="452460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210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5544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8213912" y="467265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462171" y="453942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85922" y="453942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7462171" y="585848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8022618" y="585175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226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5560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rot="5400000">
            <a:off x="8213912" y="599847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37" name="Elbow Connector 19"/>
          <p:cNvCxnSpPr>
            <a:stCxn id="132" idx="3"/>
            <a:endCxn id="134" idx="1"/>
          </p:cNvCxnSpPr>
          <p:nvPr/>
        </p:nvCxnSpPr>
        <p:spPr bwMode="auto">
          <a:xfrm>
            <a:off x="7843170" y="605315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Elbow Connector 19"/>
          <p:cNvCxnSpPr/>
          <p:nvPr/>
        </p:nvCxnSpPr>
        <p:spPr bwMode="auto">
          <a:xfrm>
            <a:off x="7843170" y="471887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9" name="Elbow Connector 19"/>
          <p:cNvCxnSpPr/>
          <p:nvPr/>
        </p:nvCxnSpPr>
        <p:spPr bwMode="auto">
          <a:xfrm>
            <a:off x="7280342" y="471411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1" name="Elbow Connector 19"/>
          <p:cNvCxnSpPr/>
          <p:nvPr/>
        </p:nvCxnSpPr>
        <p:spPr bwMode="auto">
          <a:xfrm>
            <a:off x="7280342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8121777" y="521981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21424" y="521618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346450" y="452862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355666" y="585577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51" name="Elbow Connector 19"/>
          <p:cNvCxnSpPr/>
          <p:nvPr/>
        </p:nvCxnSpPr>
        <p:spPr bwMode="auto">
          <a:xfrm flipV="1">
            <a:off x="6797258" y="471332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2" name="Elbow Connector 19"/>
          <p:cNvCxnSpPr/>
          <p:nvPr/>
        </p:nvCxnSpPr>
        <p:spPr bwMode="auto">
          <a:xfrm>
            <a:off x="6807666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 rot="5400000">
            <a:off x="6387485" y="5167189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4" name="Elbow Connector 19"/>
          <p:cNvCxnSpPr/>
          <p:nvPr/>
        </p:nvCxnSpPr>
        <p:spPr bwMode="auto">
          <a:xfrm>
            <a:off x="6758727" y="525867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5" name="Elbow Connector 19"/>
          <p:cNvCxnSpPr/>
          <p:nvPr/>
        </p:nvCxnSpPr>
        <p:spPr bwMode="auto">
          <a:xfrm>
            <a:off x="6758864" y="5482525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6726811" y="5244501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448762" y="4373915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5802678" y="473778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5802678" y="603633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6982780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>
            <a:off x="8028047" y="4041304"/>
            <a:ext cx="0" cy="24356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>
            <a:off x="6355666" y="4152077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7" name="Straight Connector 166"/>
          <p:cNvCxnSpPr/>
          <p:nvPr/>
        </p:nvCxnSpPr>
        <p:spPr>
          <a:xfrm flipH="1">
            <a:off x="5802678" y="4256657"/>
            <a:ext cx="9730" cy="2091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9" name="Straight Connector 168"/>
          <p:cNvCxnSpPr/>
          <p:nvPr/>
        </p:nvCxnSpPr>
        <p:spPr>
          <a:xfrm>
            <a:off x="3209781" y="3992182"/>
            <a:ext cx="3145885" cy="15989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71" name="Straight Connector 170"/>
          <p:cNvCxnSpPr/>
          <p:nvPr/>
        </p:nvCxnSpPr>
        <p:spPr>
          <a:xfrm>
            <a:off x="773668" y="4008062"/>
            <a:ext cx="5047884" cy="261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24" name="Straight Connector 123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5" name="Straight Arrow Connector 124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359595" y="4333102"/>
            <a:ext cx="404207" cy="1600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6408204" y="3995772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6764161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sp>
        <p:nvSpPr>
          <p:cNvPr id="164" name="Content Placeholder 2"/>
          <p:cNvSpPr>
            <a:spLocks noGrp="1"/>
          </p:cNvSpPr>
          <p:nvPr>
            <p:ph idx="1"/>
          </p:nvPr>
        </p:nvSpPr>
        <p:spPr>
          <a:xfrm>
            <a:off x="35496" y="4473116"/>
            <a:ext cx="8822432" cy="2324923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Black dotted lines: available measurement pts.</a:t>
            </a:r>
          </a:p>
          <a:p>
            <a:pPr lvl="1"/>
            <a:r>
              <a:rPr lang="en-US" dirty="0"/>
              <a:t>A, B: as defined before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F, G: Provided </a:t>
            </a:r>
            <a:r>
              <a:rPr lang="en-US" dirty="0" err="1">
                <a:solidFill>
                  <a:schemeClr val="tx1"/>
                </a:solidFill>
              </a:rPr>
              <a:t>perfmon</a:t>
            </a:r>
            <a:r>
              <a:rPr lang="en-US" dirty="0">
                <a:solidFill>
                  <a:schemeClr val="tx1"/>
                </a:solidFill>
              </a:rPr>
              <a:t> logic: memory access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latency from those points</a:t>
            </a:r>
          </a:p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dotted lines: additional target points</a:t>
            </a:r>
          </a:p>
          <a:p>
            <a:pPr lvl="1"/>
            <a:r>
              <a:rPr lang="en-US" dirty="0"/>
              <a:t>E: DRAM delay</a:t>
            </a:r>
          </a:p>
          <a:p>
            <a:pPr lvl="1"/>
            <a:r>
              <a:rPr lang="en-US" dirty="0"/>
              <a:t>D: More dynamic delay (queue, overflow)</a:t>
            </a:r>
          </a:p>
          <a:p>
            <a:pPr lvl="1"/>
            <a:r>
              <a:rPr lang="en-US" dirty="0"/>
              <a:t>C: Somehow measure CMC logic latency</a:t>
            </a:r>
          </a:p>
        </p:txBody>
      </p:sp>
    </p:spTree>
    <p:extLst>
      <p:ext uri="{BB962C8B-B14F-4D97-AF65-F5344CB8AC3E}">
        <p14:creationId xmlns:p14="http://schemas.microsoft.com/office/powerpoint/2010/main" val="2908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7212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Update (Yu)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16722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1844824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1854200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0159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6041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442368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1930400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092176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519907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699694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193040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09217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50393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6788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1924924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55533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79175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4499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4435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517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>
            <a:off x="8452771" y="3537012"/>
            <a:ext cx="5429" cy="1800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170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170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68719" y="37170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170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4" name="Straight Connector 193"/>
          <p:cNvCxnSpPr/>
          <p:nvPr/>
        </p:nvCxnSpPr>
        <p:spPr>
          <a:xfrm>
            <a:off x="768803" y="1196752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193297" y="418508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8021001" y="452460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210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5544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8213912" y="467265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462171" y="453942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85922" y="453942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7462171" y="585848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8022618" y="585175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226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5560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rot="5400000">
            <a:off x="8213912" y="599847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37" name="Elbow Connector 19"/>
          <p:cNvCxnSpPr>
            <a:stCxn id="132" idx="3"/>
            <a:endCxn id="134" idx="1"/>
          </p:cNvCxnSpPr>
          <p:nvPr/>
        </p:nvCxnSpPr>
        <p:spPr bwMode="auto">
          <a:xfrm>
            <a:off x="7843170" y="605315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Elbow Connector 19"/>
          <p:cNvCxnSpPr/>
          <p:nvPr/>
        </p:nvCxnSpPr>
        <p:spPr bwMode="auto">
          <a:xfrm>
            <a:off x="7843170" y="471887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9" name="Elbow Connector 19"/>
          <p:cNvCxnSpPr/>
          <p:nvPr/>
        </p:nvCxnSpPr>
        <p:spPr bwMode="auto">
          <a:xfrm>
            <a:off x="7280342" y="471411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1" name="Elbow Connector 19"/>
          <p:cNvCxnSpPr/>
          <p:nvPr/>
        </p:nvCxnSpPr>
        <p:spPr bwMode="auto">
          <a:xfrm>
            <a:off x="7280342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8121777" y="521981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21424" y="521618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346450" y="452862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355666" y="585577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51" name="Elbow Connector 19"/>
          <p:cNvCxnSpPr/>
          <p:nvPr/>
        </p:nvCxnSpPr>
        <p:spPr bwMode="auto">
          <a:xfrm flipV="1">
            <a:off x="6797258" y="471332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2" name="Elbow Connector 19"/>
          <p:cNvCxnSpPr/>
          <p:nvPr/>
        </p:nvCxnSpPr>
        <p:spPr bwMode="auto">
          <a:xfrm>
            <a:off x="6807666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 rot="5400000">
            <a:off x="6387485" y="5167189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4" name="Elbow Connector 19"/>
          <p:cNvCxnSpPr/>
          <p:nvPr/>
        </p:nvCxnSpPr>
        <p:spPr bwMode="auto">
          <a:xfrm>
            <a:off x="6758727" y="525867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5" name="Elbow Connector 19"/>
          <p:cNvCxnSpPr/>
          <p:nvPr/>
        </p:nvCxnSpPr>
        <p:spPr bwMode="auto">
          <a:xfrm>
            <a:off x="6758864" y="5482525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6726811" y="5244501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448762" y="4373915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5802678" y="473778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5802678" y="603633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6982780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>
            <a:off x="8028047" y="4041304"/>
            <a:ext cx="0" cy="24356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>
            <a:off x="6355666" y="4152077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7" name="Straight Connector 166"/>
          <p:cNvCxnSpPr/>
          <p:nvPr/>
        </p:nvCxnSpPr>
        <p:spPr>
          <a:xfrm flipH="1">
            <a:off x="5802678" y="4256657"/>
            <a:ext cx="9730" cy="2091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9" name="Straight Connector 168"/>
          <p:cNvCxnSpPr/>
          <p:nvPr/>
        </p:nvCxnSpPr>
        <p:spPr>
          <a:xfrm>
            <a:off x="3209781" y="3992182"/>
            <a:ext cx="3145885" cy="15989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71" name="Straight Connector 170"/>
          <p:cNvCxnSpPr/>
          <p:nvPr/>
        </p:nvCxnSpPr>
        <p:spPr>
          <a:xfrm>
            <a:off x="773668" y="4008062"/>
            <a:ext cx="5047884" cy="261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24" name="Straight Connector 123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5" name="Straight Arrow Connector 124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359595" y="4333102"/>
            <a:ext cx="404207" cy="1600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6408204" y="3995772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6764161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5574163" y="1265299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  <a:effectLst/>
        </p:spPr>
      </p:cxnSp>
      <p:sp>
        <p:nvSpPr>
          <p:cNvPr id="164" name="Content Placeholder 2"/>
          <p:cNvSpPr>
            <a:spLocks noGrp="1"/>
          </p:cNvSpPr>
          <p:nvPr>
            <p:ph idx="1"/>
          </p:nvPr>
        </p:nvSpPr>
        <p:spPr>
          <a:xfrm>
            <a:off x="35496" y="4473116"/>
            <a:ext cx="8822432" cy="2324923"/>
          </a:xfrm>
          <a:noFill/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Yellow</a:t>
            </a:r>
            <a:r>
              <a:rPr lang="en-US" sz="1800" dirty="0"/>
              <a:t> dotted line: additional measuring point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G-K: latency caused by HMC controller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Assume </a:t>
            </a:r>
            <a:r>
              <a:rPr lang="en-US" sz="1200" dirty="0" smtClean="0">
                <a:solidFill>
                  <a:schemeClr val="tx1"/>
                </a:solidFill>
              </a:rPr>
              <a:t>logic inside HMC controller consumes constant time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K-D: latency caused by link data </a:t>
            </a:r>
            <a:r>
              <a:rPr lang="en-US" sz="1600" dirty="0" smtClean="0">
                <a:solidFill>
                  <a:schemeClr val="tx1"/>
                </a:solidFill>
              </a:rPr>
              <a:t>transmission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 = G - &lt;G,K&gt; - &lt;K,D&gt;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1626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1824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7212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Update (Yu)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2400" y="1729409"/>
            <a:ext cx="8915400" cy="3169017"/>
            <a:chOff x="152400" y="987623"/>
            <a:chExt cx="8915400" cy="3169017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28600" y="1330233"/>
              <a:ext cx="540203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685923" y="990600"/>
              <a:ext cx="7381877" cy="2362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6200000">
              <a:off x="681150" y="2029527"/>
              <a:ext cx="1931987" cy="533400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PCIe</a:t>
              </a:r>
              <a:r>
                <a:rPr kumimoji="0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Gen3 X8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 bwMode="auto">
            <a:xfrm>
              <a:off x="768803" y="2286000"/>
              <a:ext cx="611641" cy="10227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70" name="Rectangle 69"/>
            <p:cNvSpPr/>
            <p:nvPr/>
          </p:nvSpPr>
          <p:spPr bwMode="auto">
            <a:xfrm>
              <a:off x="2297564" y="1071602"/>
              <a:ext cx="3581400" cy="21906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Arria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10 GX1150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71" name="Straight Arrow Connector 13"/>
            <p:cNvCxnSpPr>
              <a:stCxn id="68" idx="2"/>
              <a:endCxn id="75" idx="1"/>
            </p:cNvCxnSpPr>
            <p:nvPr/>
          </p:nvCxnSpPr>
          <p:spPr bwMode="auto">
            <a:xfrm>
              <a:off x="1913844" y="2296227"/>
              <a:ext cx="687840" cy="3309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6198726" y="1099457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cxnSp>
          <p:nvCxnSpPr>
            <p:cNvPr id="73" name="Elbow Connector 19"/>
            <p:cNvCxnSpPr>
              <a:stCxn id="76" idx="3"/>
              <a:endCxn id="115" idx="1"/>
            </p:cNvCxnSpPr>
            <p:nvPr/>
          </p:nvCxnSpPr>
          <p:spPr bwMode="auto">
            <a:xfrm flipV="1">
              <a:off x="5574164" y="1643069"/>
              <a:ext cx="777715" cy="99129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74" name="Elbow Connector 19"/>
            <p:cNvCxnSpPr>
              <a:stCxn id="77" idx="3"/>
              <a:endCxn id="116" idx="1"/>
            </p:cNvCxnSpPr>
            <p:nvPr/>
          </p:nvCxnSpPr>
          <p:spPr bwMode="auto">
            <a:xfrm>
              <a:off x="5574163" y="2864255"/>
              <a:ext cx="786932" cy="10596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2601684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HIX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062533" y="1438978"/>
              <a:ext cx="511631" cy="6064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062532" y="2568415"/>
              <a:ext cx="511631" cy="5916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78" name="Elbow Connector 19"/>
            <p:cNvCxnSpPr/>
            <p:nvPr/>
          </p:nvCxnSpPr>
          <p:spPr bwMode="auto">
            <a:xfrm>
              <a:off x="2959553" y="3016722"/>
              <a:ext cx="1411742" cy="16234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79" name="Elbow Connector 19"/>
            <p:cNvCxnSpPr/>
            <p:nvPr/>
          </p:nvCxnSpPr>
          <p:spPr bwMode="auto">
            <a:xfrm>
              <a:off x="2966356" y="1524000"/>
              <a:ext cx="1421605" cy="8992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80" name="Rectangle 79"/>
            <p:cNvSpPr/>
            <p:nvPr/>
          </p:nvSpPr>
          <p:spPr bwMode="auto">
            <a:xfrm>
              <a:off x="3211964" y="1844824"/>
              <a:ext cx="838200" cy="91440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11964" y="1854200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211964" y="2015976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211964" y="2604144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211964" y="2442368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17286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86" name="Elbow Connector 19"/>
            <p:cNvCxnSpPr>
              <a:stCxn id="81" idx="3"/>
            </p:cNvCxnSpPr>
            <p:nvPr/>
          </p:nvCxnSpPr>
          <p:spPr bwMode="auto">
            <a:xfrm>
              <a:off x="4046763" y="1930400"/>
              <a:ext cx="329294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87" name="Elbow Connector 19"/>
            <p:cNvCxnSpPr>
              <a:stCxn id="82" idx="3"/>
            </p:cNvCxnSpPr>
            <p:nvPr/>
          </p:nvCxnSpPr>
          <p:spPr bwMode="auto">
            <a:xfrm>
              <a:off x="4046763" y="2092176"/>
              <a:ext cx="32929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88" name="Elbow Connector 19"/>
            <p:cNvCxnSpPr>
              <a:stCxn id="84" idx="3"/>
            </p:cNvCxnSpPr>
            <p:nvPr/>
          </p:nvCxnSpPr>
          <p:spPr bwMode="auto">
            <a:xfrm flipV="1">
              <a:off x="4045402" y="2519907"/>
              <a:ext cx="330655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89" name="Elbow Connector 19"/>
            <p:cNvCxnSpPr/>
            <p:nvPr/>
          </p:nvCxnSpPr>
          <p:spPr bwMode="auto">
            <a:xfrm>
              <a:off x="4034177" y="2699694"/>
              <a:ext cx="341880" cy="371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0" name="Rectangle 89"/>
            <p:cNvSpPr/>
            <p:nvPr/>
          </p:nvSpPr>
          <p:spPr bwMode="auto">
            <a:xfrm>
              <a:off x="4371295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 Logic</a:t>
              </a:r>
            </a:p>
          </p:txBody>
        </p:sp>
        <p:cxnSp>
          <p:nvCxnSpPr>
            <p:cNvPr id="91" name="Elbow Connector 19"/>
            <p:cNvCxnSpPr/>
            <p:nvPr/>
          </p:nvCxnSpPr>
          <p:spPr bwMode="auto">
            <a:xfrm>
              <a:off x="4735454" y="1828800"/>
              <a:ext cx="321977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2" name="Elbow Connector 19"/>
            <p:cNvCxnSpPr/>
            <p:nvPr/>
          </p:nvCxnSpPr>
          <p:spPr bwMode="auto">
            <a:xfrm flipV="1">
              <a:off x="4750762" y="2771775"/>
              <a:ext cx="303778" cy="669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150005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94" name="Elbow Connector 19"/>
            <p:cNvCxnSpPr>
              <a:endCxn id="81" idx="1"/>
            </p:cNvCxnSpPr>
            <p:nvPr/>
          </p:nvCxnSpPr>
          <p:spPr bwMode="auto">
            <a:xfrm>
              <a:off x="2971117" y="1930400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5" name="Elbow Connector 19"/>
            <p:cNvCxnSpPr/>
            <p:nvPr/>
          </p:nvCxnSpPr>
          <p:spPr bwMode="auto">
            <a:xfrm>
              <a:off x="2971117" y="2092176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6" name="Elbow Connector 19"/>
            <p:cNvCxnSpPr/>
            <p:nvPr/>
          </p:nvCxnSpPr>
          <p:spPr bwMode="auto">
            <a:xfrm>
              <a:off x="2973159" y="2503938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7" name="Elbow Connector 19"/>
            <p:cNvCxnSpPr/>
            <p:nvPr/>
          </p:nvCxnSpPr>
          <p:spPr bwMode="auto">
            <a:xfrm>
              <a:off x="2973159" y="2678809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8" name="Rectangle 97"/>
            <p:cNvSpPr/>
            <p:nvPr/>
          </p:nvSpPr>
          <p:spPr bwMode="auto">
            <a:xfrm>
              <a:off x="8026430" y="1438977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0264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5598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8219341" y="158702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7467600" y="1453793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991351" y="1453793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7467600" y="2772857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8028047" y="2766129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80280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85614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rot="5400000">
              <a:off x="8219341" y="2912845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109" name="Elbow Connector 19"/>
            <p:cNvCxnSpPr>
              <a:stCxn id="104" idx="3"/>
              <a:endCxn id="106" idx="1"/>
            </p:cNvCxnSpPr>
            <p:nvPr/>
          </p:nvCxnSpPr>
          <p:spPr bwMode="auto">
            <a:xfrm>
              <a:off x="7848599" y="2967531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0" name="Elbow Connector 19"/>
            <p:cNvCxnSpPr/>
            <p:nvPr/>
          </p:nvCxnSpPr>
          <p:spPr bwMode="auto">
            <a:xfrm>
              <a:off x="7848599" y="1633246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1" name="Elbow Connector 19"/>
            <p:cNvCxnSpPr/>
            <p:nvPr/>
          </p:nvCxnSpPr>
          <p:spPr bwMode="auto">
            <a:xfrm>
              <a:off x="7285771" y="1628484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2" name="Elbow Connector 19"/>
            <p:cNvCxnSpPr/>
            <p:nvPr/>
          </p:nvCxnSpPr>
          <p:spPr bwMode="auto">
            <a:xfrm>
              <a:off x="7285771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8127206" y="2134187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626853" y="2130562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351879" y="1442998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361095" y="2770150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117" name="Elbow Connector 19"/>
            <p:cNvCxnSpPr/>
            <p:nvPr/>
          </p:nvCxnSpPr>
          <p:spPr bwMode="auto">
            <a:xfrm flipV="1">
              <a:off x="6802687" y="1627697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8" name="Elbow Connector 19"/>
            <p:cNvCxnSpPr/>
            <p:nvPr/>
          </p:nvCxnSpPr>
          <p:spPr bwMode="auto">
            <a:xfrm>
              <a:off x="6813095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152400" y="987623"/>
              <a:ext cx="199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Merlin* board MA100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3371799" y="1924924"/>
              <a:ext cx="537351" cy="732174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 logic</a:t>
              </a: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6988209" y="125553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>
            <a:xfrm>
              <a:off x="8026430" y="1279175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>
            <a:xfrm>
              <a:off x="4635436" y="124499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>
            <a:xfrm>
              <a:off x="4361438" y="124435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>
            <a:xfrm>
              <a:off x="3211964" y="125174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>
            <a:xfrm>
              <a:off x="6988209" y="353701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>
            <a:xfrm>
              <a:off x="8026430" y="3537012"/>
              <a:ext cx="431770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 flipH="1">
              <a:off x="8452771" y="3537012"/>
              <a:ext cx="5429" cy="18002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8026430" y="3717032"/>
              <a:ext cx="431770" cy="6066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6988209" y="371703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>
            <a:xfrm>
              <a:off x="4635436" y="353701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4668719" y="371703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4" name="Straight Arrow Connector 173"/>
            <p:cNvCxnSpPr/>
            <p:nvPr/>
          </p:nvCxnSpPr>
          <p:spPr>
            <a:xfrm>
              <a:off x="4361438" y="3537012"/>
              <a:ext cx="27399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4361438" y="3717032"/>
              <a:ext cx="27399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>
            <a:xfrm>
              <a:off x="768803" y="1196752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611560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047763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04337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477254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830525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848599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4053080" y="1235080"/>
              <a:ext cx="8263" cy="242549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>
              <a:off x="3211964" y="3501008"/>
              <a:ext cx="84937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459204" y="3446874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5574163" y="1265299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</a:ln>
            <a:effectLst/>
          </p:spPr>
        </p:cxnSp>
        <p:sp>
          <p:nvSpPr>
            <p:cNvPr id="178" name="TextBox 177"/>
            <p:cNvSpPr txBox="1"/>
            <p:nvPr/>
          </p:nvSpPr>
          <p:spPr>
            <a:xfrm>
              <a:off x="5316264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801290" y="2016325"/>
            <a:ext cx="3156557" cy="90381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7391" y="900007"/>
            <a:ext cx="2849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mem</a:t>
            </a:r>
            <a:r>
              <a:rPr lang="en-US" dirty="0" smtClean="0"/>
              <a:t>. operation utilizes only one link</a:t>
            </a:r>
            <a:endParaRPr lang="en-US" dirty="0"/>
          </a:p>
        </p:txBody>
      </p:sp>
      <p:sp>
        <p:nvSpPr>
          <p:cNvPr id="9" name="上箭头 8"/>
          <p:cNvSpPr/>
          <p:nvPr/>
        </p:nvSpPr>
        <p:spPr>
          <a:xfrm>
            <a:off x="6198726" y="1542513"/>
            <a:ext cx="180842" cy="463193"/>
          </a:xfrm>
          <a:prstGeom prst="up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518779" y="2567684"/>
            <a:ext cx="108069" cy="2885242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202051" y="5492497"/>
            <a:ext cx="28495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16 lanes</a:t>
            </a:r>
          </a:p>
          <a:p>
            <a:r>
              <a:rPr lang="en-US" dirty="0" smtClean="0"/>
              <a:t>10Gb/s</a:t>
            </a:r>
          </a:p>
          <a:p>
            <a:r>
              <a:rPr lang="en-US" dirty="0" smtClean="0"/>
              <a:t>128 bit/package</a:t>
            </a:r>
            <a:endParaRPr lang="en-US" dirty="0"/>
          </a:p>
        </p:txBody>
      </p:sp>
      <p:sp>
        <p:nvSpPr>
          <p:cNvPr id="180" name="Content Placeholder 2"/>
          <p:cNvSpPr txBox="1">
            <a:spLocks/>
          </p:cNvSpPr>
          <p:nvPr/>
        </p:nvSpPr>
        <p:spPr bwMode="auto">
          <a:xfrm>
            <a:off x="35496" y="4825310"/>
            <a:ext cx="5261532" cy="23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 smtClean="0"/>
              <a:t>K-D latency =</a:t>
            </a:r>
            <a:endParaRPr lang="en-US" sz="1600" kern="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999412"/>
              </p:ext>
            </p:extLst>
          </p:nvPr>
        </p:nvGraphicFramePr>
        <p:xfrm>
          <a:off x="1913844" y="4816482"/>
          <a:ext cx="3287050" cy="69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2145960" imgH="419040" progId="Equation.DSMT4">
                  <p:embed/>
                </p:oleObj>
              </mc:Choice>
              <mc:Fallback>
                <p:oleObj name="Equation" r:id="rId4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844" y="4816482"/>
                        <a:ext cx="3287050" cy="69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9" grpId="0" animBg="1"/>
      <p:bldP spid="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HMCC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Altera HMC controller</a:t>
            </a:r>
          </a:p>
          <a:p>
            <a:pPr lvl="1"/>
            <a:r>
              <a:rPr lang="en-US" dirty="0" smtClean="0"/>
              <a:t>Memory Read</a:t>
            </a:r>
          </a:p>
          <a:p>
            <a:pPr lvl="2"/>
            <a:r>
              <a:rPr lang="en-US" dirty="0" smtClean="0"/>
              <a:t>HMCC wraps read address, adding header and tail</a:t>
            </a:r>
          </a:p>
          <a:p>
            <a:pPr lvl="2"/>
            <a:r>
              <a:rPr lang="en-US" dirty="0" smtClean="0"/>
              <a:t>Wait until data of accessed address is returned</a:t>
            </a:r>
          </a:p>
          <a:p>
            <a:pPr lvl="1"/>
            <a:r>
              <a:rPr lang="en-US" dirty="0" smtClean="0"/>
              <a:t>Memory Write</a:t>
            </a:r>
          </a:p>
          <a:p>
            <a:pPr lvl="2"/>
            <a:r>
              <a:rPr lang="en-US" dirty="0" smtClean="0"/>
              <a:t>HMCC wraps write address and write data, adding header and tail</a:t>
            </a:r>
          </a:p>
          <a:p>
            <a:pPr lvl="2"/>
            <a:r>
              <a:rPr lang="en-US" dirty="0" smtClean="0"/>
              <a:t>Wait until write valid signal is asserted</a:t>
            </a:r>
          </a:p>
          <a:p>
            <a:pPr lvl="1"/>
            <a:r>
              <a:rPr lang="en-US" dirty="0" smtClean="0"/>
              <a:t>Data interface width = 512 bits</a:t>
            </a:r>
          </a:p>
          <a:p>
            <a:pPr lvl="2"/>
            <a:r>
              <a:rPr lang="en-US" dirty="0" smtClean="0"/>
              <a:t>Reading/writing data, width &gt; 512bits, needs multiple cycles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210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HMCC (contd.)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Altera HMC controller</a:t>
            </a:r>
          </a:p>
          <a:p>
            <a:pPr lvl="1"/>
            <a:r>
              <a:rPr lang="en-US" dirty="0" smtClean="0"/>
              <a:t>No documentation about logic inside Altera HMC controller, guess:</a:t>
            </a:r>
          </a:p>
          <a:p>
            <a:pPr lvl="2"/>
            <a:r>
              <a:rPr lang="en-US" dirty="0" smtClean="0"/>
              <a:t>Queue/FIFO</a:t>
            </a:r>
          </a:p>
          <a:p>
            <a:pPr lvl="3"/>
            <a:r>
              <a:rPr lang="en-US" dirty="0" smtClean="0"/>
              <a:t>Consecutive memory access will cause latency if buffer is full</a:t>
            </a:r>
          </a:p>
          <a:p>
            <a:pPr lvl="3"/>
            <a:r>
              <a:rPr lang="en-US" dirty="0" smtClean="0"/>
              <a:t>Doesn’t matter with single memory read/write</a:t>
            </a:r>
          </a:p>
          <a:p>
            <a:pPr lvl="2"/>
            <a:r>
              <a:rPr lang="en-US" dirty="0" smtClean="0"/>
              <a:t>Simple combinational logic to add header and tail</a:t>
            </a:r>
          </a:p>
          <a:p>
            <a:pPr lvl="2"/>
            <a:r>
              <a:rPr lang="en-US" dirty="0" smtClean="0"/>
              <a:t>Determine memory read/write</a:t>
            </a:r>
          </a:p>
          <a:p>
            <a:pPr lvl="1"/>
            <a:r>
              <a:rPr lang="en-US" dirty="0" smtClean="0"/>
              <a:t>For single memory operation, latency between G and K can be regarded as a small constant value, ignorable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098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header (64bit)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ADRS[33:0]: address to access</a:t>
            </a:r>
          </a:p>
          <a:p>
            <a:pPr lvl="2"/>
            <a:r>
              <a:rPr lang="en-US" dirty="0" smtClean="0"/>
              <a:t>CMD[5:0]: operation mode</a:t>
            </a:r>
          </a:p>
          <a:p>
            <a:r>
              <a:rPr lang="en-US" dirty="0" smtClean="0"/>
              <a:t>Request tail (64bit)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Memory read request</a:t>
            </a:r>
          </a:p>
          <a:p>
            <a:pPr lvl="1"/>
            <a:endParaRPr lang="en-US" dirty="0"/>
          </a:p>
          <a:p>
            <a:r>
              <a:rPr lang="en-US" dirty="0" smtClean="0"/>
              <a:t>Memory read response (e.g. return 32B data)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17265"/>
              </p:ext>
            </p:extLst>
          </p:nvPr>
        </p:nvGraphicFramePr>
        <p:xfrm>
          <a:off x="457200" y="1840547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337320"/>
                <a:gridCol w="1152128"/>
                <a:gridCol w="936104"/>
                <a:gridCol w="1080120"/>
                <a:gridCol w="637828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CUB[2:0]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RES[2:0]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ADRS[33:0]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TAG[8:0]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DLN[3:0]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LNG[3:0]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CMD[5:0]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87274"/>
              </p:ext>
            </p:extLst>
          </p:nvPr>
        </p:nvGraphicFramePr>
        <p:xfrm>
          <a:off x="457200" y="3613755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05209"/>
              </p:ext>
            </p:extLst>
          </p:nvPr>
        </p:nvGraphicFramePr>
        <p:xfrm>
          <a:off x="457200" y="45015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21360"/>
              </p:ext>
            </p:extLst>
          </p:nvPr>
        </p:nvGraphicFramePr>
        <p:xfrm>
          <a:off x="1524000" y="53787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Data[63:0]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73128"/>
              </p:ext>
            </p:extLst>
          </p:nvPr>
        </p:nvGraphicFramePr>
        <p:xfrm>
          <a:off x="1524000" y="58096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Data[191:128]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Data[127:64]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40239"/>
              </p:ext>
            </p:extLst>
          </p:nvPr>
        </p:nvGraphicFramePr>
        <p:xfrm>
          <a:off x="1537345" y="62039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Data[255:</a:t>
                      </a:r>
                      <a:r>
                        <a:rPr lang="en-US" baseline="0" dirty="0" smtClean="0"/>
                        <a:t> 192]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08204" y="656692"/>
            <a:ext cx="22785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write is similar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3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83668" y="1332530"/>
            <a:ext cx="5261532" cy="23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 smtClean="0"/>
              <a:t>K-D latency =</a:t>
            </a:r>
            <a:endParaRPr lang="en-US" sz="1600" kern="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268785"/>
              </p:ext>
            </p:extLst>
          </p:nvPr>
        </p:nvGraphicFramePr>
        <p:xfrm>
          <a:off x="3462016" y="1323702"/>
          <a:ext cx="3287050" cy="69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45960" imgH="419040" progId="Equation.DSMT4">
                  <p:embed/>
                </p:oleObj>
              </mc:Choice>
              <mc:Fallback>
                <p:oleObj name="Equation" r:id="rId3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2016" y="1323702"/>
                        <a:ext cx="3287050" cy="69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04956"/>
              </p:ext>
            </p:extLst>
          </p:nvPr>
        </p:nvGraphicFramePr>
        <p:xfrm>
          <a:off x="453194" y="2172605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337320"/>
                <a:gridCol w="1152128"/>
                <a:gridCol w="936104"/>
                <a:gridCol w="1080120"/>
                <a:gridCol w="637828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CUB[2:0]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RES[2:0]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ADRS[33:0]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TAG[8:0]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DLN[3:0]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LNG[3:0]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CMD[5:0]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2222145">
            <a:off x="6697947" y="1779028"/>
            <a:ext cx="1399208" cy="152175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10221" y="64378"/>
            <a:ext cx="6205179" cy="6649032"/>
            <a:chOff x="940601" y="2543445"/>
            <a:chExt cx="7253061" cy="77718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326" y="2543445"/>
              <a:ext cx="7251336" cy="475334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601" y="7261870"/>
              <a:ext cx="7253061" cy="79010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601" y="8051975"/>
              <a:ext cx="7243830" cy="2263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9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For 64bit single memory operation, we don’t know how CMD[5:0] is configured</a:t>
            </a:r>
          </a:p>
          <a:p>
            <a:pPr lvl="2"/>
            <a:r>
              <a:rPr lang="en-US" dirty="0" smtClean="0"/>
              <a:t>Hope Glen or Micron engineers could give some help</a:t>
            </a:r>
          </a:p>
          <a:p>
            <a:pPr lvl="1"/>
            <a:r>
              <a:rPr lang="en-US" dirty="0" smtClean="0"/>
              <a:t>Data about Altera HMCC</a:t>
            </a:r>
          </a:p>
          <a:p>
            <a:pPr lvl="2"/>
            <a:r>
              <a:rPr lang="en-US" dirty="0" smtClean="0"/>
              <a:t>If not, latency can be ignored for single memory operation</a:t>
            </a:r>
          </a:p>
          <a:p>
            <a:pPr lvl="2"/>
            <a:r>
              <a:rPr lang="en-US" dirty="0" smtClean="0"/>
              <a:t>In the future, for complex operations, latency caused by buffer cannot be ignored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55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599</Words>
  <Application>Microsoft Office PowerPoint</Application>
  <PresentationFormat>全屏显示(4:3)</PresentationFormat>
  <Paragraphs>213</Paragraphs>
  <Slides>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Garamond</vt:lpstr>
      <vt:lpstr>Wingdings</vt:lpstr>
      <vt:lpstr>3_Edge</vt:lpstr>
      <vt:lpstr>MathType 6.0 Equation</vt:lpstr>
      <vt:lpstr>Update (Yu)</vt:lpstr>
      <vt:lpstr>Update (Yu)</vt:lpstr>
      <vt:lpstr>Update (Yu)</vt:lpstr>
      <vt:lpstr>HMCC</vt:lpstr>
      <vt:lpstr>HMCC (contd.)</vt:lpstr>
      <vt:lpstr>Memory Read</vt:lpstr>
      <vt:lpstr>Update (Yu)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2121</cp:revision>
  <dcterms:created xsi:type="dcterms:W3CDTF">2003-07-12T15:21:27Z</dcterms:created>
  <dcterms:modified xsi:type="dcterms:W3CDTF">2016-07-29T04:32:08Z</dcterms:modified>
</cp:coreProperties>
</file>