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77" d="100"/>
          <a:sy n="77" d="100"/>
        </p:scale>
        <p:origin x="888" y="8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is command + result data transfer back to host;</a:t>
            </a:r>
            <a:r>
              <a:rPr lang="en-US" baseline="0" dirty="0"/>
              <a:t> </a:t>
            </a:r>
            <a:r>
              <a:rPr lang="en-US" dirty="0"/>
              <a:t>depends on design</a:t>
            </a:r>
            <a:r>
              <a:rPr lang="en-US" baseline="0" dirty="0"/>
              <a:t> options  and where results are stored (HMC, DDR, FPGA fabric,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522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is command + result data transfer back to host;</a:t>
            </a:r>
            <a:r>
              <a:rPr lang="en-US" baseline="0" dirty="0"/>
              <a:t> </a:t>
            </a:r>
            <a:r>
              <a:rPr lang="en-US" dirty="0"/>
              <a:t>depends on design</a:t>
            </a:r>
            <a:r>
              <a:rPr lang="en-US" baseline="0" dirty="0"/>
              <a:t> options  and where results are stored (HMC, DDR, FPGA fabric,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518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873362"/>
              </p:ext>
            </p:extLst>
          </p:nvPr>
        </p:nvGraphicFramePr>
        <p:xfrm>
          <a:off x="327230" y="152636"/>
          <a:ext cx="6660740" cy="583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4" imgW="6799091" imgH="5928777" progId="Visio.Drawing.15">
                  <p:embed/>
                </p:oleObj>
              </mc:Choice>
              <mc:Fallback>
                <p:oleObj name="Visio" r:id="rId4" imgW="6799091" imgH="5928777" progId="Visio.Drawing.15">
                  <p:embed/>
                  <p:pic>
                    <p:nvPicPr>
                      <p:cNvPr id="8" name="Content Placeholder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230" y="152636"/>
                        <a:ext cx="6660740" cy="5834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000" dirty="0"/>
              <a:t>Goal : FPGA-based CMC Research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247964" y="872716"/>
            <a:ext cx="4752528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latency A = latency B + delay 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B = latency B’ </a:t>
            </a:r>
            <a:r>
              <a:rPr lang="en-US" i="1" dirty="0">
                <a:solidFill>
                  <a:srgbClr val="FF4A00"/>
                </a:solidFill>
              </a:rPr>
              <a:t>– delay </a:t>
            </a:r>
            <a:r>
              <a:rPr lang="en-US" i="1" dirty="0" err="1">
                <a:solidFill>
                  <a:srgbClr val="FF4A00"/>
                </a:solidFill>
              </a:rPr>
              <a:t>F’minusD</a:t>
            </a:r>
            <a:r>
              <a:rPr lang="en-US" i="1" dirty="0">
                <a:solidFill>
                  <a:srgbClr val="FF4A00"/>
                </a:solidFill>
              </a:rPr>
              <a:t>’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delay C = delay C’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D = latency D’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latency E = latency 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delay T = some function of T’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i="1" dirty="0">
                <a:solidFill>
                  <a:srgbClr val="FF4A00"/>
                </a:solidFill>
              </a:rPr>
              <a:t>(depends on design option)</a:t>
            </a:r>
            <a:endParaRPr lang="en-US" i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027530" y="5301208"/>
            <a:ext cx="2160240" cy="261610"/>
            <a:chOff x="3527884" y="5589240"/>
            <a:chExt cx="2160240" cy="2616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27884" y="5733256"/>
              <a:ext cx="2160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393276" y="5672505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3417" y="5589240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rgbClr val="FF4A00"/>
                  </a:solidFill>
                </a:rPr>
                <a:t>F’minusD</a:t>
              </a:r>
              <a:r>
                <a:rPr lang="en-US" sz="1050" dirty="0">
                  <a:solidFill>
                    <a:srgbClr val="FF4A00"/>
                  </a:solidFill>
                </a:rPr>
                <a:t>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2153" y="5360407"/>
            <a:ext cx="1373389" cy="261610"/>
            <a:chOff x="1302507" y="5648439"/>
            <a:chExt cx="1373389" cy="26161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302507" y="5889261"/>
              <a:ext cx="13733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872208" y="5648439"/>
              <a:ext cx="417102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T’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802153" y="2564904"/>
            <a:ext cx="245158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95282" y="2375302"/>
            <a:ext cx="26321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8717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000" dirty="0"/>
              <a:t>CAW16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02116" cy="4911725"/>
          </a:xfrm>
        </p:spPr>
        <p:txBody>
          <a:bodyPr/>
          <a:lstStyle/>
          <a:p>
            <a:r>
              <a:rPr lang="en-US" sz="2400" dirty="0"/>
              <a:t>Task1: CMC logic case study: DRE*</a:t>
            </a:r>
            <a:r>
              <a:rPr lang="en-US" sz="2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√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DRE apps with design option 1 : View buffer inside host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PageRank, </a:t>
            </a:r>
            <a:r>
              <a:rPr lang="en-US" sz="1800" dirty="0" err="1"/>
              <a:t>SpMV</a:t>
            </a:r>
            <a:r>
              <a:rPr lang="en-US" sz="1800" dirty="0"/>
              <a:t>, Random Access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DRE apps with design option 3 : View buffer inside HMC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PageRank, </a:t>
            </a:r>
            <a:r>
              <a:rPr lang="en-US" sz="1800" dirty="0" err="1"/>
              <a:t>SpMV</a:t>
            </a:r>
            <a:r>
              <a:rPr lang="en-US" sz="1800" dirty="0"/>
              <a:t>, Random Access, Image Differencing</a:t>
            </a:r>
          </a:p>
          <a:p>
            <a:r>
              <a:rPr lang="en-US" sz="2400" dirty="0"/>
              <a:t>Task2: Performance modelling and measurement on CMC research platform</a:t>
            </a:r>
          </a:p>
          <a:p>
            <a:pPr lvl="1"/>
            <a:r>
              <a:rPr lang="en-US" sz="2200" dirty="0"/>
              <a:t>Measurement on platform</a:t>
            </a:r>
          </a:p>
          <a:p>
            <a:pPr lvl="2"/>
            <a:r>
              <a:rPr lang="en-US" sz="1800" dirty="0"/>
              <a:t>A’, B’, C’, F’, G’</a:t>
            </a:r>
            <a:r>
              <a:rPr lang="en-US" sz="1800" dirty="0">
                <a:solidFill>
                  <a:srgbClr val="00B050"/>
                </a:solidFill>
                <a:latin typeface="Berlin Sans FB Demi" panose="020E0802020502020306" pitchFamily="34" charset="0"/>
              </a:rPr>
              <a:t> √</a:t>
            </a:r>
            <a:endParaRPr lang="en-US" sz="1800" dirty="0"/>
          </a:p>
          <a:p>
            <a:pPr lvl="2"/>
            <a:r>
              <a:rPr lang="en-US" sz="1800" dirty="0"/>
              <a:t>T’, D’, E’ in progress, need </a:t>
            </a:r>
            <a:r>
              <a:rPr lang="en-US" sz="1800" dirty="0" err="1"/>
              <a:t>Convey’s</a:t>
            </a:r>
            <a:r>
              <a:rPr lang="en-US" sz="1800" dirty="0"/>
              <a:t>, Micron’s, and Altera’s help</a:t>
            </a:r>
          </a:p>
          <a:p>
            <a:pPr lvl="1"/>
            <a:r>
              <a:rPr lang="en-US" sz="2200" dirty="0"/>
              <a:t>Model single memory operations (</a:t>
            </a:r>
            <a:r>
              <a:rPr lang="en-US" sz="2200" dirty="0" err="1"/>
              <a:t>wr</a:t>
            </a:r>
            <a:r>
              <a:rPr lang="en-US" sz="2200" dirty="0"/>
              <a:t>/</a:t>
            </a:r>
            <a:r>
              <a:rPr lang="en-US" sz="2200" dirty="0" err="1"/>
              <a:t>rd</a:t>
            </a:r>
            <a:r>
              <a:rPr lang="en-US" sz="2200" dirty="0"/>
              <a:t>) – in progress</a:t>
            </a:r>
          </a:p>
          <a:p>
            <a:pPr lvl="1"/>
            <a:r>
              <a:rPr lang="en-US" sz="2200" dirty="0"/>
              <a:t>Measure performance of DRE operations – in progress</a:t>
            </a:r>
          </a:p>
          <a:p>
            <a:pPr lvl="1"/>
            <a:r>
              <a:rPr lang="en-US" sz="2200" dirty="0"/>
              <a:t>Measure performance of DRE apps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6248400"/>
            <a:ext cx="529258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/>
              <a:t>*DRE: Data Rearrangement/Reordering Engine, developed by LLNL</a:t>
            </a:r>
          </a:p>
        </p:txBody>
      </p:sp>
    </p:spTree>
    <p:extLst>
      <p:ext uri="{BB962C8B-B14F-4D97-AF65-F5344CB8AC3E}">
        <p14:creationId xmlns:p14="http://schemas.microsoft.com/office/powerpoint/2010/main" val="1686070495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242</Words>
  <Application>Microsoft Office PowerPoint</Application>
  <PresentationFormat>On-screen Show (4:3)</PresentationFormat>
  <Paragraphs>30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Berlin Sans FB Demi</vt:lpstr>
      <vt:lpstr>Garamond</vt:lpstr>
      <vt:lpstr>Wingdings</vt:lpstr>
      <vt:lpstr>3_Edge</vt:lpstr>
      <vt:lpstr>Visio</vt:lpstr>
      <vt:lpstr>Goal : FPGA-based CMC Research Platform</vt:lpstr>
      <vt:lpstr>CAW16 Objectives</vt:lpstr>
    </vt:vector>
  </TitlesOfParts>
  <Manager/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2203</cp:revision>
  <dcterms:created xsi:type="dcterms:W3CDTF">2003-07-12T15:21:27Z</dcterms:created>
  <dcterms:modified xsi:type="dcterms:W3CDTF">2016-10-21T19:02:09Z</dcterms:modified>
</cp:coreProperties>
</file>