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handoutMasterIdLst>
    <p:handoutMasterId r:id="rId5"/>
  </p:handoutMasterIdLst>
  <p:sldIdLst>
    <p:sldId id="573" r:id="rId2"/>
    <p:sldId id="575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D1FFE8"/>
    <a:srgbClr val="0033CC"/>
    <a:srgbClr val="0021A5"/>
    <a:srgbClr val="0000FF"/>
    <a:srgbClr val="0070C0"/>
    <a:srgbClr val="CCFFFF"/>
    <a:srgbClr val="CCECFF"/>
    <a:srgbClr val="99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4" autoAdjust="0"/>
    <p:restoredTop sz="94411" autoAdjust="0"/>
  </p:normalViewPr>
  <p:slideViewPr>
    <p:cSldViewPr snapToGrid="0">
      <p:cViewPr>
        <p:scale>
          <a:sx n="300" d="100"/>
          <a:sy n="300" d="100"/>
        </p:scale>
        <p:origin x="-6228" y="-1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0073C-106B-4BD0-B97F-2884F49FDE7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is command + result data transfer back to host;</a:t>
            </a:r>
            <a:r>
              <a:rPr lang="en-US" baseline="0" dirty="0"/>
              <a:t> </a:t>
            </a:r>
            <a:r>
              <a:rPr lang="en-US" dirty="0"/>
              <a:t>depends on design</a:t>
            </a:r>
            <a:r>
              <a:rPr lang="en-US" baseline="0" dirty="0"/>
              <a:t> options  and where results are stored (HMC, DDR, FPGA fabric,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346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407963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2878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pic>
        <p:nvPicPr>
          <p:cNvPr id="8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90694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57969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RSC BOF</a:t>
            </a:r>
            <a:r>
              <a:rPr lang="en-US" sz="1600" b="1" spc="-30" baseline="0" dirty="0">
                <a:solidFill>
                  <a:schemeClr val="bg1"/>
                </a:solidFill>
                <a:latin typeface="Arial Narrow" pitchFamily="34" charset="0"/>
              </a:rPr>
              <a:t> @</a:t>
            </a: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SC15, Nov. 17, 2015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4220307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868" y="1398935"/>
            <a:ext cx="8612372" cy="1932328"/>
          </a:xfrm>
        </p:spPr>
        <p:txBody>
          <a:bodyPr/>
          <a:lstStyle>
            <a:lvl1pPr>
              <a:defRPr lang="en-US" sz="4000" b="1" dirty="0" smtClean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>
              <a:spcBef>
                <a:spcPts val="600"/>
              </a:spcBef>
              <a:defRPr/>
            </a:pPr>
            <a:endParaRPr lang="en-US" sz="4400" dirty="0">
              <a:solidFill>
                <a:srgbClr val="FF4A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1070" y="6263109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69064"/>
          </a:xfrm>
        </p:spPr>
        <p:txBody>
          <a:bodyPr/>
          <a:lstStyle/>
          <a:p>
            <a:r>
              <a:rPr lang="en-US" sz="3900" dirty="0"/>
              <a:t>Custom Memory Cube (CMC)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13121" y="6269600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92523"/>
              </p:ext>
            </p:extLst>
          </p:nvPr>
        </p:nvGraphicFramePr>
        <p:xfrm>
          <a:off x="177794" y="-2235200"/>
          <a:ext cx="9539288" cy="834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11722989" imgH="10190771" progId="Visio.Drawing.15">
                  <p:embed/>
                </p:oleObj>
              </mc:Choice>
              <mc:Fallback>
                <p:oleObj name="Visio" r:id="rId4" imgW="11722989" imgH="10190771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794" y="-2235200"/>
                        <a:ext cx="9539288" cy="834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201278" y="904463"/>
                <a:ext cx="5590986" cy="2708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𝑇𝑆𝑉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𝐺𝐵𝑝𝑠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𝐵𝑊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𝐺𝑏𝑝𝑠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∗16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𝑙𝑎𝑛𝑒𝑠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=20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𝐺𝐵𝑝𝑠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𝑅𝐸𝑄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𝑅𝑆𝑃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  <m:t>𝑇𝑆𝑉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𝑅𝐸𝑄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𝑅𝑆𝑃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/>
                                  <a:cs typeface="Times New Roman" panose="020206030504050203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𝑅𝐸𝑄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𝑅𝑆𝑃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128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𝑏𝑖𝑡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+256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/>
                              <a:cs typeface="Times New Roman" panose="02020603050405020304" pitchFamily="18" charset="0"/>
                            </a:rPr>
                            <m:t>𝑏𝑖𝑡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∗384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/>
                          <a:cs typeface="Times New Roman" panose="02020603050405020304" pitchFamily="18" charset="0"/>
                        </a:rPr>
                        <m:t>𝑏𝑖𝑡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78" y="904463"/>
                <a:ext cx="5590986" cy="2708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6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827584" y="470699"/>
          <a:ext cx="6660740" cy="583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4" imgW="6799091" imgH="5928777" progId="Visio.Drawing.15">
                  <p:embed/>
                </p:oleObj>
              </mc:Choice>
              <mc:Fallback>
                <p:oleObj name="Visio" r:id="rId4" imgW="6799091" imgH="5928777" progId="Visio.Drawing.15">
                  <p:embed/>
                  <p:pic>
                    <p:nvPicPr>
                      <p:cNvPr id="8" name="Content Placeholder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470699"/>
                        <a:ext cx="6660740" cy="5834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000" dirty="0"/>
              <a:t>Mapping of Observation Points to Merlin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247964" y="872716"/>
            <a:ext cx="4752528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latency A = latency B + delay 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B = latency B’ </a:t>
            </a:r>
            <a:r>
              <a:rPr lang="en-US" i="1" dirty="0">
                <a:solidFill>
                  <a:srgbClr val="FF4A00"/>
                </a:solidFill>
              </a:rPr>
              <a:t>– delay </a:t>
            </a:r>
            <a:r>
              <a:rPr lang="en-US" i="1" dirty="0" err="1">
                <a:solidFill>
                  <a:srgbClr val="FF4A00"/>
                </a:solidFill>
              </a:rPr>
              <a:t>F’minusD</a:t>
            </a:r>
            <a:r>
              <a:rPr lang="en-US" i="1" dirty="0">
                <a:solidFill>
                  <a:srgbClr val="FF4A00"/>
                </a:solidFill>
              </a:rPr>
              <a:t>’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delay C = delay C’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D = latency D’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latency E = latency 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delay T = some function of T’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i="1" dirty="0">
                <a:solidFill>
                  <a:srgbClr val="FF4A00"/>
                </a:solidFill>
              </a:rPr>
              <a:t>(depends on design option)</a:t>
            </a:r>
            <a:endParaRPr lang="en-US" i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7884" y="5589240"/>
            <a:ext cx="2160240" cy="261610"/>
            <a:chOff x="3527884" y="5589240"/>
            <a:chExt cx="2160240" cy="2616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27884" y="5733256"/>
              <a:ext cx="2160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393276" y="5672505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3417" y="5589240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rgbClr val="FF4A00"/>
                  </a:solidFill>
                </a:rPr>
                <a:t>F’minusD</a:t>
              </a:r>
              <a:r>
                <a:rPr lang="en-US" sz="1050" dirty="0">
                  <a:solidFill>
                    <a:srgbClr val="FF4A00"/>
                  </a:solidFill>
                </a:rPr>
                <a:t>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02507" y="5648439"/>
            <a:ext cx="1373389" cy="261610"/>
            <a:chOff x="1302507" y="5648439"/>
            <a:chExt cx="1373389" cy="26161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302507" y="5889261"/>
              <a:ext cx="13733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872208" y="5648439"/>
              <a:ext cx="417102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T’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302507" y="2852936"/>
            <a:ext cx="245158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295636" y="2663334"/>
            <a:ext cx="26321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3841223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13463</TotalTime>
  <Words>127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DengXian</vt:lpstr>
      <vt:lpstr>Arial</vt:lpstr>
      <vt:lpstr>Arial Narrow</vt:lpstr>
      <vt:lpstr>Calibri</vt:lpstr>
      <vt:lpstr>Cambria Math</vt:lpstr>
      <vt:lpstr>Garamond</vt:lpstr>
      <vt:lpstr>Times New Roman</vt:lpstr>
      <vt:lpstr>Wingdings</vt:lpstr>
      <vt:lpstr>Edge</vt:lpstr>
      <vt:lpstr>Microsoft Visio Drawing</vt:lpstr>
      <vt:lpstr>Visio</vt:lpstr>
      <vt:lpstr>Custom Memory Cube (CMC)</vt:lpstr>
      <vt:lpstr>Mapping of Observation Points to Merlin Platform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for CKW</dc:title>
  <dc:creator>Dr. Alan D. George</dc:creator>
  <cp:lastModifiedBy>Zou,Yu</cp:lastModifiedBy>
  <cp:revision>1404</cp:revision>
  <dcterms:created xsi:type="dcterms:W3CDTF">2003-07-12T15:21:27Z</dcterms:created>
  <dcterms:modified xsi:type="dcterms:W3CDTF">2016-11-10T18:43:56Z</dcterms:modified>
</cp:coreProperties>
</file>