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handoutMasterIdLst>
    <p:handoutMasterId r:id="rId20"/>
  </p:handoutMasterIdLst>
  <p:sldIdLst>
    <p:sldId id="737" r:id="rId2"/>
    <p:sldId id="738" r:id="rId3"/>
    <p:sldId id="773" r:id="rId4"/>
    <p:sldId id="772" r:id="rId5"/>
    <p:sldId id="774" r:id="rId6"/>
    <p:sldId id="775" r:id="rId7"/>
    <p:sldId id="776" r:id="rId8"/>
    <p:sldId id="777" r:id="rId9"/>
    <p:sldId id="778" r:id="rId10"/>
    <p:sldId id="782" r:id="rId11"/>
    <p:sldId id="768" r:id="rId12"/>
    <p:sldId id="769" r:id="rId13"/>
    <p:sldId id="779" r:id="rId14"/>
    <p:sldId id="781" r:id="rId15"/>
    <p:sldId id="770" r:id="rId16"/>
    <p:sldId id="780" r:id="rId17"/>
    <p:sldId id="783" r:id="rId1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Kirchgessner" initials="RGK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9FB"/>
    <a:srgbClr val="D1FFE8"/>
    <a:srgbClr val="D8E3CB"/>
    <a:srgbClr val="0021A5"/>
    <a:srgbClr val="E9A600"/>
    <a:srgbClr val="FFF2CD"/>
    <a:srgbClr val="C00000"/>
    <a:srgbClr val="FF4A00"/>
    <a:srgbClr val="FF6600"/>
    <a:srgbClr val="F6D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4141" autoAdjust="0"/>
    <p:restoredTop sz="94525" autoAdjust="0"/>
  </p:normalViewPr>
  <p:slideViewPr>
    <p:cSldViewPr snapToGrid="0">
      <p:cViewPr varScale="1">
        <p:scale>
          <a:sx n="113" d="100"/>
          <a:sy n="113" d="100"/>
        </p:scale>
        <p:origin x="10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2136" y="-108"/>
      </p:cViewPr>
      <p:guideLst>
        <p:guide orient="horz" pos="2928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 smtClean="0"/>
            <a:t>Personality</a:t>
          </a:r>
          <a:endParaRPr lang="en-US" dirty="0"/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4909BBA0-9A61-41E6-8F60-45DD21CCE765}" type="presOf" srcId="{1066E2E1-E6CE-4816-A74F-2477CCAD206F}" destId="{9EEB4789-828F-4E6A-B982-7E18189CB7A7}" srcOrd="0" destOrd="0" presId="urn:microsoft.com/office/officeart/2005/8/layout/vList2"/>
    <dgm:cxn modelId="{C1E16B8A-1EA5-40BA-854A-FF0923FA0C15}" type="presOf" srcId="{7951D9D3-8031-4B13-B5D9-FD943BFDB6C9}" destId="{69AEC92A-8F5F-4F23-858C-5408C5CB8AEF}" srcOrd="0" destOrd="0" presId="urn:microsoft.com/office/officeart/2005/8/layout/vList2"/>
    <dgm:cxn modelId="{E88AB88A-C2A7-4F59-A09F-18A9E83F0D5E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 smtClean="0"/>
            <a:t>Fn1</a:t>
          </a:r>
          <a:endParaRPr lang="en-US" dirty="0"/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2F29EFFE-CEE9-4C0B-AFA8-50E995C44258}" type="presOf" srcId="{1066E2E1-E6CE-4816-A74F-2477CCAD206F}" destId="{9EEB4789-828F-4E6A-B982-7E18189CB7A7}" srcOrd="0" destOrd="0" presId="urn:microsoft.com/office/officeart/2005/8/layout/vList2"/>
    <dgm:cxn modelId="{34C8AF0F-520E-46D1-8925-342B0B7AF128}" type="presOf" srcId="{7951D9D3-8031-4B13-B5D9-FD943BFDB6C9}" destId="{69AEC92A-8F5F-4F23-858C-5408C5CB8AEF}" srcOrd="0" destOrd="0" presId="urn:microsoft.com/office/officeart/2005/8/layout/vList2"/>
    <dgm:cxn modelId="{BC9E985F-EF82-483F-9F4C-C4FB857C5D6F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 smtClean="0"/>
            <a:t>Fn2</a:t>
          </a:r>
          <a:endParaRPr lang="en-US" dirty="0"/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45619176-2A35-4FE5-81F5-D675345283F2}" type="presOf" srcId="{1066E2E1-E6CE-4816-A74F-2477CCAD206F}" destId="{9EEB4789-828F-4E6A-B982-7E18189CB7A7}" srcOrd="0" destOrd="0" presId="urn:microsoft.com/office/officeart/2005/8/layout/vList2"/>
    <dgm:cxn modelId="{4CC83781-9480-4170-B912-146A64962B86}" type="presOf" srcId="{7951D9D3-8031-4B13-B5D9-FD943BFDB6C9}" destId="{69AEC92A-8F5F-4F23-858C-5408C5CB8AEF}" srcOrd="0" destOrd="0" presId="urn:microsoft.com/office/officeart/2005/8/layout/vList2"/>
    <dgm:cxn modelId="{95376550-3FEE-464F-88FF-7B4CFF831D30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 smtClean="0"/>
            <a:t>Fn3</a:t>
          </a:r>
          <a:endParaRPr lang="en-US" dirty="0"/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BCA2DC11-3FA3-40F3-9156-3D65B0C9BC53}" type="presOf" srcId="{7951D9D3-8031-4B13-B5D9-FD943BFDB6C9}" destId="{69AEC92A-8F5F-4F23-858C-5408C5CB8AEF}" srcOrd="0" destOrd="0" presId="urn:microsoft.com/office/officeart/2005/8/layout/vList2"/>
    <dgm:cxn modelId="{DC101E33-D625-45B5-A948-8168AD310C92}" type="presOf" srcId="{1066E2E1-E6CE-4816-A74F-2477CCAD206F}" destId="{9EEB4789-828F-4E6A-B982-7E18189CB7A7}" srcOrd="0" destOrd="0" presId="urn:microsoft.com/office/officeart/2005/8/layout/vList2"/>
    <dgm:cxn modelId="{66E9097C-FAF7-447F-BFAB-1E1E991A81BA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 smtClean="0"/>
            <a:t>Fn4</a:t>
          </a:r>
          <a:endParaRPr lang="en-US" dirty="0"/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F96CC3F9-1359-4534-9FEA-6C5AAD4CD2D3}" type="presOf" srcId="{1066E2E1-E6CE-4816-A74F-2477CCAD206F}" destId="{9EEB4789-828F-4E6A-B982-7E18189CB7A7}" srcOrd="0" destOrd="0" presId="urn:microsoft.com/office/officeart/2005/8/layout/vList2"/>
    <dgm:cxn modelId="{76125083-651E-4353-97BC-614DDCB36AF4}" type="presOf" srcId="{7951D9D3-8031-4B13-B5D9-FD943BFDB6C9}" destId="{69AEC92A-8F5F-4F23-858C-5408C5CB8AEF}" srcOrd="0" destOrd="0" presId="urn:microsoft.com/office/officeart/2005/8/layout/vList2"/>
    <dgm:cxn modelId="{16C31AB2-8279-4436-8356-47EB8D776EC4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1"/>
          <a:ext cx="1075173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Personality</a:t>
          </a:r>
          <a:endParaRPr lang="en-US" sz="1400" kern="1200" dirty="0"/>
        </a:p>
      </dsp:txBody>
      <dsp:txXfrm>
        <a:off x="15992" y="15993"/>
        <a:ext cx="1043189" cy="295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Fn1</a:t>
          </a:r>
          <a:endParaRPr lang="en-US" sz="1500" kern="1200" dirty="0"/>
        </a:p>
      </dsp:txBody>
      <dsp:txXfrm>
        <a:off x="17134" y="17134"/>
        <a:ext cx="1040905" cy="316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Fn2</a:t>
          </a:r>
          <a:endParaRPr lang="en-US" sz="1500" kern="1200" dirty="0"/>
        </a:p>
      </dsp:txBody>
      <dsp:txXfrm>
        <a:off x="17134" y="17134"/>
        <a:ext cx="1040905" cy="316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Fn3</a:t>
          </a:r>
          <a:endParaRPr lang="en-US" sz="1500" kern="1200" dirty="0"/>
        </a:p>
      </dsp:txBody>
      <dsp:txXfrm>
        <a:off x="17134" y="17134"/>
        <a:ext cx="1040905" cy="316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Fn4</a:t>
          </a:r>
          <a:endParaRPr lang="en-US" sz="1500" kern="1200" dirty="0"/>
        </a:p>
      </dsp:txBody>
      <dsp:txXfrm>
        <a:off x="17134" y="17134"/>
        <a:ext cx="1040905" cy="31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A062AF-0942-4A47-96F7-14A739DE3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99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05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Hybrid Memory Cube</a:t>
            </a:r>
          </a:p>
          <a:p>
            <a:pPr lvl="1"/>
            <a:r>
              <a:rPr lang="en-US" dirty="0" smtClean="0"/>
              <a:t>Logic layer bound with TSV</a:t>
            </a:r>
            <a:r>
              <a:rPr lang="en-US" baseline="30000" dirty="0" smtClean="0"/>
              <a:t>1</a:t>
            </a:r>
            <a:r>
              <a:rPr lang="en-US" dirty="0" smtClean="0"/>
              <a:t> connected DRAM layers</a:t>
            </a:r>
          </a:p>
          <a:p>
            <a:pPr lvl="1"/>
            <a:r>
              <a:rPr lang="en-US" dirty="0" smtClean="0"/>
              <a:t>Improved performance over conventional DRAM</a:t>
            </a:r>
          </a:p>
          <a:p>
            <a:pPr lvl="2"/>
            <a:r>
              <a:rPr lang="en-US" dirty="0" smtClean="0"/>
              <a:t>10X Bandwidth, 1/3 energy consumption, lower latencies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0073C-106B-4BD0-B97F-2884F49FDE7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0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0073C-106B-4BD0-B97F-2884F49FDE7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41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0073C-106B-4BD0-B97F-2884F49FDE7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0073C-106B-4BD0-B97F-2884F49FDE7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January 24</a:t>
            </a:r>
            <a:r>
              <a:rPr lang="en-US" baseline="30000" dirty="0" smtClean="0"/>
              <a:t>th</a:t>
            </a:r>
            <a:r>
              <a:rPr lang="en-US" dirty="0" smtClean="0"/>
              <a:t>, 2012</a:t>
            </a:r>
            <a:endParaRPr lang="en-US" altLang="en-US" dirty="0"/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16" y="4789714"/>
            <a:ext cx="31988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i="0" spc="-30" dirty="0" smtClean="0">
                <a:solidFill>
                  <a:schemeClr val="bg1"/>
                </a:solidFill>
                <a:latin typeface="Arial Narrow" pitchFamily="34" charset="0"/>
              </a:rPr>
              <a:t>RC Class Presentation</a:t>
            </a:r>
            <a:endParaRPr lang="en-US" sz="1600" b="1" i="0" spc="-3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2"/>
          <p:cNvPicPr>
            <a:picLocks noChangeAspect="1" noChangeArrowheads="1"/>
          </p:cNvPicPr>
          <p:nvPr userDrawn="1"/>
        </p:nvPicPr>
        <p:blipFill>
          <a:blip r:embed="rId14" cstate="print"/>
          <a:srcRect l="1895" t="8839" r="3317" b="7182"/>
          <a:stretch>
            <a:fillRect/>
          </a:stretch>
        </p:blipFill>
        <p:spPr bwMode="auto">
          <a:xfrm>
            <a:off x="7467600" y="6229350"/>
            <a:ext cx="1524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image" Target="../media/image23.emf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openxmlformats.org/officeDocument/2006/relationships/image" Target="../media/image28.pn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image" Target="../media/image24.emf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image" Target="../media/image27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3.png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Mar. 30th, 2015</a:t>
            </a:r>
            <a:endParaRPr lang="en-US" altLang="en-US" dirty="0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599"/>
            <a:ext cx="8153400" cy="197273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000" dirty="0" smtClean="0"/>
              <a:t>Custom Memory Cube (CMC)</a:t>
            </a:r>
            <a:endParaRPr lang="en-US" sz="4000" dirty="0" smtClean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148254" y="3971925"/>
            <a:ext cx="438297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 smtClean="0">
                <a:ea typeface="宋体" charset="-122"/>
              </a:rPr>
              <a:t>Gongyu</a:t>
            </a:r>
            <a:r>
              <a:rPr lang="en-US" altLang="zh-CN" sz="2000" b="1" dirty="0" smtClean="0">
                <a:ea typeface="宋体" charset="-122"/>
              </a:rPr>
              <a:t> Wang</a:t>
            </a:r>
            <a:endParaRPr lang="en-US" altLang="zh-CN" sz="24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1600" b="1" dirty="0" err="1" smtClean="0">
                <a:ea typeface="宋体" charset="-122"/>
              </a:rPr>
              <a:t>Ph.D</a:t>
            </a:r>
            <a:r>
              <a:rPr lang="en-US" altLang="zh-CN" sz="1600" b="1" dirty="0" smtClean="0">
                <a:ea typeface="宋体" charset="-122"/>
              </a:rPr>
              <a:t> candidate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solidFill>
                <a:srgbClr val="FF4A00"/>
              </a:solidFill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50538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45532" y="3876675"/>
            <a:ext cx="8441267" cy="19145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45533" y="1219200"/>
            <a:ext cx="8441267" cy="2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Introduction: Hybrid memory cube (HMC)</a:t>
            </a:r>
          </a:p>
          <a:p>
            <a:r>
              <a:rPr lang="en-US" dirty="0" smtClean="0"/>
              <a:t>Motivation and goals for CMC</a:t>
            </a:r>
            <a:endParaRPr lang="en-US" dirty="0" smtClean="0"/>
          </a:p>
          <a:p>
            <a:r>
              <a:rPr lang="en-US" dirty="0" smtClean="0"/>
              <a:t>Approach to CMC</a:t>
            </a:r>
          </a:p>
          <a:p>
            <a:pPr lvl="1"/>
            <a:r>
              <a:rPr lang="en-US" dirty="0" smtClean="0"/>
              <a:t>Two phases</a:t>
            </a:r>
          </a:p>
          <a:p>
            <a:pPr lvl="1"/>
            <a:r>
              <a:rPr lang="en-US" dirty="0"/>
              <a:t>FPGA/HMC board – Merlin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Programming Merlin</a:t>
            </a:r>
          </a:p>
          <a:p>
            <a:pPr lvl="1"/>
            <a:r>
              <a:rPr lang="en-US" dirty="0" smtClean="0"/>
              <a:t>Hybrid-threading toolset</a:t>
            </a:r>
            <a:endParaRPr lang="en-US" dirty="0" smtClean="0"/>
          </a:p>
          <a:p>
            <a:r>
              <a:rPr lang="en-US" dirty="0" smtClean="0"/>
              <a:t>Potential RC class course projects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5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Convey HT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23458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Convey computers</a:t>
            </a:r>
          </a:p>
          <a:p>
            <a:pPr lvl="1"/>
            <a:r>
              <a:rPr lang="en-US" dirty="0" smtClean="0"/>
              <a:t>Startup since 2006, based @ Texas</a:t>
            </a:r>
          </a:p>
          <a:p>
            <a:pPr lvl="1"/>
            <a:r>
              <a:rPr lang="en-US" dirty="0" smtClean="0"/>
              <a:t>Hybrid-core computing platforms</a:t>
            </a:r>
          </a:p>
          <a:p>
            <a:pPr lvl="1"/>
            <a:r>
              <a:rPr lang="en-US" dirty="0" smtClean="0"/>
              <a:t>Joined </a:t>
            </a:r>
            <a:r>
              <a:rPr lang="en-US" dirty="0" smtClean="0"/>
              <a:t>CHREC in 2013</a:t>
            </a:r>
          </a:p>
          <a:p>
            <a:pPr lvl="2"/>
            <a:r>
              <a:rPr lang="en-US" dirty="0" smtClean="0"/>
              <a:t>Via F3, focusing on bioinformatics app acceleration</a:t>
            </a:r>
          </a:p>
          <a:p>
            <a:r>
              <a:rPr lang="en-US" dirty="0" smtClean="0"/>
              <a:t>Convey system philosophy – hybrid-core computing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077584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81749"/>
              </p:ext>
            </p:extLst>
          </p:nvPr>
        </p:nvGraphicFramePr>
        <p:xfrm>
          <a:off x="4030133" y="3615254"/>
          <a:ext cx="4952999" cy="2536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78"/>
                <a:gridCol w="896983"/>
                <a:gridCol w="1602377"/>
                <a:gridCol w="884161"/>
              </a:tblGrid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1A5"/>
                          </a:solidFill>
                        </a:rPr>
                        <a:t>Features</a:t>
                      </a:r>
                      <a:endParaRPr lang="en-US" dirty="0">
                        <a:solidFill>
                          <a:srgbClr val="0021A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Gidel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Convey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SRC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1A5"/>
                          </a:solidFill>
                        </a:rPr>
                        <a:t>Programming</a:t>
                      </a:r>
                      <a:r>
                        <a:rPr lang="en-US" baseline="0" dirty="0" smtClean="0">
                          <a:solidFill>
                            <a:srgbClr val="0021A5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21A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C/</a:t>
                      </a:r>
                      <a:r>
                        <a:rPr lang="en-US" dirty="0" err="1" smtClean="0"/>
                        <a:t>Cpp</a:t>
                      </a:r>
                      <a:r>
                        <a:rPr lang="en-US" baseline="0" dirty="0" smtClean="0"/>
                        <a:t> + HDL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C/</a:t>
                      </a:r>
                      <a:r>
                        <a:rPr lang="en-US" dirty="0" err="1" smtClean="0"/>
                        <a:t>Cpp</a:t>
                      </a:r>
                      <a:r>
                        <a:rPr lang="en-US" dirty="0" smtClean="0"/>
                        <a:t>/ASM</a:t>
                      </a:r>
                      <a:r>
                        <a:rPr lang="en-US" baseline="0" dirty="0" smtClean="0"/>
                        <a:t> +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HT</a:t>
                      </a:r>
                      <a:r>
                        <a:rPr lang="en-US" baseline="0" dirty="0" smtClean="0"/>
                        <a:t> + (HDL)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C/C++</a:t>
                      </a:r>
                      <a:endParaRPr lang="en-US" dirty="0"/>
                    </a:p>
                  </a:txBody>
                  <a:tcPr anchor="ctr"/>
                </a:tc>
              </a:tr>
              <a:tr h="49579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0021A5"/>
                          </a:solidFill>
                        </a:rPr>
                        <a:t>Data Addressing</a:t>
                      </a:r>
                      <a:endParaRPr lang="en-US" dirty="0">
                        <a:solidFill>
                          <a:srgbClr val="0021A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explicit, separate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explict</a:t>
                      </a:r>
                      <a:r>
                        <a:rPr lang="en-US" sz="1400" dirty="0" smtClean="0"/>
                        <a:t>, consistent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implicit</a:t>
                      </a:r>
                      <a:endParaRPr lang="en-US" sz="1600" dirty="0"/>
                    </a:p>
                  </a:txBody>
                  <a:tcPr anchor="ctr"/>
                </a:tc>
              </a:tr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1A5"/>
                          </a:solidFill>
                        </a:rPr>
                        <a:t>Host Connection</a:t>
                      </a:r>
                      <a:endParaRPr lang="en-US" dirty="0">
                        <a:solidFill>
                          <a:srgbClr val="0021A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PCIe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FSB, QPI*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PCIe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17393" y="6153994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via </a:t>
            </a:r>
            <a:r>
              <a:rPr lang="en-US" sz="1400" dirty="0" err="1" smtClean="0"/>
              <a:t>PCIe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9" y="3586036"/>
            <a:ext cx="3800029" cy="255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52410" y="6512011"/>
            <a:ext cx="513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HT</a:t>
            </a:r>
            <a:r>
              <a:rPr lang="en-US" sz="1400" dirty="0" smtClean="0"/>
              <a:t> : Hybrid threading - </a:t>
            </a:r>
            <a:r>
              <a:rPr lang="en-US" sz="1400" dirty="0" err="1" smtClean="0"/>
              <a:t>Convey’s</a:t>
            </a:r>
            <a:r>
              <a:rPr lang="en-US" sz="1400" dirty="0" smtClean="0"/>
              <a:t> HLS-like programming tool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05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Overview of HT Programming Model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78" y="1040221"/>
            <a:ext cx="7856844" cy="53871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6276" y="6433122"/>
            <a:ext cx="6899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Application “call-graph” structure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174901" y="1095272"/>
            <a:ext cx="1195754" cy="2688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Personality</a:t>
            </a:r>
          </a:p>
        </p:txBody>
      </p:sp>
    </p:spTree>
    <p:extLst>
      <p:ext uri="{BB962C8B-B14F-4D97-AF65-F5344CB8AC3E}">
        <p14:creationId xmlns:p14="http://schemas.microsoft.com/office/powerpoint/2010/main" val="4183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-0.14896 4.07407E-6 C -0.2158 4.07407E-6 -0.29722 0.06967 -0.29722 0.12662 L -0.29722 0.25509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61" y="12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219200"/>
            <a:ext cx="2602992" cy="51358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Host-</a:t>
            </a:r>
            <a:r>
              <a:rPr lang="en-US" dirty="0" err="1" smtClean="0"/>
              <a:t>coproc</a:t>
            </a:r>
            <a:r>
              <a:rPr lang="en-US" dirty="0" smtClean="0"/>
              <a:t>. </a:t>
            </a:r>
            <a:r>
              <a:rPr lang="en-US" dirty="0" err="1" smtClean="0"/>
              <a:t>strucutre</a:t>
            </a:r>
            <a:endParaRPr lang="en-US" dirty="0" smtClean="0"/>
          </a:p>
          <a:p>
            <a:pPr lvl="1"/>
            <a:r>
              <a:rPr lang="en-US" dirty="0" smtClean="0"/>
              <a:t>Message/Data interfaces</a:t>
            </a:r>
          </a:p>
          <a:p>
            <a:r>
              <a:rPr lang="en-US" dirty="0" smtClean="0"/>
              <a:t>HT unit</a:t>
            </a:r>
          </a:p>
          <a:p>
            <a:pPr lvl="1"/>
            <a:r>
              <a:rPr lang="en-US" dirty="0" smtClean="0"/>
              <a:t>Replication mechanism</a:t>
            </a:r>
          </a:p>
          <a:p>
            <a:r>
              <a:rPr lang="en-US" dirty="0" smtClean="0"/>
              <a:t>HT module</a:t>
            </a:r>
          </a:p>
          <a:p>
            <a:pPr lvl="1"/>
            <a:r>
              <a:rPr lang="en-US" dirty="0" smtClean="0"/>
              <a:t>Essential functional blocks</a:t>
            </a:r>
          </a:p>
          <a:p>
            <a:pPr lvl="1"/>
            <a:r>
              <a:rPr lang="en-US" dirty="0" smtClean="0"/>
              <a:t>Memory hierarchy</a:t>
            </a:r>
          </a:p>
          <a:p>
            <a:pPr lvl="1"/>
            <a:r>
              <a:rPr lang="en-US" dirty="0" smtClean="0"/>
              <a:t>Can be replicated</a:t>
            </a:r>
          </a:p>
          <a:p>
            <a:pPr lvl="1"/>
            <a:r>
              <a:rPr lang="en-US" dirty="0" smtClean="0"/>
              <a:t>Messaging interfaces among modules </a:t>
            </a:r>
          </a:p>
          <a:p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User-defined behaviors of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68" y="1053168"/>
            <a:ext cx="6352032" cy="51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Programmable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description files (.</a:t>
            </a:r>
            <a:r>
              <a:rPr lang="en-US" dirty="0" err="1" smtClean="0"/>
              <a:t>htd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Declare modules, variables, memory interfaces, etc.</a:t>
            </a:r>
          </a:p>
          <a:p>
            <a:r>
              <a:rPr lang="en-US" dirty="0" smtClean="0"/>
              <a:t>Module instruction files (.</a:t>
            </a:r>
            <a:r>
              <a:rPr lang="en-US" dirty="0" err="1" smtClean="0"/>
              <a:t>cpp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Define behaviors of modules, including memory I/O, messaging interface, computation, etc.</a:t>
            </a:r>
          </a:p>
          <a:p>
            <a:r>
              <a:rPr lang="en-US" dirty="0" smtClean="0"/>
              <a:t>CTL module example on next slide</a:t>
            </a:r>
          </a:p>
          <a:p>
            <a:pPr lvl="1"/>
            <a:r>
              <a:rPr lang="en-US" dirty="0" smtClean="0"/>
              <a:t>Responsible for:</a:t>
            </a:r>
          </a:p>
          <a:p>
            <a:pPr lvl="2"/>
            <a:r>
              <a:rPr lang="en-US" dirty="0" smtClean="0"/>
              <a:t>Accept calls from host</a:t>
            </a:r>
          </a:p>
          <a:p>
            <a:pPr lvl="2"/>
            <a:r>
              <a:rPr lang="en-US" dirty="0" smtClean="0"/>
              <a:t>Spawn threads onto other HT modules</a:t>
            </a:r>
          </a:p>
          <a:p>
            <a:pPr lvl="2"/>
            <a:r>
              <a:rPr lang="en-US" dirty="0" smtClean="0"/>
              <a:t>Return to host after all threads returned from other HT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449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46901" y="983422"/>
            <a:ext cx="7217628" cy="5819032"/>
            <a:chOff x="146901" y="983422"/>
            <a:chExt cx="7217628" cy="5819032"/>
          </a:xfrm>
        </p:grpSpPr>
        <p:grpSp>
          <p:nvGrpSpPr>
            <p:cNvPr id="28" name="Group 27"/>
            <p:cNvGrpSpPr/>
            <p:nvPr/>
          </p:nvGrpSpPr>
          <p:grpSpPr>
            <a:xfrm>
              <a:off x="146901" y="983422"/>
              <a:ext cx="7217628" cy="5549275"/>
              <a:chOff x="146901" y="983422"/>
              <a:chExt cx="7217628" cy="554927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901" y="983422"/>
                <a:ext cx="7217628" cy="5549275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62226" y="1105318"/>
                <a:ext cx="6430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</a:rPr>
                  <a:t>HT</a:t>
                </a:r>
                <a:endParaRPr lang="en-US" sz="14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46901" y="6433122"/>
              <a:ext cx="72176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Personality with HT 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29284" y="983232"/>
            <a:ext cx="8932984" cy="4764235"/>
            <a:chOff x="1929284" y="-333908"/>
            <a:chExt cx="7656844" cy="4764235"/>
          </a:xfrm>
        </p:grpSpPr>
        <p:sp>
          <p:nvSpPr>
            <p:cNvPr id="7" name="Rectangle 6"/>
            <p:cNvSpPr/>
            <p:nvPr/>
          </p:nvSpPr>
          <p:spPr bwMode="auto">
            <a:xfrm>
              <a:off x="1929284" y="-333908"/>
              <a:ext cx="7656844" cy="47642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78644" y="-333908"/>
              <a:ext cx="40748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  <a:endPara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 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04573673"/>
              </p:ext>
            </p:extLst>
          </p:nvPr>
        </p:nvGraphicFramePr>
        <p:xfrm>
          <a:off x="2381460" y="1075174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>
            <a:off x="1336431" y="1259840"/>
            <a:ext cx="104502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787004753"/>
              </p:ext>
            </p:extLst>
          </p:nvPr>
        </p:nvGraphicFramePr>
        <p:xfrm>
          <a:off x="2381460" y="1959429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H="1">
            <a:off x="1135464" y="2134047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627469505"/>
              </p:ext>
            </p:extLst>
          </p:nvPr>
        </p:nvGraphicFramePr>
        <p:xfrm>
          <a:off x="2381461" y="2481944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 flipH="1">
            <a:off x="1135465" y="2656562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854220492"/>
              </p:ext>
            </p:extLst>
          </p:nvPr>
        </p:nvGraphicFramePr>
        <p:xfrm>
          <a:off x="2381461" y="2956015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 flipH="1">
            <a:off x="1135465" y="3130633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289502252"/>
              </p:ext>
            </p:extLst>
          </p:nvPr>
        </p:nvGraphicFramePr>
        <p:xfrm>
          <a:off x="2381462" y="3459063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 flipH="1">
            <a:off x="1135466" y="3633681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3755715" y="983422"/>
            <a:ext cx="5287802" cy="4704838"/>
            <a:chOff x="3755715" y="983422"/>
            <a:chExt cx="5287802" cy="470483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755715" y="983422"/>
              <a:ext cx="5287801" cy="435225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755715" y="5318928"/>
              <a:ext cx="52878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HT tool flow</a:t>
              </a:r>
              <a:endParaRPr lang="en-US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59034" y="976390"/>
            <a:ext cx="8227836" cy="4771267"/>
            <a:chOff x="2159034" y="976390"/>
            <a:chExt cx="8227836" cy="4771267"/>
          </a:xfrm>
        </p:grpSpPr>
        <p:grpSp>
          <p:nvGrpSpPr>
            <p:cNvPr id="33" name="Group 32"/>
            <p:cNvGrpSpPr/>
            <p:nvPr/>
          </p:nvGrpSpPr>
          <p:grpSpPr>
            <a:xfrm>
              <a:off x="2159034" y="983422"/>
              <a:ext cx="8227836" cy="4764235"/>
              <a:chOff x="1929284" y="-333908"/>
              <a:chExt cx="7656844" cy="4764235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1929284" y="-333908"/>
                <a:ext cx="7656844" cy="47642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normalizeH="0" baseline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178644" y="-333908"/>
                <a:ext cx="4074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B</a:t>
                </a:r>
                <a:endParaRPr lang="en-US" sz="2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535658" y="976390"/>
              <a:ext cx="526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HT Example: Vector-add personality</a:t>
              </a: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2159035" y="1105317"/>
            <a:ext cx="1086585" cy="5052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Vadd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Pers.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128890" y="1868990"/>
            <a:ext cx="1116730" cy="4899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Control (CTL)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28890" y="2466871"/>
            <a:ext cx="1116730" cy="3793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</a:t>
            </a:r>
          </a:p>
        </p:txBody>
      </p:sp>
      <p:sp>
        <p:nvSpPr>
          <p:cNvPr id="42" name="Left Brace 41"/>
          <p:cNvSpPr/>
          <p:nvPr/>
        </p:nvSpPr>
        <p:spPr bwMode="auto">
          <a:xfrm>
            <a:off x="3295861" y="1698171"/>
            <a:ext cx="306474" cy="3873685"/>
          </a:xfrm>
          <a:prstGeom prst="leftBrace">
            <a:avLst>
              <a:gd name="adj1" fmla="val 8333"/>
              <a:gd name="adj2" fmla="val 11448"/>
            </a:avLst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670" y="1698440"/>
            <a:ext cx="2639937" cy="3875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08" y="1696043"/>
            <a:ext cx="2858910" cy="3875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5486400" y="1445087"/>
            <a:ext cx="1373900" cy="4129166"/>
            <a:chOff x="5486400" y="1445087"/>
            <a:chExt cx="1373900" cy="4129166"/>
          </a:xfrm>
        </p:grpSpPr>
        <p:cxnSp>
          <p:nvCxnSpPr>
            <p:cNvPr id="44" name="Straight Connector 43"/>
            <p:cNvCxnSpPr/>
            <p:nvPr/>
          </p:nvCxnSpPr>
          <p:spPr bwMode="auto">
            <a:xfrm>
              <a:off x="6178374" y="1445087"/>
              <a:ext cx="0" cy="41291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H="1">
              <a:off x="5486400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6178374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44671" y="1358538"/>
            <a:ext cx="26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Ctl.htd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19336" y="1350500"/>
            <a:ext cx="26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PersCtl_src.cpp </a:t>
            </a:r>
            <a:endParaRPr lang="en-US" dirty="0"/>
          </a:p>
        </p:txBody>
      </p:sp>
      <p:cxnSp>
        <p:nvCxnSpPr>
          <p:cNvPr id="53" name="Elbow Connector 52"/>
          <p:cNvCxnSpPr/>
          <p:nvPr/>
        </p:nvCxnSpPr>
        <p:spPr bwMode="auto">
          <a:xfrm>
            <a:off x="4963886" y="2194335"/>
            <a:ext cx="1555451" cy="272536"/>
          </a:xfrm>
          <a:prstGeom prst="bentConnector3">
            <a:avLst>
              <a:gd name="adj1" fmla="val 687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Elbow Connector 57"/>
          <p:cNvCxnSpPr/>
          <p:nvPr/>
        </p:nvCxnSpPr>
        <p:spPr bwMode="auto">
          <a:xfrm>
            <a:off x="4963886" y="2310507"/>
            <a:ext cx="1555450" cy="676533"/>
          </a:xfrm>
          <a:prstGeom prst="bentConnector3">
            <a:avLst>
              <a:gd name="adj1" fmla="val 637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36" name="Group 1035"/>
          <p:cNvGrpSpPr/>
          <p:nvPr/>
        </p:nvGrpSpPr>
        <p:grpSpPr>
          <a:xfrm>
            <a:off x="3544671" y="2656562"/>
            <a:ext cx="2376069" cy="514332"/>
            <a:chOff x="3544671" y="2656562"/>
            <a:chExt cx="2376069" cy="514332"/>
          </a:xfrm>
        </p:grpSpPr>
        <p:sp>
          <p:nvSpPr>
            <p:cNvPr id="1034" name="Rectangle 1033"/>
            <p:cNvSpPr/>
            <p:nvPr/>
          </p:nvSpPr>
          <p:spPr bwMode="auto">
            <a:xfrm>
              <a:off x="3544671" y="2656562"/>
              <a:ext cx="2337969" cy="47407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35" name="TextBox 1034"/>
            <p:cNvSpPr txBox="1"/>
            <p:nvPr/>
          </p:nvSpPr>
          <p:spPr>
            <a:xfrm>
              <a:off x="4524221" y="2863117"/>
              <a:ext cx="1396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smtClean="0"/>
                <a:t>Host message</a:t>
              </a:r>
              <a:endParaRPr lang="en-US" sz="1400" dirty="0"/>
            </a:p>
          </p:txBody>
        </p:sp>
      </p:grpSp>
      <p:sp>
        <p:nvSpPr>
          <p:cNvPr id="79" name="Rectangle 78"/>
          <p:cNvSpPr/>
          <p:nvPr/>
        </p:nvSpPr>
        <p:spPr bwMode="auto">
          <a:xfrm>
            <a:off x="3540860" y="3173600"/>
            <a:ext cx="2337969" cy="1139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61460" y="3493658"/>
            <a:ext cx="179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Variable declaration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 bwMode="auto">
          <a:xfrm>
            <a:off x="3539467" y="4423537"/>
            <a:ext cx="2628859" cy="9030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55721" y="4745687"/>
            <a:ext cx="200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Module I/O definition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4914856" y="5295479"/>
            <a:ext cx="131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Interface to other modules</a:t>
            </a:r>
            <a:endParaRPr lang="en-US" sz="1400" dirty="0"/>
          </a:p>
        </p:txBody>
      </p:sp>
      <p:cxnSp>
        <p:nvCxnSpPr>
          <p:cNvPr id="1038" name="Straight Connector 1037"/>
          <p:cNvCxnSpPr/>
          <p:nvPr/>
        </p:nvCxnSpPr>
        <p:spPr bwMode="auto">
          <a:xfrm>
            <a:off x="6736079" y="2750820"/>
            <a:ext cx="8779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6910916" y="3592406"/>
            <a:ext cx="92075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6923616" y="3797177"/>
            <a:ext cx="129010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6736079" y="4436114"/>
            <a:ext cx="93789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6736079" y="4952369"/>
            <a:ext cx="109558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8114771" y="4843931"/>
            <a:ext cx="47042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7891992" y="3162874"/>
            <a:ext cx="47095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7451341" y="1722622"/>
            <a:ext cx="159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Thread control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03701" y="2026504"/>
            <a:ext cx="203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Call to ADD module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 bwMode="auto">
          <a:xfrm>
            <a:off x="6923616" y="3385635"/>
            <a:ext cx="2019417" cy="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Rectangle 165"/>
          <p:cNvSpPr/>
          <p:nvPr/>
        </p:nvSpPr>
        <p:spPr bwMode="auto">
          <a:xfrm>
            <a:off x="3533236" y="1807950"/>
            <a:ext cx="2524664" cy="222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241865" y="1779375"/>
            <a:ext cx="898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1 thread</a:t>
            </a:r>
            <a:endParaRPr lang="en-US" sz="14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3266538" y="1399872"/>
            <a:ext cx="6682462" cy="4347785"/>
            <a:chOff x="1929284" y="-333908"/>
            <a:chExt cx="7656844" cy="4764235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1929284" y="-333908"/>
              <a:ext cx="7656844" cy="47642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normalizeH="0" baseline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192784" y="-333908"/>
              <a:ext cx="37920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</a:t>
              </a:r>
              <a:endParaRPr lang="en-US" sz="2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117" name="Left Brace 116"/>
          <p:cNvSpPr/>
          <p:nvPr/>
        </p:nvSpPr>
        <p:spPr bwMode="auto">
          <a:xfrm>
            <a:off x="3309260" y="1813725"/>
            <a:ext cx="306474" cy="3873685"/>
          </a:xfrm>
          <a:prstGeom prst="leftBrace">
            <a:avLst>
              <a:gd name="adj1" fmla="val 8333"/>
              <a:gd name="adj2" fmla="val 21305"/>
            </a:avLst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498128" y="1416623"/>
            <a:ext cx="1373900" cy="4129166"/>
            <a:chOff x="5486400" y="1445087"/>
            <a:chExt cx="1373900" cy="4129166"/>
          </a:xfrm>
        </p:grpSpPr>
        <p:cxnSp>
          <p:nvCxnSpPr>
            <p:cNvPr id="119" name="Straight Connector 118"/>
            <p:cNvCxnSpPr/>
            <p:nvPr/>
          </p:nvCxnSpPr>
          <p:spPr bwMode="auto">
            <a:xfrm>
              <a:off x="6178374" y="1445087"/>
              <a:ext cx="0" cy="41291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 bwMode="auto">
            <a:xfrm flipH="1">
              <a:off x="5486400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 bwMode="auto">
            <a:xfrm flipH="1">
              <a:off x="6178374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122" name="TextBox 121"/>
          <p:cNvSpPr txBox="1"/>
          <p:nvPr/>
        </p:nvSpPr>
        <p:spPr>
          <a:xfrm>
            <a:off x="3556399" y="1330074"/>
            <a:ext cx="26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Add.htd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6531064" y="1322036"/>
            <a:ext cx="26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PersAdd_src.cpp </a:t>
            </a:r>
            <a:endParaRPr lang="en-US" dirty="0"/>
          </a:p>
        </p:txBody>
      </p:sp>
      <p:pic>
        <p:nvPicPr>
          <p:cNvPr id="1052" name="Picture 4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58" y="1768328"/>
            <a:ext cx="2644056" cy="3939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53" name="TextBox 1052"/>
          <p:cNvSpPr txBox="1"/>
          <p:nvPr/>
        </p:nvSpPr>
        <p:spPr>
          <a:xfrm>
            <a:off x="5349344" y="1945189"/>
            <a:ext cx="10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128 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threads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081" name="Group 1080"/>
          <p:cNvGrpSpPr/>
          <p:nvPr/>
        </p:nvGrpSpPr>
        <p:grpSpPr>
          <a:xfrm>
            <a:off x="3562070" y="2113946"/>
            <a:ext cx="2071968" cy="230384"/>
            <a:chOff x="3562070" y="2113946"/>
            <a:chExt cx="2071968" cy="230384"/>
          </a:xfrm>
        </p:grpSpPr>
        <p:cxnSp>
          <p:nvCxnSpPr>
            <p:cNvPr id="1055" name="Straight Connector 1054"/>
            <p:cNvCxnSpPr/>
            <p:nvPr/>
          </p:nvCxnSpPr>
          <p:spPr bwMode="auto">
            <a:xfrm>
              <a:off x="4713655" y="2342490"/>
              <a:ext cx="772745" cy="1839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flipV="1">
              <a:off x="3562070" y="2113946"/>
              <a:ext cx="1924330" cy="4102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5486400" y="2113946"/>
              <a:ext cx="147638" cy="66446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V="1">
              <a:off x="5486399" y="2180392"/>
              <a:ext cx="147639" cy="163938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68" name="Picture 5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12" y="1768327"/>
            <a:ext cx="2874938" cy="3939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69" name="Rectangle 1068"/>
          <p:cNvSpPr/>
          <p:nvPr/>
        </p:nvSpPr>
        <p:spPr bwMode="auto">
          <a:xfrm>
            <a:off x="3533538" y="5212080"/>
            <a:ext cx="2634787" cy="4905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0" name="TextBox 1069"/>
          <p:cNvSpPr txBox="1"/>
          <p:nvPr/>
        </p:nvSpPr>
        <p:spPr>
          <a:xfrm>
            <a:off x="5155148" y="5195755"/>
            <a:ext cx="101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Memory </a:t>
            </a:r>
            <a:r>
              <a:rPr lang="en-US" sz="1400" dirty="0"/>
              <a:t>i</a:t>
            </a:r>
            <a:r>
              <a:rPr lang="en-US" sz="1400" dirty="0" smtClean="0"/>
              <a:t>nterface</a:t>
            </a:r>
            <a:endParaRPr lang="en-US" sz="1400" dirty="0"/>
          </a:p>
        </p:txBody>
      </p:sp>
      <p:cxnSp>
        <p:nvCxnSpPr>
          <p:cNvPr id="1072" name="Straight Connector 1071"/>
          <p:cNvCxnSpPr/>
          <p:nvPr/>
        </p:nvCxnSpPr>
        <p:spPr bwMode="auto">
          <a:xfrm>
            <a:off x="6365296" y="2366523"/>
            <a:ext cx="207004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>
            <a:off x="6654856" y="2875060"/>
            <a:ext cx="183382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>
            <a:off x="6654856" y="2979420"/>
            <a:ext cx="1368753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>
            <a:off x="6654856" y="3577166"/>
            <a:ext cx="183382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>
            <a:off x="6654856" y="3678026"/>
            <a:ext cx="127846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/>
          <p:cNvCxnSpPr/>
          <p:nvPr/>
        </p:nvCxnSpPr>
        <p:spPr bwMode="auto">
          <a:xfrm>
            <a:off x="6665065" y="4384506"/>
            <a:ext cx="182361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>
            <a:off x="6654856" y="4482063"/>
            <a:ext cx="117681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TextBox 160"/>
          <p:cNvSpPr txBox="1"/>
          <p:nvPr/>
        </p:nvSpPr>
        <p:spPr>
          <a:xfrm>
            <a:off x="7185265" y="1768327"/>
            <a:ext cx="19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FF0000"/>
                </a:solidFill>
              </a:rPr>
              <a:t>Memory Operations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 bwMode="auto">
          <a:xfrm>
            <a:off x="6665065" y="4285446"/>
            <a:ext cx="2378453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TextBox 163"/>
          <p:cNvSpPr txBox="1"/>
          <p:nvPr/>
        </p:nvSpPr>
        <p:spPr>
          <a:xfrm>
            <a:off x="7117923" y="4400359"/>
            <a:ext cx="19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Addition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0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13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1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1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1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1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1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1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6" dur="1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1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  <p:bldGraphic spid="14" grpId="0">
        <p:bldAsOne/>
      </p:bldGraphic>
      <p:bldGraphic spid="14" grpId="1">
        <p:bldAsOne/>
      </p:bldGraphic>
      <p:bldGraphic spid="18" grpId="0">
        <p:bldAsOne/>
      </p:bldGraphic>
      <p:bldGraphic spid="18" grpId="1">
        <p:bldAsOne/>
      </p:bldGraphic>
      <p:bldGraphic spid="20" grpId="0">
        <p:bldAsOne/>
      </p:bldGraphic>
      <p:bldGraphic spid="20" grpId="1">
        <p:bldAsOne/>
      </p:bldGraphic>
      <p:bldGraphic spid="22" grpId="0">
        <p:bldAsOne/>
      </p:bldGraphic>
      <p:bldGraphic spid="22" grpId="1">
        <p:bldAsOne/>
      </p:bldGraphic>
      <p:bldP spid="37" grpId="0" animBg="1"/>
      <p:bldP spid="37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2" grpId="0" animBg="1"/>
      <p:bldP spid="42" grpId="1" animBg="1"/>
      <p:bldP spid="50" grpId="0"/>
      <p:bldP spid="50" grpId="1"/>
      <p:bldP spid="54" grpId="0"/>
      <p:bldP spid="54" grpId="1"/>
      <p:bldP spid="79" grpId="0" animBg="1"/>
      <p:bldP spid="79" grpId="1" animBg="1"/>
      <p:bldP spid="80" grpId="0"/>
      <p:bldP spid="80" grpId="1"/>
      <p:bldP spid="81" grpId="0" animBg="1"/>
      <p:bldP spid="81" grpId="1" animBg="1"/>
      <p:bldP spid="82" grpId="0"/>
      <p:bldP spid="82" grpId="1"/>
      <p:bldP spid="83" grpId="0"/>
      <p:bldP spid="83" grpId="1"/>
      <p:bldP spid="107" grpId="0"/>
      <p:bldP spid="107" grpId="1"/>
      <p:bldP spid="108" grpId="0"/>
      <p:bldP spid="108" grpId="1"/>
      <p:bldP spid="166" grpId="0" animBg="1"/>
      <p:bldP spid="166" grpId="1" animBg="1"/>
      <p:bldP spid="167" grpId="0"/>
      <p:bldP spid="167" grpId="1"/>
      <p:bldP spid="117" grpId="0" animBg="1"/>
      <p:bldP spid="117" grpId="1" animBg="1"/>
      <p:bldP spid="117" grpId="2" animBg="1"/>
      <p:bldP spid="122" grpId="0"/>
      <p:bldP spid="122" grpId="1"/>
      <p:bldP spid="122" grpId="2"/>
      <p:bldP spid="123" grpId="0"/>
      <p:bldP spid="123" grpId="1"/>
      <p:bldP spid="123" grpId="2"/>
      <p:bldP spid="1053" grpId="0"/>
      <p:bldP spid="1053" grpId="1"/>
      <p:bldP spid="1069" grpId="0" animBg="1"/>
      <p:bldP spid="1069" grpId="1" animBg="1"/>
      <p:bldP spid="1070" grpId="0"/>
      <p:bldP spid="1070" grpId="1"/>
      <p:bldP spid="161" grpId="0"/>
      <p:bldP spid="161" grpId="1"/>
      <p:bldP spid="164" grpId="0"/>
      <p:bldP spid="16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3041904" cy="4911725"/>
          </a:xfrm>
        </p:spPr>
        <p:txBody>
          <a:bodyPr/>
          <a:lstStyle/>
          <a:p>
            <a:r>
              <a:rPr lang="en-US" dirty="0" smtClean="0"/>
              <a:t>HT bases on </a:t>
            </a:r>
            <a:r>
              <a:rPr lang="en-US" dirty="0" err="1" smtClean="0"/>
              <a:t>SystemC</a:t>
            </a:r>
            <a:endParaRPr lang="en-US" dirty="0" smtClean="0"/>
          </a:p>
          <a:p>
            <a:pPr lvl="1"/>
            <a:r>
              <a:rPr lang="en-US" dirty="0" smtClean="0"/>
              <a:t>Cycle-accurate simulation</a:t>
            </a:r>
          </a:p>
          <a:p>
            <a:pPr lvl="1"/>
            <a:r>
              <a:rPr lang="en-US" dirty="0" smtClean="0"/>
              <a:t>Weed out inter-cycle bugs</a:t>
            </a:r>
          </a:p>
          <a:p>
            <a:r>
              <a:rPr lang="en-US" dirty="0" smtClean="0"/>
              <a:t>OpenCL</a:t>
            </a:r>
          </a:p>
          <a:p>
            <a:pPr lvl="1"/>
            <a:r>
              <a:rPr lang="en-US" dirty="0" smtClean="0"/>
              <a:t>Behavioral emulation</a:t>
            </a:r>
          </a:p>
          <a:p>
            <a:pPr lvl="1"/>
            <a:r>
              <a:rPr lang="en-US" dirty="0" smtClean="0"/>
              <a:t>Tools handle timing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04" y="601252"/>
            <a:ext cx="5639000" cy="552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Learn HT programming and develop application for Merlin board using HMC device</a:t>
            </a:r>
          </a:p>
          <a:p>
            <a:pPr lvl="1"/>
            <a:r>
              <a:rPr lang="en-US" dirty="0" smtClean="0"/>
              <a:t>Get involved with CMC research</a:t>
            </a:r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Start with simple code examples</a:t>
            </a:r>
          </a:p>
          <a:p>
            <a:pPr lvl="2"/>
            <a:r>
              <a:rPr lang="en-US" dirty="0" smtClean="0"/>
              <a:t>Hello world, </a:t>
            </a:r>
            <a:r>
              <a:rPr lang="en-US" dirty="0" err="1" smtClean="0"/>
              <a:t>Vadd</a:t>
            </a:r>
            <a:r>
              <a:rPr lang="en-US" dirty="0" smtClean="0"/>
              <a:t>, Bucket Sort, etc.</a:t>
            </a:r>
          </a:p>
          <a:p>
            <a:pPr lvl="1"/>
            <a:r>
              <a:rPr lang="en-US" dirty="0" smtClean="0"/>
              <a:t>Pick an application</a:t>
            </a:r>
          </a:p>
          <a:p>
            <a:pPr lvl="2"/>
            <a:r>
              <a:rPr lang="en-US" dirty="0" smtClean="0"/>
              <a:t>Smith-Waterman, Radix Sort, Improved bucket sort, DRE, etc.</a:t>
            </a:r>
          </a:p>
          <a:p>
            <a:pPr lvl="2"/>
            <a:r>
              <a:rPr lang="en-US" dirty="0" smtClean="0"/>
              <a:t>Or bring your own application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SystemC</a:t>
            </a:r>
            <a:r>
              <a:rPr lang="en-US" dirty="0" smtClean="0"/>
              <a:t> simulation to validate design</a:t>
            </a:r>
          </a:p>
          <a:p>
            <a:r>
              <a:rPr lang="en-US" dirty="0" smtClean="0"/>
              <a:t>Bonus task</a:t>
            </a:r>
          </a:p>
          <a:p>
            <a:pPr lvl="1"/>
            <a:r>
              <a:rPr lang="en-US" dirty="0" smtClean="0"/>
              <a:t>Code review with Gongyu Wang</a:t>
            </a:r>
          </a:p>
          <a:p>
            <a:pPr lvl="1"/>
            <a:r>
              <a:rPr lang="en-US" dirty="0" smtClean="0"/>
              <a:t>Compile to bit file and run application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2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5533" y="1219200"/>
            <a:ext cx="8441267" cy="2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Introduction: Hybrid memory cube (HMC)</a:t>
            </a:r>
          </a:p>
          <a:p>
            <a:r>
              <a:rPr lang="en-US" dirty="0" smtClean="0"/>
              <a:t>Motivation and goals for CMC</a:t>
            </a:r>
            <a:endParaRPr lang="en-US" dirty="0" smtClean="0"/>
          </a:p>
          <a:p>
            <a:r>
              <a:rPr lang="en-US" dirty="0" smtClean="0"/>
              <a:t>Approach to CMC</a:t>
            </a:r>
          </a:p>
          <a:p>
            <a:pPr lvl="1"/>
            <a:r>
              <a:rPr lang="en-US" dirty="0" smtClean="0"/>
              <a:t>Two phases</a:t>
            </a:r>
          </a:p>
          <a:p>
            <a:pPr lvl="1"/>
            <a:r>
              <a:rPr lang="en-US" dirty="0"/>
              <a:t>FPGA/HMC board – Merlin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Programming Merlin</a:t>
            </a:r>
          </a:p>
          <a:p>
            <a:pPr lvl="1"/>
            <a:r>
              <a:rPr lang="en-US" dirty="0" smtClean="0"/>
              <a:t>Hybrid-threading toolset</a:t>
            </a:r>
            <a:endParaRPr lang="en-US" dirty="0" smtClean="0"/>
          </a:p>
          <a:p>
            <a:r>
              <a:rPr lang="en-US" dirty="0" smtClean="0"/>
              <a:t>Potential RC class course projects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3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17418" y="902383"/>
            <a:ext cx="5373189" cy="5193620"/>
            <a:chOff x="155576" y="-2565400"/>
            <a:chExt cx="6135158" cy="5846763"/>
          </a:xfrm>
        </p:grpSpPr>
        <p:pic>
          <p:nvPicPr>
            <p:cNvPr id="1028" name="Picture 4" descr="http://www.extremetech.com/wp-content/uploads/2015/01/HMC-Slide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6" r="31111"/>
            <a:stretch/>
          </p:blipFill>
          <p:spPr bwMode="auto">
            <a:xfrm>
              <a:off x="155576" y="-2565400"/>
              <a:ext cx="6135158" cy="584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695421" y="-2548467"/>
              <a:ext cx="595313" cy="365019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932" y="948268"/>
            <a:ext cx="3996267" cy="372162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Hybrid memory cube</a:t>
            </a:r>
          </a:p>
          <a:p>
            <a:pPr lvl="1"/>
            <a:r>
              <a:rPr lang="en-US" dirty="0" smtClean="0"/>
              <a:t>High-performance </a:t>
            </a:r>
            <a:r>
              <a:rPr lang="en-US" dirty="0"/>
              <a:t>RAM interface for through-silicon </a:t>
            </a:r>
            <a:r>
              <a:rPr lang="en-US" dirty="0" err="1"/>
              <a:t>vias</a:t>
            </a:r>
            <a:r>
              <a:rPr lang="en-US" dirty="0"/>
              <a:t> (TSV)-based stacked DRAM memory </a:t>
            </a:r>
            <a:endParaRPr lang="en-US" dirty="0" smtClean="0"/>
          </a:p>
          <a:p>
            <a:pPr lvl="1"/>
            <a:r>
              <a:rPr lang="en-US" dirty="0" smtClean="0"/>
              <a:t>Logic base (layer)</a:t>
            </a:r>
          </a:p>
          <a:p>
            <a:r>
              <a:rPr lang="en-US" dirty="0" smtClean="0"/>
              <a:t>High bandwidth</a:t>
            </a:r>
          </a:p>
          <a:p>
            <a:pPr lvl="1"/>
            <a:r>
              <a:rPr lang="en-US" dirty="0" smtClean="0"/>
              <a:t>~10% energy per bit of current DDR memories</a:t>
            </a:r>
          </a:p>
        </p:txBody>
      </p:sp>
      <p:pic>
        <p:nvPicPr>
          <p:cNvPr id="1030" name="Picture 6" descr="http://cdn.wccftech.com/wp-content/uploads/2015/09/HM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64670" r="46347" b="11329"/>
          <a:stretch/>
        </p:blipFill>
        <p:spPr bwMode="auto">
          <a:xfrm>
            <a:off x="5373189" y="4669895"/>
            <a:ext cx="3770811" cy="139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micron.com/~/media/track-3-images/navigation/logomicron.png?h=62&amp;la=en&amp;w=2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6375"/>
            <a:ext cx="212407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9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90514"/>
            <a:ext cx="8229600" cy="710046"/>
          </a:xfrm>
        </p:spPr>
        <p:txBody>
          <a:bodyPr/>
          <a:lstStyle/>
          <a:p>
            <a:r>
              <a:rPr lang="en-US" sz="3900" dirty="0" smtClean="0"/>
              <a:t>Custom Memory Cube (CMC)</a:t>
            </a:r>
            <a:endParaRPr lang="en-US" sz="39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013388"/>
            <a:ext cx="8686800" cy="5116005"/>
          </a:xfrm>
        </p:spPr>
        <p:txBody>
          <a:bodyPr/>
          <a:lstStyle/>
          <a:p>
            <a:r>
              <a:rPr lang="en-US" sz="2400" dirty="0" smtClean="0"/>
              <a:t>Motivation</a:t>
            </a:r>
          </a:p>
          <a:p>
            <a:pPr lvl="1"/>
            <a:r>
              <a:rPr lang="en-US" sz="2000" dirty="0" smtClean="0"/>
              <a:t>Increasing </a:t>
            </a:r>
            <a:r>
              <a:rPr lang="en-US" sz="2000" dirty="0" smtClean="0">
                <a:solidFill>
                  <a:srgbClr val="0000CC"/>
                </a:solidFill>
              </a:rPr>
              <a:t>need for fast 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low-power </a:t>
            </a:r>
            <a:r>
              <a:rPr lang="en-US" sz="2000" dirty="0" smtClean="0"/>
              <a:t>parallel processing</a:t>
            </a:r>
          </a:p>
          <a:p>
            <a:pPr lvl="1"/>
            <a:r>
              <a:rPr lang="en-US" sz="2000" dirty="0"/>
              <a:t>Memory accesses of </a:t>
            </a:r>
            <a:r>
              <a:rPr lang="en-US" sz="2000" dirty="0">
                <a:solidFill>
                  <a:srgbClr val="0000CC"/>
                </a:solidFill>
              </a:rPr>
              <a:t>data-intensive apps </a:t>
            </a:r>
            <a:r>
              <a:rPr lang="en-US" sz="2000" dirty="0"/>
              <a:t>consumes </a:t>
            </a:r>
            <a:r>
              <a:rPr lang="en-US" sz="2000" dirty="0" smtClean="0"/>
              <a:t>considerable </a:t>
            </a:r>
            <a:r>
              <a:rPr lang="en-US" sz="2000" dirty="0"/>
              <a:t>time and power</a:t>
            </a:r>
          </a:p>
          <a:p>
            <a:pPr lvl="1"/>
            <a:r>
              <a:rPr lang="en-US" sz="2000" dirty="0" smtClean="0"/>
              <a:t>HMC presents </a:t>
            </a:r>
            <a:r>
              <a:rPr lang="en-US" sz="2000" dirty="0">
                <a:solidFill>
                  <a:srgbClr val="0000CC"/>
                </a:solidFill>
              </a:rPr>
              <a:t>much higher memory bandwidth</a:t>
            </a:r>
            <a:r>
              <a:rPr lang="en-US" sz="2000" dirty="0" smtClean="0"/>
              <a:t> than current processors </a:t>
            </a:r>
            <a:r>
              <a:rPr lang="en-US" sz="2000" dirty="0"/>
              <a:t>can consume </a:t>
            </a:r>
          </a:p>
          <a:p>
            <a:pPr marL="344487" lvl="1" indent="0">
              <a:buNone/>
            </a:pPr>
            <a:endParaRPr lang="en-US" sz="2000" dirty="0"/>
          </a:p>
          <a:p>
            <a:pPr marL="344487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Goals</a:t>
            </a:r>
          </a:p>
          <a:p>
            <a:pPr lvl="1"/>
            <a:r>
              <a:rPr lang="en-US" sz="2000" dirty="0" smtClean="0"/>
              <a:t>HMC as high-bandwidth memory</a:t>
            </a:r>
          </a:p>
          <a:p>
            <a:pPr lvl="2"/>
            <a:r>
              <a:rPr lang="en-US" sz="1800" dirty="0"/>
              <a:t>Exploit performance and power advantages </a:t>
            </a:r>
            <a:endParaRPr lang="en-US" sz="1800" dirty="0" smtClean="0"/>
          </a:p>
          <a:p>
            <a:pPr lvl="1"/>
            <a:r>
              <a:rPr lang="en-US" sz="2000" dirty="0" smtClean="0"/>
              <a:t>CMC: Develop a customizable logic layer for HMC</a:t>
            </a:r>
          </a:p>
          <a:p>
            <a:pPr lvl="1"/>
            <a:r>
              <a:rPr lang="en-US" sz="2000" dirty="0" smtClean="0"/>
              <a:t>Offload </a:t>
            </a:r>
            <a:r>
              <a:rPr lang="en-US" sz="2000" dirty="0"/>
              <a:t>processing </a:t>
            </a:r>
            <a:r>
              <a:rPr lang="en-US" sz="2000" dirty="0" smtClean="0"/>
              <a:t>tasks </a:t>
            </a:r>
            <a:r>
              <a:rPr lang="en-US" sz="2000" dirty="0"/>
              <a:t>to CMC</a:t>
            </a:r>
          </a:p>
          <a:p>
            <a:pPr lvl="2"/>
            <a:r>
              <a:rPr lang="en-US" sz="1800" dirty="0"/>
              <a:t>Concepts of C-RAM &amp;</a:t>
            </a:r>
            <a:r>
              <a:rPr lang="en-US" sz="1800" dirty="0" smtClean="0"/>
              <a:t> </a:t>
            </a:r>
            <a:r>
              <a:rPr lang="en-US" sz="1800" dirty="0"/>
              <a:t>PIM </a:t>
            </a:r>
            <a:r>
              <a:rPr lang="en-US" sz="1800" dirty="0" smtClean="0"/>
              <a:t>(e.g., SIMD, ARM64, &amp; RISC-V in logic layer)</a:t>
            </a:r>
            <a:endParaRPr lang="en-US" sz="1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85591" y="6186432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HMC: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Hybrid-Memory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C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ube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C-RAM: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Computational RAM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PIM: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Processor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in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Memory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895600"/>
            <a:ext cx="5181600" cy="137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70" y="4264041"/>
            <a:ext cx="1405409" cy="687833"/>
          </a:xfrm>
          <a:prstGeom prst="rect">
            <a:avLst/>
          </a:prstGeom>
        </p:spPr>
      </p:pic>
      <p:pic>
        <p:nvPicPr>
          <p:cNvPr id="9" name="Picture 2" descr="https://upload.wikimedia.org/wikipedia/en/thumb/e/ee/UF_Vertical_Signature.svg/1032px-UF_Vertical_Signature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505200"/>
            <a:ext cx="838200" cy="83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010" y="4863138"/>
            <a:ext cx="1719990" cy="6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2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421605" y="1485900"/>
            <a:ext cx="949995" cy="5784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latin typeface="Arial" charset="0"/>
                <a:cs typeface="Arial" charset="0"/>
              </a:rPr>
              <a:t>HMC apps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978721" y="989163"/>
            <a:ext cx="4153924" cy="157306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962150" y="2945369"/>
            <a:ext cx="4170496" cy="14006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CMC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4200" y="4755957"/>
            <a:ext cx="5181600" cy="137343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89368" y="3002408"/>
            <a:ext cx="4191000" cy="136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Prototype CMC system </a:t>
            </a:r>
          </a:p>
          <a:p>
            <a:pPr lvl="1"/>
            <a:r>
              <a:rPr lang="en-US" kern="0" dirty="0" smtClean="0"/>
              <a:t>Use FPGA/HMC boards</a:t>
            </a:r>
          </a:p>
          <a:p>
            <a:r>
              <a:rPr lang="en-US" kern="0" dirty="0" smtClean="0"/>
              <a:t>Experiment with concepts of C-RAM, PIM, etc.</a:t>
            </a:r>
            <a:endParaRPr lang="en-US" kern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137022" y="2946953"/>
            <a:ext cx="762000" cy="139908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latin typeface="Arial" charset="0"/>
                <a:cs typeface="Arial" charset="0"/>
              </a:rPr>
              <a:t>CMC Prototyping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132645" y="989163"/>
            <a:ext cx="762000" cy="15752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latin typeface="Arial" charset="0"/>
                <a:cs typeface="Arial" charset="0"/>
              </a:rPr>
              <a:t>HMC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latin typeface="Arial" charset="0"/>
                <a:cs typeface="Arial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latin typeface="Arial" charset="0"/>
                <a:cs typeface="Arial" charset="0"/>
              </a:rPr>
              <a:t> Studies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089368" y="1046203"/>
            <a:ext cx="4043277" cy="15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Study HMC device using FPGA/HMC boards</a:t>
            </a:r>
          </a:p>
          <a:p>
            <a:r>
              <a:rPr lang="en-US" kern="0" dirty="0" smtClean="0"/>
              <a:t>Measure and report performance of HMC accesses</a:t>
            </a:r>
            <a:endParaRPr lang="en-US" kern="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085591" y="6186432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HMC: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Hybrid-Memory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C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ube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C-RAM: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Computational RAM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PIM: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Processor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in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Memory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5400000">
            <a:off x="4252913" y="2481264"/>
            <a:ext cx="371474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5400000">
            <a:off x="4268750" y="4278274"/>
            <a:ext cx="3398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074" name="Picture 2" descr="https://itsbenfuego.files.wordpress.com/2012/06/phas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09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6477000" y="2529039"/>
            <a:ext cx="1371600" cy="1371600"/>
            <a:chOff x="7086600" y="1581990"/>
            <a:chExt cx="1371600" cy="1371600"/>
          </a:xfrm>
        </p:grpSpPr>
        <p:pic>
          <p:nvPicPr>
            <p:cNvPr id="27" name="Picture 2" descr="https://itsbenfuego.files.wordpress.com/2012/06/phase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58199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Group 27"/>
            <p:cNvGrpSpPr/>
            <p:nvPr/>
          </p:nvGrpSpPr>
          <p:grpSpPr>
            <a:xfrm>
              <a:off x="7620000" y="1855959"/>
              <a:ext cx="690477" cy="707886"/>
              <a:chOff x="7620000" y="1855959"/>
              <a:chExt cx="690477" cy="707886"/>
            </a:xfrm>
          </p:grpSpPr>
          <p:sp>
            <p:nvSpPr>
              <p:cNvPr id="25" name="Oval 24"/>
              <p:cNvSpPr/>
              <p:nvPr/>
            </p:nvSpPr>
            <p:spPr bwMode="auto">
              <a:xfrm>
                <a:off x="7705253" y="2008359"/>
                <a:ext cx="533400" cy="519821"/>
              </a:xfrm>
              <a:prstGeom prst="ellipse">
                <a:avLst/>
              </a:prstGeom>
              <a:solidFill>
                <a:srgbClr val="BD34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620000" y="1855959"/>
                <a:ext cx="6904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2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3" name="Rectangle 32"/>
          <p:cNvSpPr/>
          <p:nvPr/>
        </p:nvSpPr>
        <p:spPr bwMode="auto">
          <a:xfrm>
            <a:off x="421604" y="3352800"/>
            <a:ext cx="949995" cy="5784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latin typeface="Arial" charset="0"/>
                <a:cs typeface="Arial" charset="0"/>
              </a:rPr>
              <a:t>CMC apps</a:t>
            </a:r>
          </a:p>
        </p:txBody>
      </p:sp>
      <p:cxnSp>
        <p:nvCxnSpPr>
          <p:cNvPr id="8" name="Straight Arrow Connector 7"/>
          <p:cNvCxnSpPr>
            <a:stCxn id="20" idx="3"/>
            <a:endCxn id="16" idx="1"/>
          </p:cNvCxnSpPr>
          <p:nvPr/>
        </p:nvCxnSpPr>
        <p:spPr bwMode="auto">
          <a:xfrm>
            <a:off x="1371600" y="1775117"/>
            <a:ext cx="607121" cy="577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33" idx="3"/>
            <a:endCxn id="15" idx="1"/>
          </p:cNvCxnSpPr>
          <p:nvPr/>
        </p:nvCxnSpPr>
        <p:spPr bwMode="auto">
          <a:xfrm>
            <a:off x="1371599" y="3642017"/>
            <a:ext cx="590551" cy="3687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091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.nextmedia.com.au/News/cryptography%20crypto%20security%20PKI%20encryp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79" y="4417230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5076"/>
            <a:ext cx="8534400" cy="333692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HMC studies</a:t>
            </a:r>
          </a:p>
          <a:p>
            <a:pPr lvl="1"/>
            <a:r>
              <a:rPr lang="en-US" sz="2300" dirty="0" smtClean="0"/>
              <a:t>Test and study HMC’s amenability in selected app. domains</a:t>
            </a:r>
          </a:p>
          <a:p>
            <a:pPr lvl="2"/>
            <a:r>
              <a:rPr lang="en-US" sz="1900" dirty="0" smtClean="0"/>
              <a:t>Amenability: bandwidth, latency, power, etc.</a:t>
            </a:r>
          </a:p>
          <a:p>
            <a:pPr lvl="2"/>
            <a:r>
              <a:rPr lang="en-US" sz="1900" dirty="0" smtClean="0"/>
              <a:t>App. Domains: sort, search, </a:t>
            </a:r>
            <a:r>
              <a:rPr lang="en-US" sz="1900" dirty="0" smtClean="0"/>
              <a:t>cryptography</a:t>
            </a:r>
            <a:r>
              <a:rPr lang="en-US" sz="1900" dirty="0" smtClean="0"/>
              <a:t>, </a:t>
            </a:r>
            <a:r>
              <a:rPr lang="en-US" sz="1900" dirty="0" smtClean="0"/>
              <a:t>FFT, etc</a:t>
            </a:r>
            <a:r>
              <a:rPr lang="en-US" sz="1900" dirty="0" smtClean="0"/>
              <a:t>.</a:t>
            </a:r>
          </a:p>
          <a:p>
            <a:r>
              <a:rPr lang="en-US" dirty="0" smtClean="0"/>
              <a:t>Approach</a:t>
            </a:r>
            <a:endParaRPr lang="en-US" dirty="0"/>
          </a:p>
          <a:p>
            <a:pPr lvl="1"/>
            <a:r>
              <a:rPr lang="en-US" sz="2300" dirty="0"/>
              <a:t>Develop </a:t>
            </a:r>
            <a:r>
              <a:rPr lang="en-US" sz="2300" dirty="0" smtClean="0"/>
              <a:t>test applications </a:t>
            </a:r>
            <a:r>
              <a:rPr lang="en-US" sz="2300" dirty="0"/>
              <a:t>on FPGA/HMC board</a:t>
            </a:r>
          </a:p>
          <a:p>
            <a:pPr lvl="1"/>
            <a:r>
              <a:rPr lang="en-US" sz="2300" dirty="0" smtClean="0"/>
              <a:t>Measure report access time of HMC </a:t>
            </a:r>
            <a:r>
              <a:rPr lang="en-US" dirty="0" smtClean="0"/>
              <a:t>in FPGA and report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1612" y="568781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98" y="4208403"/>
            <a:ext cx="3581400" cy="148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https://itsbenfuego.files.wordpress.com/2012/06/phase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0889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-2057400" y="4634874"/>
            <a:ext cx="1815053" cy="1023517"/>
          </a:xfrm>
          <a:prstGeom prst="rect">
            <a:avLst/>
          </a:prstGeom>
          <a:solidFill>
            <a:srgbClr val="4472C4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Convey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Merlin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http://www.wikihow.com/images/e/e7/Sort-and-Store-LEGO-Toys-Step-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285" y="4848742"/>
            <a:ext cx="1828800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ontanagrafix.com/wp-content/uploads/2014/03/3794-101413-gs37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328" y="4091606"/>
            <a:ext cx="1514272" cy="15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5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6 -0.00139 L 0.49652 0.00371 " pathEditMode="relative" rAng="0" ptsTypes="AA">
                                      <p:cBhvr>
                                        <p:cTn id="1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26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ntent.presentermedia.com/files/clipart/00013000/13977/combine_your_ideas_md_w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41" y="4312418"/>
            <a:ext cx="1707382" cy="170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with Merlin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372047"/>
            <a:ext cx="8534400" cy="175887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Goal: test various user apps and report access time of HMC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Wanted latency</a:t>
            </a:r>
            <a:r>
              <a:rPr lang="en-US" dirty="0"/>
              <a:t>: Round-trip latency at inputs of HMCC</a:t>
            </a:r>
            <a:endParaRPr lang="en-US" dirty="0">
              <a:solidFill>
                <a:srgbClr val="0000CC"/>
              </a:solidFill>
            </a:endParaRPr>
          </a:p>
          <a:p>
            <a:pPr lvl="1"/>
            <a:r>
              <a:rPr lang="en-US" b="1" dirty="0"/>
              <a:t>Unwanted latencies</a:t>
            </a:r>
            <a:r>
              <a:rPr lang="en-US" dirty="0"/>
              <a:t>: </a:t>
            </a:r>
            <a:r>
              <a:rPr lang="en-US" dirty="0" err="1"/>
              <a:t>PCIe</a:t>
            </a:r>
            <a:r>
              <a:rPr lang="en-US" dirty="0"/>
              <a:t>, HIX, switch </a:t>
            </a:r>
            <a:r>
              <a:rPr lang="en-US" dirty="0" smtClean="0"/>
              <a:t>logic</a:t>
            </a:r>
          </a:p>
          <a:p>
            <a:pPr lvl="1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Ability to set parameters of HMC access</a:t>
            </a:r>
            <a:r>
              <a:rPr lang="en-US" dirty="0" smtClean="0"/>
              <a:t>: packet </a:t>
            </a:r>
            <a:r>
              <a:rPr lang="en-US" dirty="0" smtClean="0"/>
              <a:t>size,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Approaches </a:t>
            </a:r>
            <a:r>
              <a:rPr lang="en-US" dirty="0" smtClean="0"/>
              <a:t>to measuring route-trip latency of HMC access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Direct measurement OR subtract unwanted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" y="1552840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604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 bwMode="auto">
          <a:xfrm>
            <a:off x="692603" y="2508607"/>
            <a:ext cx="611641" cy="1022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221364" y="1294209"/>
            <a:ext cx="358140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13"/>
          <p:cNvCxnSpPr>
            <a:stCxn id="7" idx="2"/>
            <a:endCxn id="14" idx="1"/>
          </p:cNvCxnSpPr>
          <p:nvPr/>
        </p:nvCxnSpPr>
        <p:spPr bwMode="auto">
          <a:xfrm>
            <a:off x="1837644" y="2518834"/>
            <a:ext cx="68784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6122526" y="1322064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2" name="Elbow Connector 19"/>
          <p:cNvCxnSpPr>
            <a:stCxn id="15" idx="3"/>
            <a:endCxn id="67" idx="1"/>
          </p:cNvCxnSpPr>
          <p:nvPr/>
        </p:nvCxnSpPr>
        <p:spPr bwMode="auto">
          <a:xfrm flipV="1">
            <a:off x="5497964" y="1865676"/>
            <a:ext cx="777715" cy="18132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Elbow Connector 19"/>
          <p:cNvCxnSpPr>
            <a:stCxn id="16" idx="3"/>
            <a:endCxn id="68" idx="1"/>
          </p:cNvCxnSpPr>
          <p:nvPr/>
        </p:nvCxnSpPr>
        <p:spPr bwMode="auto">
          <a:xfrm>
            <a:off x="5497963" y="2997290"/>
            <a:ext cx="786932" cy="195538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52548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986333" y="166158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86332" y="261187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Elbow Connector 19"/>
          <p:cNvCxnSpPr/>
          <p:nvPr/>
        </p:nvCxnSpPr>
        <p:spPr bwMode="auto">
          <a:xfrm>
            <a:off x="2883353" y="3270605"/>
            <a:ext cx="1411742" cy="162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Elbow Connector 19"/>
          <p:cNvCxnSpPr/>
          <p:nvPr/>
        </p:nvCxnSpPr>
        <p:spPr bwMode="auto">
          <a:xfrm>
            <a:off x="2890156" y="1814486"/>
            <a:ext cx="1421605" cy="8992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135764" y="2127607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35764" y="2136983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35764" y="2298759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35764" y="2886927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135764" y="2725151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1086" y="242721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92561" y="185109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app</a:t>
            </a:r>
            <a:endParaRPr lang="en-US" sz="1400" dirty="0"/>
          </a:p>
        </p:txBody>
      </p:sp>
      <p:cxnSp>
        <p:nvCxnSpPr>
          <p:cNvPr id="26" name="Elbow Connector 19"/>
          <p:cNvCxnSpPr>
            <a:stCxn id="20" idx="3"/>
          </p:cNvCxnSpPr>
          <p:nvPr/>
        </p:nvCxnSpPr>
        <p:spPr bwMode="auto">
          <a:xfrm>
            <a:off x="3970563" y="2213183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3970563" y="2374959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3" idx="3"/>
          </p:cNvCxnSpPr>
          <p:nvPr/>
        </p:nvCxnSpPr>
        <p:spPr bwMode="auto">
          <a:xfrm flipV="1">
            <a:off x="3969202" y="2802690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/>
          <p:nvPr/>
        </p:nvCxnSpPr>
        <p:spPr bwMode="auto">
          <a:xfrm>
            <a:off x="3957977" y="2982477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4295095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1" name="Elbow Connector 19"/>
          <p:cNvCxnSpPr/>
          <p:nvPr/>
        </p:nvCxnSpPr>
        <p:spPr bwMode="auto">
          <a:xfrm>
            <a:off x="4659254" y="205140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Elbow Connector 19"/>
          <p:cNvCxnSpPr/>
          <p:nvPr/>
        </p:nvCxnSpPr>
        <p:spPr bwMode="auto">
          <a:xfrm flipV="1">
            <a:off x="4674562" y="299438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073805" y="242721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4" name="Elbow Connector 19"/>
          <p:cNvCxnSpPr>
            <a:endCxn id="20" idx="1"/>
          </p:cNvCxnSpPr>
          <p:nvPr/>
        </p:nvCxnSpPr>
        <p:spPr bwMode="auto">
          <a:xfrm>
            <a:off x="2894917" y="221318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2894917" y="237495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2896959" y="278672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2896959" y="2961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7950230" y="1661584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950230" y="166158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8483630" y="166158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 rot="5400000">
            <a:off x="8143141" y="180963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7391400" y="1676400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915151" y="1676400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7391400" y="2995464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7951847" y="2988736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951847" y="298873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8485247" y="298873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5400000">
            <a:off x="8143141" y="313545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54" name="Elbow Connector 19"/>
          <p:cNvCxnSpPr>
            <a:stCxn id="49" idx="3"/>
            <a:endCxn id="51" idx="1"/>
          </p:cNvCxnSpPr>
          <p:nvPr/>
        </p:nvCxnSpPr>
        <p:spPr bwMode="auto">
          <a:xfrm>
            <a:off x="7772399" y="319013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2" name="Elbow Connector 19"/>
          <p:cNvCxnSpPr/>
          <p:nvPr/>
        </p:nvCxnSpPr>
        <p:spPr bwMode="auto">
          <a:xfrm>
            <a:off x="7772399" y="185585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Elbow Connector 19"/>
          <p:cNvCxnSpPr/>
          <p:nvPr/>
        </p:nvCxnSpPr>
        <p:spPr bwMode="auto">
          <a:xfrm>
            <a:off x="7209571" y="185109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4" name="Elbow Connector 19"/>
          <p:cNvCxnSpPr/>
          <p:nvPr/>
        </p:nvCxnSpPr>
        <p:spPr bwMode="auto">
          <a:xfrm>
            <a:off x="7209571" y="318945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8254221" y="235679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550653" y="235316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6275679" y="1665605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284895" y="2992757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72" name="Elbow Connector 19"/>
          <p:cNvCxnSpPr/>
          <p:nvPr/>
        </p:nvCxnSpPr>
        <p:spPr bwMode="auto">
          <a:xfrm flipV="1">
            <a:off x="6726487" y="1850304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Elbow Connector 19"/>
          <p:cNvCxnSpPr/>
          <p:nvPr/>
        </p:nvCxnSpPr>
        <p:spPr bwMode="auto">
          <a:xfrm>
            <a:off x="6736895" y="318945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cxnSp>
        <p:nvCxnSpPr>
          <p:cNvPr id="90" name="Straight Connector 89"/>
          <p:cNvCxnSpPr/>
          <p:nvPr/>
        </p:nvCxnSpPr>
        <p:spPr bwMode="auto">
          <a:xfrm>
            <a:off x="4800600" y="1648539"/>
            <a:ext cx="0" cy="2390061"/>
          </a:xfrm>
          <a:prstGeom prst="line">
            <a:avLst/>
          </a:prstGeom>
          <a:noFill/>
          <a:ln w="28575" cap="flat" cmpd="sng" algn="ctr">
            <a:solidFill>
              <a:srgbClr val="0000CC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4165600" y="1981200"/>
            <a:ext cx="0" cy="2133600"/>
          </a:xfrm>
          <a:prstGeom prst="line">
            <a:avLst/>
          </a:prstGeom>
          <a:noFill/>
          <a:ln w="28575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990600" y="1648539"/>
            <a:ext cx="0" cy="2390061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>
            <a:off x="4800600" y="3733800"/>
            <a:ext cx="3886200" cy="0"/>
          </a:xfrm>
          <a:prstGeom prst="straightConnector1">
            <a:avLst/>
          </a:prstGeom>
          <a:noFill/>
          <a:ln w="9525" cap="flat" cmpd="sng" algn="ctr">
            <a:solidFill>
              <a:srgbClr val="0021A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8686800" y="3733800"/>
            <a:ext cx="0" cy="228600"/>
          </a:xfrm>
          <a:prstGeom prst="straightConnector1">
            <a:avLst/>
          </a:prstGeom>
          <a:noFill/>
          <a:ln w="9525" cap="flat" cmpd="sng" algn="ctr">
            <a:solidFill>
              <a:srgbClr val="0021A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H="1">
            <a:off x="4800600" y="3962400"/>
            <a:ext cx="3886200" cy="0"/>
          </a:xfrm>
          <a:prstGeom prst="straightConnector1">
            <a:avLst/>
          </a:prstGeom>
          <a:noFill/>
          <a:ln w="9525" cap="flat" cmpd="sng" algn="ctr">
            <a:solidFill>
              <a:srgbClr val="0021A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>
            <a:off x="4165600" y="3733800"/>
            <a:ext cx="635000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H="1">
            <a:off x="4165600" y="3962400"/>
            <a:ext cx="635000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990600" y="3733800"/>
            <a:ext cx="3175000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 flipH="1">
            <a:off x="990600" y="3962400"/>
            <a:ext cx="3175000" cy="0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457200" y="3575407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Req.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57199" y="3807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Res.</a:t>
            </a:r>
            <a:endParaRPr lang="en-US" sz="1400" dirty="0"/>
          </a:p>
        </p:txBody>
      </p:sp>
      <p:pic>
        <p:nvPicPr>
          <p:cNvPr id="2050" name="Picture 2" descr="http://cdn.mysitemyway.com/etc-mysitemyway/icons/legacy-previews/icons/blue-jelly-icons-sports-hobbies/043366-blue-jelly-icon-sports-hobbies-target1-sc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763" y="3498056"/>
            <a:ext cx="700088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" descr="https://itsbenfuego.files.wordpress.com/2012/06/phas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30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8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941387"/>
          </a:xfrm>
        </p:spPr>
        <p:txBody>
          <a:bodyPr/>
          <a:lstStyle/>
          <a:p>
            <a:r>
              <a:rPr lang="en-US" dirty="0" smtClean="0"/>
              <a:t>Phase 2</a:t>
            </a: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51625"/>
            <a:ext cx="5913704" cy="48681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Prototype CMC </a:t>
            </a:r>
            <a:r>
              <a:rPr lang="en-US" sz="2700" dirty="0" smtClean="0"/>
              <a:t>using FPGA/HMC boards</a:t>
            </a:r>
            <a:endParaRPr lang="en-US" sz="2700" dirty="0" smtClean="0"/>
          </a:p>
          <a:p>
            <a:pPr lvl="1"/>
            <a:r>
              <a:rPr lang="en-US" sz="2300" dirty="0" smtClean="0"/>
              <a:t>Emulate processing capabilities </a:t>
            </a:r>
            <a:r>
              <a:rPr lang="en-US" sz="2300" dirty="0" smtClean="0"/>
              <a:t>of CMC on </a:t>
            </a:r>
            <a:r>
              <a:rPr lang="en-US" sz="2300" dirty="0" smtClean="0"/>
              <a:t>FPGA</a:t>
            </a:r>
          </a:p>
          <a:p>
            <a:r>
              <a:rPr lang="en-US" sz="2700" dirty="0" smtClean="0"/>
              <a:t>Tasks</a:t>
            </a:r>
            <a:endParaRPr lang="en-US" sz="2700" dirty="0" smtClean="0"/>
          </a:p>
          <a:p>
            <a:pPr lvl="1"/>
            <a:r>
              <a:rPr lang="en-US" sz="2300" dirty="0" smtClean="0"/>
              <a:t>Define CMC operations based on apps</a:t>
            </a:r>
          </a:p>
          <a:p>
            <a:pPr lvl="1"/>
            <a:r>
              <a:rPr lang="en-US" sz="2300" dirty="0" smtClean="0"/>
              <a:t>Explore processing </a:t>
            </a:r>
            <a:r>
              <a:rPr lang="en-US" sz="2300" dirty="0" smtClean="0"/>
              <a:t>capabilities</a:t>
            </a:r>
            <a:endParaRPr lang="en-US" sz="2300" dirty="0" smtClean="0"/>
          </a:p>
          <a:p>
            <a:pPr lvl="2"/>
            <a:r>
              <a:rPr lang="en-US" sz="1900" dirty="0"/>
              <a:t>Data processing: </a:t>
            </a:r>
            <a:r>
              <a:rPr lang="en-US" sz="1900" dirty="0">
                <a:solidFill>
                  <a:srgbClr val="FF0000"/>
                </a:solidFill>
              </a:rPr>
              <a:t>“</a:t>
            </a:r>
            <a:r>
              <a:rPr lang="en-US" sz="1900" dirty="0">
                <a:solidFill>
                  <a:srgbClr val="FF4A00"/>
                </a:solidFill>
              </a:rPr>
              <a:t>wide”</a:t>
            </a:r>
            <a:r>
              <a:rPr lang="en-US" sz="1900" dirty="0"/>
              <a:t> (many-core) and </a:t>
            </a:r>
            <a:r>
              <a:rPr lang="en-US" sz="1900" dirty="0">
                <a:solidFill>
                  <a:srgbClr val="FF4A00"/>
                </a:solidFill>
              </a:rPr>
              <a:t>“shallow”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/>
              <a:t>(simple) processors; e.g., SIMD</a:t>
            </a:r>
          </a:p>
          <a:p>
            <a:pPr lvl="2"/>
            <a:r>
              <a:rPr lang="en-US" sz="1900" dirty="0" smtClean="0">
                <a:solidFill>
                  <a:srgbClr val="0021A5"/>
                </a:solidFill>
              </a:rPr>
              <a:t>Control</a:t>
            </a:r>
            <a:r>
              <a:rPr lang="en-US" sz="1900" dirty="0" smtClean="0"/>
              <a:t>: e.g.,  Simplified RISC-V/ARM64 </a:t>
            </a:r>
          </a:p>
          <a:p>
            <a:pPr lvl="1"/>
            <a:r>
              <a:rPr lang="en-US" sz="2300" dirty="0" smtClean="0"/>
              <a:t>Develop demo </a:t>
            </a:r>
            <a:r>
              <a:rPr lang="en-US" sz="2300" dirty="0" smtClean="0"/>
              <a:t>applications</a:t>
            </a:r>
            <a:endParaRPr lang="en-US" sz="2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921924" y="2580291"/>
            <a:ext cx="1676400" cy="2425824"/>
          </a:xfrm>
          <a:prstGeom prst="rect">
            <a:avLst/>
          </a:prstGeom>
          <a:solidFill>
            <a:srgbClr val="4472C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921922" y="2553732"/>
            <a:ext cx="1676402" cy="13093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920948" y="1295400"/>
            <a:ext cx="1689652" cy="840286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X86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host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Left-Right Arrow 31"/>
          <p:cNvSpPr/>
          <p:nvPr/>
        </p:nvSpPr>
        <p:spPr bwMode="auto">
          <a:xfrm rot="5400000">
            <a:off x="7506533" y="2188961"/>
            <a:ext cx="519651" cy="394252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998124" y="2645890"/>
            <a:ext cx="1524000" cy="112705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	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998124" y="4527841"/>
            <a:ext cx="1524000" cy="35739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DRAM Layers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998124" y="4172981"/>
            <a:ext cx="1524000" cy="35453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/>
              <a:t>Logic Layer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9543" y="4962427"/>
            <a:ext cx="167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CMC Prototype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6063094" y="3017499"/>
            <a:ext cx="1414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FPGA fabric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7226725" y="2751635"/>
            <a:ext cx="1081347" cy="506321"/>
          </a:xfrm>
          <a:prstGeom prst="rect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Control processor</a:t>
            </a:r>
          </a:p>
        </p:txBody>
      </p:sp>
      <p:sp>
        <p:nvSpPr>
          <p:cNvPr id="19" name="Up-Down Arrow 18"/>
          <p:cNvSpPr/>
          <p:nvPr/>
        </p:nvSpPr>
        <p:spPr bwMode="auto">
          <a:xfrm>
            <a:off x="8251443" y="3703359"/>
            <a:ext cx="275704" cy="52871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Up-Down Arrow 21"/>
          <p:cNvSpPr/>
          <p:nvPr/>
        </p:nvSpPr>
        <p:spPr bwMode="auto">
          <a:xfrm>
            <a:off x="7937639" y="3703358"/>
            <a:ext cx="275704" cy="52871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Up-Down Arrow 22"/>
          <p:cNvSpPr/>
          <p:nvPr/>
        </p:nvSpPr>
        <p:spPr bwMode="auto">
          <a:xfrm>
            <a:off x="7619931" y="3703358"/>
            <a:ext cx="275704" cy="52871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Up-Down Arrow 23"/>
          <p:cNvSpPr/>
          <p:nvPr/>
        </p:nvSpPr>
        <p:spPr bwMode="auto">
          <a:xfrm>
            <a:off x="7307698" y="3707905"/>
            <a:ext cx="275704" cy="52871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Up-Down Arrow 24"/>
          <p:cNvSpPr/>
          <p:nvPr/>
        </p:nvSpPr>
        <p:spPr bwMode="auto">
          <a:xfrm>
            <a:off x="6994877" y="3703358"/>
            <a:ext cx="275704" cy="528715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8872" y="3285035"/>
            <a:ext cx="137987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/>
              <a:t>wide, shallow processing cores</a:t>
            </a:r>
            <a:endParaRPr lang="en-US" sz="1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43800" y="48209"/>
            <a:ext cx="1371600" cy="1371600"/>
            <a:chOff x="7086600" y="1581990"/>
            <a:chExt cx="1371600" cy="1371600"/>
          </a:xfrm>
        </p:grpSpPr>
        <p:pic>
          <p:nvPicPr>
            <p:cNvPr id="26" name="Picture 2" descr="https://itsbenfuego.files.wordpress.com/2012/06/phase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58199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/>
            <p:cNvGrpSpPr/>
            <p:nvPr/>
          </p:nvGrpSpPr>
          <p:grpSpPr>
            <a:xfrm>
              <a:off x="7620000" y="1855959"/>
              <a:ext cx="690477" cy="707886"/>
              <a:chOff x="7620000" y="1855959"/>
              <a:chExt cx="690477" cy="707886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7705253" y="2008359"/>
                <a:ext cx="533400" cy="519821"/>
              </a:xfrm>
              <a:prstGeom prst="ellipse">
                <a:avLst/>
              </a:prstGeom>
              <a:solidFill>
                <a:srgbClr val="BD34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620000" y="1855959"/>
                <a:ext cx="6904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2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5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 bwMode="auto">
          <a:xfrm>
            <a:off x="5497963" y="4732866"/>
            <a:ext cx="3493637" cy="1498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with Merlin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" y="1552840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604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>
            <a:stCxn id="5" idx="3"/>
            <a:endCxn id="7" idx="0"/>
          </p:cNvCxnSpPr>
          <p:nvPr/>
        </p:nvCxnSpPr>
        <p:spPr bwMode="auto">
          <a:xfrm>
            <a:off x="692603" y="2508607"/>
            <a:ext cx="611641" cy="1022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221364" y="1294209"/>
            <a:ext cx="358140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13"/>
          <p:cNvCxnSpPr>
            <a:stCxn id="7" idx="2"/>
            <a:endCxn id="14" idx="1"/>
          </p:cNvCxnSpPr>
          <p:nvPr/>
        </p:nvCxnSpPr>
        <p:spPr bwMode="auto">
          <a:xfrm>
            <a:off x="1837644" y="2518834"/>
            <a:ext cx="68784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6122526" y="1322064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2" name="Elbow Connector 19"/>
          <p:cNvCxnSpPr>
            <a:stCxn id="15" idx="3"/>
            <a:endCxn id="55" idx="1"/>
          </p:cNvCxnSpPr>
          <p:nvPr/>
        </p:nvCxnSpPr>
        <p:spPr bwMode="auto">
          <a:xfrm flipV="1">
            <a:off x="5497964" y="1865676"/>
            <a:ext cx="777715" cy="18132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Elbow Connector 19"/>
          <p:cNvCxnSpPr>
            <a:stCxn id="16" idx="3"/>
            <a:endCxn id="56" idx="1"/>
          </p:cNvCxnSpPr>
          <p:nvPr/>
        </p:nvCxnSpPr>
        <p:spPr bwMode="auto">
          <a:xfrm>
            <a:off x="5497963" y="2997290"/>
            <a:ext cx="786932" cy="195538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52548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986333" y="166158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86332" y="261187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Elbow Connector 19"/>
          <p:cNvCxnSpPr/>
          <p:nvPr/>
        </p:nvCxnSpPr>
        <p:spPr bwMode="auto">
          <a:xfrm>
            <a:off x="2883353" y="3270605"/>
            <a:ext cx="1411742" cy="162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Elbow Connector 19"/>
          <p:cNvCxnSpPr/>
          <p:nvPr/>
        </p:nvCxnSpPr>
        <p:spPr bwMode="auto">
          <a:xfrm>
            <a:off x="2890156" y="1814486"/>
            <a:ext cx="1421605" cy="8992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3135764" y="2127607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35764" y="2136983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35764" y="2298759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35764" y="2886927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135764" y="2725151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1086" y="242721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92561" y="185109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app</a:t>
            </a:r>
            <a:endParaRPr lang="en-US" sz="1400" dirty="0"/>
          </a:p>
        </p:txBody>
      </p:sp>
      <p:cxnSp>
        <p:nvCxnSpPr>
          <p:cNvPr id="26" name="Elbow Connector 19"/>
          <p:cNvCxnSpPr>
            <a:stCxn id="20" idx="3"/>
          </p:cNvCxnSpPr>
          <p:nvPr/>
        </p:nvCxnSpPr>
        <p:spPr bwMode="auto">
          <a:xfrm>
            <a:off x="3970563" y="2213183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3970563" y="2374959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3" idx="3"/>
          </p:cNvCxnSpPr>
          <p:nvPr/>
        </p:nvCxnSpPr>
        <p:spPr bwMode="auto">
          <a:xfrm flipV="1">
            <a:off x="3969202" y="2802690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/>
          <p:nvPr/>
        </p:nvCxnSpPr>
        <p:spPr bwMode="auto">
          <a:xfrm>
            <a:off x="3957977" y="2982477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4295095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1" name="Elbow Connector 19"/>
          <p:cNvCxnSpPr/>
          <p:nvPr/>
        </p:nvCxnSpPr>
        <p:spPr bwMode="auto">
          <a:xfrm>
            <a:off x="4659254" y="205140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Elbow Connector 19"/>
          <p:cNvCxnSpPr/>
          <p:nvPr/>
        </p:nvCxnSpPr>
        <p:spPr bwMode="auto">
          <a:xfrm flipV="1">
            <a:off x="4674562" y="299438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073805" y="242721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4" name="Elbow Connector 19"/>
          <p:cNvCxnSpPr>
            <a:endCxn id="20" idx="1"/>
          </p:cNvCxnSpPr>
          <p:nvPr/>
        </p:nvCxnSpPr>
        <p:spPr bwMode="auto">
          <a:xfrm>
            <a:off x="2894917" y="221318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2894917" y="237495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2896959" y="278672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2896959" y="2961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7950230" y="1661584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950230" y="166158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8483630" y="166158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5400000">
            <a:off x="8143141" y="180963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7391400" y="1676400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915151" y="1676400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7391400" y="2995464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951847" y="2988736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951847" y="298873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8485247" y="298873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5400000">
            <a:off x="8143141" y="313545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49" name="Elbow Connector 19"/>
          <p:cNvCxnSpPr>
            <a:stCxn id="44" idx="3"/>
            <a:endCxn id="46" idx="1"/>
          </p:cNvCxnSpPr>
          <p:nvPr/>
        </p:nvCxnSpPr>
        <p:spPr bwMode="auto">
          <a:xfrm>
            <a:off x="7772399" y="319013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0" name="Elbow Connector 19"/>
          <p:cNvCxnSpPr/>
          <p:nvPr/>
        </p:nvCxnSpPr>
        <p:spPr bwMode="auto">
          <a:xfrm>
            <a:off x="7772399" y="185585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1" name="Elbow Connector 19"/>
          <p:cNvCxnSpPr/>
          <p:nvPr/>
        </p:nvCxnSpPr>
        <p:spPr bwMode="auto">
          <a:xfrm>
            <a:off x="7209571" y="185109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2" name="Elbow Connector 19"/>
          <p:cNvCxnSpPr/>
          <p:nvPr/>
        </p:nvCxnSpPr>
        <p:spPr bwMode="auto">
          <a:xfrm>
            <a:off x="7209571" y="318945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8254221" y="235679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7550653" y="235316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6275679" y="1665605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284895" y="2992757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57" name="Elbow Connector 19"/>
          <p:cNvCxnSpPr/>
          <p:nvPr/>
        </p:nvCxnSpPr>
        <p:spPr bwMode="auto">
          <a:xfrm flipV="1">
            <a:off x="6726487" y="1850304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Elbow Connector 19"/>
          <p:cNvCxnSpPr/>
          <p:nvPr/>
        </p:nvCxnSpPr>
        <p:spPr bwMode="auto">
          <a:xfrm>
            <a:off x="6736895" y="318945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6206044" y="2162592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DRE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0" name="Elbow Connector 19"/>
          <p:cNvCxnSpPr/>
          <p:nvPr/>
        </p:nvCxnSpPr>
        <p:spPr bwMode="auto">
          <a:xfrm>
            <a:off x="6733926" y="266974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Elbow Connector 19"/>
          <p:cNvCxnSpPr/>
          <p:nvPr/>
        </p:nvCxnSpPr>
        <p:spPr bwMode="auto">
          <a:xfrm>
            <a:off x="6741069" y="222593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2" name="Elbow Connector 19"/>
          <p:cNvCxnSpPr/>
          <p:nvPr/>
        </p:nvCxnSpPr>
        <p:spPr bwMode="auto">
          <a:xfrm>
            <a:off x="6734179" y="277802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Elbow Connector 19"/>
          <p:cNvCxnSpPr/>
          <p:nvPr/>
        </p:nvCxnSpPr>
        <p:spPr bwMode="auto">
          <a:xfrm>
            <a:off x="6741069" y="2328802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6791532" y="234538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7543800" y="0"/>
            <a:ext cx="1371600" cy="1371600"/>
            <a:chOff x="7086600" y="1581990"/>
            <a:chExt cx="1371600" cy="1371600"/>
          </a:xfrm>
        </p:grpSpPr>
        <p:pic>
          <p:nvPicPr>
            <p:cNvPr id="67" name="Picture 2" descr="https://itsbenfuego.files.wordpress.com/2012/06/phase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1581990"/>
              <a:ext cx="1371600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8" name="Group 67"/>
            <p:cNvGrpSpPr/>
            <p:nvPr/>
          </p:nvGrpSpPr>
          <p:grpSpPr>
            <a:xfrm>
              <a:off x="7620000" y="1855959"/>
              <a:ext cx="690477" cy="707886"/>
              <a:chOff x="7620000" y="1855959"/>
              <a:chExt cx="690477" cy="707886"/>
            </a:xfrm>
          </p:grpSpPr>
          <p:sp>
            <p:nvSpPr>
              <p:cNvPr id="69" name="Oval 68"/>
              <p:cNvSpPr/>
              <p:nvPr/>
            </p:nvSpPr>
            <p:spPr bwMode="auto">
              <a:xfrm>
                <a:off x="7705253" y="2008359"/>
                <a:ext cx="533400" cy="519821"/>
              </a:xfrm>
              <a:prstGeom prst="ellipse">
                <a:avLst/>
              </a:prstGeom>
              <a:solidFill>
                <a:srgbClr val="BD343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620000" y="1855959"/>
                <a:ext cx="6904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2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1" name="Rectangle 70"/>
          <p:cNvSpPr/>
          <p:nvPr/>
        </p:nvSpPr>
        <p:spPr bwMode="auto">
          <a:xfrm>
            <a:off x="3295599" y="2207707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DRE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Content Placeholder 2"/>
          <p:cNvSpPr txBox="1">
            <a:spLocks/>
          </p:cNvSpPr>
          <p:nvPr/>
        </p:nvSpPr>
        <p:spPr bwMode="auto">
          <a:xfrm>
            <a:off x="304800" y="3764545"/>
            <a:ext cx="8534400" cy="245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700" kern="0" dirty="0" smtClean="0"/>
              <a:t>Prototype CMC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kern="0" dirty="0" smtClean="0"/>
              <a:t>Leverage LLNL’s DRE* work for initial prototyping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u="sng" kern="0" dirty="0" smtClean="0"/>
              <a:t>Long term</a:t>
            </a:r>
            <a:r>
              <a:rPr lang="en-US" sz="2200" kern="0" dirty="0" smtClean="0"/>
              <a:t>: evaluate CMC based on requirements of other relevant apps</a:t>
            </a:r>
          </a:p>
          <a:p>
            <a:pPr>
              <a:lnSpc>
                <a:spcPct val="110000"/>
              </a:lnSpc>
            </a:pPr>
            <a:r>
              <a:rPr lang="en-US" sz="2700" kern="0" dirty="0" smtClean="0"/>
              <a:t>Tasks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kern="0" dirty="0" smtClean="0"/>
              <a:t>Study, port, and modify DRE for our need </a:t>
            </a:r>
          </a:p>
          <a:p>
            <a:pPr marL="966788" lvl="2" indent="-295275">
              <a:spcBef>
                <a:spcPts val="0"/>
              </a:spcBef>
            </a:pPr>
            <a:r>
              <a:rPr lang="en-US" sz="1800" kern="0" dirty="0" smtClean="0"/>
              <a:t>Port to </a:t>
            </a:r>
            <a:r>
              <a:rPr lang="en-US" sz="1800" kern="0" dirty="0" err="1" smtClean="0"/>
              <a:t>Arria</a:t>
            </a:r>
            <a:r>
              <a:rPr lang="en-US" sz="1800" kern="0" dirty="0" smtClean="0"/>
              <a:t> 10 FPGA on Merlin board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200" kern="0" dirty="0" smtClean="0"/>
              <a:t>Prototype CMC architecture in FPGA</a:t>
            </a:r>
          </a:p>
          <a:p>
            <a:pPr lvl="1"/>
            <a:r>
              <a:rPr lang="en-US" sz="2300" kern="0" dirty="0" smtClean="0"/>
              <a:t>Develop demo applications</a:t>
            </a:r>
            <a:endParaRPr lang="en-US" sz="2300" kern="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1981200" y="6172200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 smtClean="0"/>
              <a:t>*DRE: Data </a:t>
            </a:r>
            <a:r>
              <a:rPr lang="en-US" sz="1200" i="1" dirty="0" smtClean="0"/>
              <a:t>Reordering/Rearrangement </a:t>
            </a:r>
            <a:r>
              <a:rPr lang="en-US" sz="1200" i="1" dirty="0" smtClean="0"/>
              <a:t>Engine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  <p:sp>
        <p:nvSpPr>
          <p:cNvPr id="83" name="Rectangle 82"/>
          <p:cNvSpPr/>
          <p:nvPr/>
        </p:nvSpPr>
        <p:spPr bwMode="auto">
          <a:xfrm>
            <a:off x="5909733" y="4842934"/>
            <a:ext cx="881799" cy="459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setup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7068431" y="5192543"/>
            <a:ext cx="881799" cy="45948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Fill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5909732" y="5646041"/>
            <a:ext cx="881799" cy="45948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Drain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85001" y="4749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DRE commands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6791531" y="5020733"/>
            <a:ext cx="276900" cy="34713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>
            <a:stCxn id="84" idx="1"/>
          </p:cNvCxnSpPr>
          <p:nvPr/>
        </p:nvCxnSpPr>
        <p:spPr bwMode="auto">
          <a:xfrm flipH="1">
            <a:off x="6791531" y="5422287"/>
            <a:ext cx="276900" cy="4959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319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8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33" grpId="0"/>
      <p:bldP spid="59" grpId="0" animBg="1"/>
      <p:bldP spid="64" grpId="0"/>
      <p:bldP spid="71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39763</TotalTime>
  <Words>998</Words>
  <Application>Microsoft Office PowerPoint</Application>
  <PresentationFormat>On-screen Show (4:3)</PresentationFormat>
  <Paragraphs>285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Arial Narrow</vt:lpstr>
      <vt:lpstr>DejaVu Sans</vt:lpstr>
      <vt:lpstr>Garamond</vt:lpstr>
      <vt:lpstr>Wingdings</vt:lpstr>
      <vt:lpstr>Edge</vt:lpstr>
      <vt:lpstr>Custom Memory Cube (CMC)</vt:lpstr>
      <vt:lpstr>Agenda</vt:lpstr>
      <vt:lpstr>Introduction</vt:lpstr>
      <vt:lpstr>Custom Memory Cube (CMC)</vt:lpstr>
      <vt:lpstr>Approach to CMC</vt:lpstr>
      <vt:lpstr>Phase 1</vt:lpstr>
      <vt:lpstr>Phase 1 with Merlin Board</vt:lpstr>
      <vt:lpstr>Phase 2 </vt:lpstr>
      <vt:lpstr>Phase 2 with Merlin Board</vt:lpstr>
      <vt:lpstr>Agenda</vt:lpstr>
      <vt:lpstr>Convey HT Background</vt:lpstr>
      <vt:lpstr>Overview of HT Programming Model</vt:lpstr>
      <vt:lpstr>HT Infrastructure</vt:lpstr>
      <vt:lpstr>User Programmable Parts</vt:lpstr>
      <vt:lpstr>HT Code Example</vt:lpstr>
      <vt:lpstr>High-level Design Flow</vt:lpstr>
      <vt:lpstr>Potential Course Project</vt:lpstr>
    </vt:vector>
  </TitlesOfParts>
  <Company>University of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TSHMEM DOD</dc:title>
  <dc:creator>Dr. Alan D. George</dc:creator>
  <cp:lastModifiedBy>Gongyu david wang</cp:lastModifiedBy>
  <cp:revision>2403</cp:revision>
  <dcterms:created xsi:type="dcterms:W3CDTF">2003-07-12T15:21:27Z</dcterms:created>
  <dcterms:modified xsi:type="dcterms:W3CDTF">2016-02-08T07:20:31Z</dcterms:modified>
</cp:coreProperties>
</file>