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18"/>
  </p:notesMasterIdLst>
  <p:handoutMasterIdLst>
    <p:handoutMasterId r:id="rId19"/>
  </p:handoutMasterIdLst>
  <p:sldIdLst>
    <p:sldId id="388" r:id="rId2"/>
    <p:sldId id="385" r:id="rId3"/>
    <p:sldId id="411" r:id="rId4"/>
    <p:sldId id="412" r:id="rId5"/>
    <p:sldId id="402" r:id="rId6"/>
    <p:sldId id="403" r:id="rId7"/>
    <p:sldId id="404" r:id="rId8"/>
    <p:sldId id="413" r:id="rId9"/>
    <p:sldId id="405" r:id="rId10"/>
    <p:sldId id="406" r:id="rId11"/>
    <p:sldId id="409" r:id="rId12"/>
    <p:sldId id="408" r:id="rId13"/>
    <p:sldId id="414" r:id="rId14"/>
    <p:sldId id="415" r:id="rId15"/>
    <p:sldId id="410" r:id="rId16"/>
    <p:sldId id="407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ak Deshpande" initials="V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9" autoAdjust="0"/>
    <p:restoredTop sz="92066" autoAdjust="0"/>
  </p:normalViewPr>
  <p:slideViewPr>
    <p:cSldViewPr snapToGrid="0">
      <p:cViewPr varScale="1">
        <p:scale>
          <a:sx n="67" d="100"/>
          <a:sy n="67" d="100"/>
        </p:scale>
        <p:origin x="1158" y="60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93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6E8FC-2A61-4993-B59A-A467DFE0127F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796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3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31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3508" y="5002088"/>
            <a:ext cx="2966712" cy="13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F573-6DE6-4856-A38F-52DCF624A4B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433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747498" y="6248400"/>
            <a:ext cx="1295400" cy="5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  <p:sldLayoutId id="214748462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hrec.ufl.edu/index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://www.nsf.go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hyperlink" Target="http://www.nsf.gov/index.j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556" y="1943551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1200" dirty="0"/>
              <a:t> </a:t>
            </a:r>
            <a:br>
              <a:rPr lang="en-US" sz="4800" dirty="0"/>
            </a:br>
            <a:r>
              <a:rPr lang="en-US" sz="4800" dirty="0"/>
              <a:t>HMC System C Simulator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4148254" y="3971925"/>
            <a:ext cx="438297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Vinayak Deshpande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1600" b="1" i="1" dirty="0">
                <a:ea typeface="宋体" charset="-122"/>
              </a:rPr>
              <a:t>MS students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zh-CN" sz="16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solidFill>
                <a:srgbClr val="FF4A00"/>
              </a:solidFill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245427" y="4018298"/>
            <a:ext cx="2438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10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642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 Configuration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33021"/>
              </p:ext>
            </p:extLst>
          </p:nvPr>
        </p:nvGraphicFramePr>
        <p:xfrm>
          <a:off x="457200" y="1021672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612">
                  <a:extLst>
                    <a:ext uri="{9D8B030D-6E8A-4147-A177-3AD203B41FA5}">
                      <a16:colId xmlns:a16="http://schemas.microsoft.com/office/drawing/2014/main" val="250364869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78619679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659145910"/>
                    </a:ext>
                  </a:extLst>
                </a:gridCol>
                <a:gridCol w="1774540">
                  <a:extLst>
                    <a:ext uri="{9D8B030D-6E8A-4147-A177-3AD203B41FA5}">
                      <a16:colId xmlns:a16="http://schemas.microsoft.com/office/drawing/2014/main" val="916590537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Config.def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HMC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On Merlin Bd.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30994"/>
                  </a:ext>
                </a:extLst>
              </a:tr>
              <a:tr h="11574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REQUEST_BUFFER_SIZE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Dictates the size of the request buffer (in flits) in the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HMC host controller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Min: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  <a:p>
                      <a:pPr algn="l"/>
                      <a:r>
                        <a:rPr lang="en-US" dirty="0"/>
                        <a:t>Max : -</a:t>
                      </a:r>
                    </a:p>
                    <a:p>
                      <a:pPr algn="l"/>
                      <a:r>
                        <a:rPr lang="en-US" dirty="0"/>
                        <a:t>Default:384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21A5"/>
                          </a:solidFill>
                        </a:rPr>
                        <a:t>(Simulator does not allow values &lt; 17)</a:t>
                      </a:r>
                      <a:endParaRPr lang="en-US" dirty="0">
                        <a:solidFill>
                          <a:srgbClr val="0021A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32621"/>
                  </a:ext>
                </a:extLst>
              </a:tr>
              <a:tr h="4181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TAGS_PER_LINK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Dictates the number of unique tags that each link has to attach to a particular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Min:1</a:t>
                      </a:r>
                    </a:p>
                    <a:p>
                      <a:pPr algn="l"/>
                      <a:r>
                        <a:rPr lang="en-US" dirty="0"/>
                        <a:t>Max:512</a:t>
                      </a:r>
                    </a:p>
                    <a:p>
                      <a:pPr algn="l"/>
                      <a:r>
                        <a:rPr lang="en-US" dirty="0"/>
                        <a:t>Default:512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68185"/>
                  </a:ext>
                </a:extLst>
              </a:tr>
              <a:tr h="4181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TOKENS_PER_LINK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Dictates the number of tokens each link has when sending to the cube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 : 9</a:t>
                      </a:r>
                    </a:p>
                    <a:p>
                      <a:pPr algn="l"/>
                      <a:r>
                        <a:rPr lang="en-US" dirty="0"/>
                        <a:t>Default : 100</a:t>
                      </a:r>
                    </a:p>
                    <a:p>
                      <a:pPr algn="l"/>
                      <a:r>
                        <a:rPr lang="en-US" dirty="0"/>
                        <a:t>Max :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200</a:t>
                      </a:r>
                      <a:r>
                        <a:rPr lang="en-US" b="1" dirty="0"/>
                        <a:t> </a:t>
                      </a:r>
                      <a:r>
                        <a:rPr lang="en-US" sz="1800" kern="1200" baseline="0" dirty="0">
                          <a:solidFill>
                            <a:srgbClr val="0021A5"/>
                          </a:solidFill>
                          <a:latin typeface="+mn-lt"/>
                          <a:ea typeface="+mn-ea"/>
                          <a:cs typeface="+mn-cs"/>
                        </a:rPr>
                        <a:t>(Simulator accepts values &gt; 100; are results valid?)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9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97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 Configuration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63861"/>
              </p:ext>
            </p:extLst>
          </p:nvPr>
        </p:nvGraphicFramePr>
        <p:xfrm>
          <a:off x="457200" y="1021672"/>
          <a:ext cx="8229600" cy="390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612">
                  <a:extLst>
                    <a:ext uri="{9D8B030D-6E8A-4147-A177-3AD203B41FA5}">
                      <a16:colId xmlns:a16="http://schemas.microsoft.com/office/drawing/2014/main" val="250364869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78619679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659145910"/>
                    </a:ext>
                  </a:extLst>
                </a:gridCol>
                <a:gridCol w="1774540">
                  <a:extLst>
                    <a:ext uri="{9D8B030D-6E8A-4147-A177-3AD203B41FA5}">
                      <a16:colId xmlns:a16="http://schemas.microsoft.com/office/drawing/2014/main" val="916590537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Config.def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HMC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On Merlin Bd.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30994"/>
                  </a:ext>
                </a:extLst>
              </a:tr>
              <a:tr h="11574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LINK_SPEED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Determines link clock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10, 12.5, 15</a:t>
                      </a:r>
                    </a:p>
                    <a:p>
                      <a:pPr algn="l"/>
                      <a:r>
                        <a:rPr lang="en-US" dirty="0"/>
                        <a:t>Default : 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32621"/>
                  </a:ext>
                </a:extLst>
              </a:tr>
              <a:tr h="4181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LINK_WIDTH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data lanes used on the request and response path of each 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 or 16</a:t>
                      </a:r>
                    </a:p>
                    <a:p>
                      <a:pPr algn="l"/>
                      <a:r>
                        <a:rPr lang="en-US" dirty="0"/>
                        <a:t>Default :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68185"/>
                  </a:ext>
                </a:extLst>
              </a:tr>
              <a:tr h="4181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MAX_BLOCK_SIZE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address 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32, 64, 128</a:t>
                      </a:r>
                    </a:p>
                    <a:p>
                      <a:pPr algn="l"/>
                      <a:r>
                        <a:rPr lang="en-US" dirty="0"/>
                        <a:t>Default :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9713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35896" y="5337212"/>
            <a:ext cx="128753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/>
              <a:t>config.def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542843"/>
              </p:ext>
            </p:extLst>
          </p:nvPr>
        </p:nvGraphicFramePr>
        <p:xfrm>
          <a:off x="4973638" y="5381625"/>
          <a:ext cx="5651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" name="Packager Shell Object" showAsIcon="1" r:id="rId3" imgW="564480" imgH="480960" progId="Package">
                  <p:embed/>
                </p:oleObj>
              </mc:Choice>
              <mc:Fallback>
                <p:oleObj name="Packager Shell Object" showAsIcon="1" r:id="rId3" imgW="56448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3638" y="5381625"/>
                        <a:ext cx="56515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644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15350" cy="941387"/>
          </a:xfrm>
        </p:spPr>
        <p:txBody>
          <a:bodyPr/>
          <a:lstStyle/>
          <a:p>
            <a:r>
              <a:rPr lang="en-US" sz="3600" dirty="0"/>
              <a:t>Collected Trace File – From Merlin Board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1780" y="5553236"/>
            <a:ext cx="217239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/>
              <a:t>memory_trace.log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212709"/>
              </p:ext>
            </p:extLst>
          </p:nvPr>
        </p:nvGraphicFramePr>
        <p:xfrm>
          <a:off x="4714875" y="5553236"/>
          <a:ext cx="10842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name="Packager Shell Object" showAsIcon="1" r:id="rId3" imgW="1084320" imgH="480960" progId="Package">
                  <p:embed/>
                </p:oleObj>
              </mc:Choice>
              <mc:Fallback>
                <p:oleObj name="Packager Shell Object" showAsIcon="1" r:id="rId3" imgW="108432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4875" y="5553236"/>
                        <a:ext cx="1084262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14" y="1219200"/>
            <a:ext cx="6857999" cy="410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6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Generated Trace File – For Simulator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8" y="1232322"/>
            <a:ext cx="8482464" cy="4042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998" y="5660156"/>
            <a:ext cx="273664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/>
              <a:t>memory_trace_read.trc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833184"/>
              </p:ext>
            </p:extLst>
          </p:nvPr>
        </p:nvGraphicFramePr>
        <p:xfrm>
          <a:off x="2989965" y="5559072"/>
          <a:ext cx="15970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Packager Shell Object" showAsIcon="1" r:id="rId4" imgW="1596960" imgH="571320" progId="Package">
                  <p:embed/>
                </p:oleObj>
              </mc:Choice>
              <mc:Fallback>
                <p:oleObj name="Packager Shell Object" showAsIcon="1" r:id="rId4" imgW="1596960" imgH="571320" progId="Packag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965" y="5559072"/>
                        <a:ext cx="159702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144578" y="1226051"/>
            <a:ext cx="731520" cy="40233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001703" y="5267257"/>
            <a:ext cx="428627" cy="29181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633562" y="5460101"/>
            <a:ext cx="4510438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NewRomanPSMT"/>
              </a:rPr>
              <a:t>Determines the number of idle link cycles before this request is issued.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3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18" y="931958"/>
            <a:ext cx="6842363" cy="5153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HMC SytemC Simulator - Architecture</a:t>
            </a:r>
          </a:p>
        </p:txBody>
      </p:sp>
      <p:sp>
        <p:nvSpPr>
          <p:cNvPr id="6" name="Oval 5"/>
          <p:cNvSpPr/>
          <p:nvPr/>
        </p:nvSpPr>
        <p:spPr>
          <a:xfrm>
            <a:off x="2565779" y="2825087"/>
            <a:ext cx="750627" cy="143301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23397" y="2825087"/>
            <a:ext cx="750627" cy="143301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58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 SytemC Simulator -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7" y="1219201"/>
            <a:ext cx="6252166" cy="26828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3776" y="5119688"/>
            <a:ext cx="209544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/>
              <a:t>HMCSim_Results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365098"/>
              </p:ext>
            </p:extLst>
          </p:nvPr>
        </p:nvGraphicFramePr>
        <p:xfrm>
          <a:off x="2749221" y="5115957"/>
          <a:ext cx="1406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Packager Shell Object" showAsIcon="1" r:id="rId4" imgW="1406520" imgH="571320" progId="Package">
                  <p:embed/>
                </p:oleObj>
              </mc:Choice>
              <mc:Fallback>
                <p:oleObj name="Packager Shell Object" showAsIcon="1" r:id="rId4" imgW="140652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9221" y="5115957"/>
                        <a:ext cx="140652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472" y="3902077"/>
            <a:ext cx="4065933" cy="223678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429125" y="3743325"/>
            <a:ext cx="1606034" cy="76569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5242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 SytemC Simulator -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8743"/>
            <a:ext cx="4402927" cy="4619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767" y="2440336"/>
            <a:ext cx="4065933" cy="223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430338" indent="-1430338"/>
            <a:r>
              <a:rPr lang="en-US" sz="4400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1268760"/>
            <a:ext cx="7975612" cy="4777198"/>
          </a:xfrm>
        </p:spPr>
        <p:txBody>
          <a:bodyPr/>
          <a:lstStyle/>
          <a:p>
            <a:r>
              <a:rPr lang="en-US" dirty="0"/>
              <a:t>CHREC overview</a:t>
            </a:r>
          </a:p>
          <a:p>
            <a:r>
              <a:rPr lang="en-US" dirty="0"/>
              <a:t>Notional CMC Architecture</a:t>
            </a:r>
          </a:p>
          <a:p>
            <a:r>
              <a:rPr lang="en-US" dirty="0"/>
              <a:t>Performance Measurement on Merlin Board</a:t>
            </a:r>
          </a:p>
          <a:p>
            <a:r>
              <a:rPr lang="en-US" dirty="0"/>
              <a:t>Mapping Notional CMC onto Merlin Board</a:t>
            </a:r>
          </a:p>
          <a:p>
            <a:r>
              <a:rPr lang="en-US" dirty="0"/>
              <a:t>Validation of Measurements </a:t>
            </a:r>
          </a:p>
          <a:p>
            <a:pPr lvl="1"/>
            <a:r>
              <a:rPr lang="en-US" sz="2000" dirty="0"/>
              <a:t>HMC Configuration</a:t>
            </a:r>
          </a:p>
          <a:p>
            <a:pPr lvl="1"/>
            <a:r>
              <a:rPr lang="en-US" sz="2000" dirty="0"/>
              <a:t>Collected Trace File – From Merlin Board </a:t>
            </a:r>
          </a:p>
          <a:p>
            <a:pPr lvl="1"/>
            <a:r>
              <a:rPr lang="en-US" sz="2000" dirty="0"/>
              <a:t>Generated Trace File – For Simulator</a:t>
            </a:r>
          </a:p>
          <a:p>
            <a:pPr lvl="1"/>
            <a:r>
              <a:rPr lang="en-US" sz="2000" dirty="0"/>
              <a:t>HMC SytemC Simulator - Architecture</a:t>
            </a:r>
          </a:p>
          <a:p>
            <a:pPr lvl="1"/>
            <a:r>
              <a:rPr lang="en-US" sz="2000" dirty="0"/>
              <a:t>HMC SytemC Simulator -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445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7BBA39-E51E-4A2A-BEE8-2662E2446FB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What is CHREC?</a:t>
            </a:r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0292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2400" dirty="0"/>
              <a:t>NSF Center for High-Performance Reconfigurable Computing</a:t>
            </a:r>
          </a:p>
          <a:p>
            <a:pPr lvl="1"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2000" dirty="0">
                <a:sym typeface="Wingdings" pitchFamily="2" charset="2"/>
              </a:rPr>
              <a:t>Unique US national research center, operational since January 2007</a:t>
            </a:r>
          </a:p>
          <a:p>
            <a:pPr lvl="1"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2000" dirty="0">
                <a:sym typeface="Wingdings" pitchFamily="2" charset="2"/>
              </a:rPr>
              <a:t>Leading ECE/CS research groups @ 3 (soon 4) major universities</a:t>
            </a:r>
          </a:p>
          <a:p>
            <a:pPr marL="850900" lvl="2" indent="-179388"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1800" b="1" dirty="0">
                <a:solidFill>
                  <a:srgbClr val="006600"/>
                </a:solidFill>
                <a:sym typeface="Wingdings" pitchFamily="2" charset="2"/>
              </a:rPr>
              <a:t>University of Florida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b="1" dirty="0">
                <a:solidFill>
                  <a:schemeClr val="tx1"/>
                </a:solidFill>
                <a:sym typeface="Wingdings" pitchFamily="2" charset="2"/>
              </a:rPr>
              <a:t>(lead) </a:t>
            </a:r>
          </a:p>
          <a:p>
            <a:pPr marL="850900" lvl="2" indent="-179388"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1800" b="1" dirty="0">
                <a:solidFill>
                  <a:srgbClr val="006600"/>
                </a:solidFill>
              </a:rPr>
              <a:t>Brigham Young University</a:t>
            </a:r>
          </a:p>
          <a:p>
            <a:pPr marL="850900" lvl="2" indent="-179388"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1800" b="1" dirty="0">
                <a:solidFill>
                  <a:srgbClr val="006600"/>
                </a:solidFill>
              </a:rPr>
              <a:t>Virginia Tech</a:t>
            </a:r>
          </a:p>
          <a:p>
            <a:pPr lvl="2" eaLnBrk="1" hangingPunct="1">
              <a:spcBef>
                <a:spcPts val="0"/>
              </a:spcBef>
              <a:spcAft>
                <a:spcPts val="200"/>
              </a:spcAft>
              <a:defRPr/>
            </a:pPr>
            <a:endParaRPr lang="en-US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2400" dirty="0"/>
              <a:t>Under auspices of I/UCRC Program at NSF</a:t>
            </a:r>
          </a:p>
          <a:p>
            <a:pPr lvl="1"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Industry/University Cooperative Research Center</a:t>
            </a:r>
          </a:p>
          <a:p>
            <a:pPr lvl="2"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1800" dirty="0"/>
              <a:t>CHREC is supported by CISE Directorate @ NSF</a:t>
            </a:r>
          </a:p>
          <a:p>
            <a:pPr lvl="1"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2000" b="1" dirty="0"/>
              <a:t>CHREC is both National Research Center and Consortium</a:t>
            </a:r>
          </a:p>
          <a:p>
            <a:pPr lvl="2"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1800" dirty="0"/>
              <a:t>University groups serve as research base (faculty, students, staff)</a:t>
            </a:r>
          </a:p>
          <a:p>
            <a:pPr lvl="2"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1800" dirty="0"/>
              <a:t>Industry &amp; government organizations are research partners, sponsors, collaborators, advisory board, &amp; technology-transfer recipients</a:t>
            </a:r>
          </a:p>
          <a:p>
            <a:pPr lvl="1"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2200" b="1" dirty="0">
                <a:solidFill>
                  <a:srgbClr val="7030A0"/>
                </a:solidFill>
              </a:rPr>
              <a:t>Cited by NSF as one of its top national R&amp;D centers</a:t>
            </a:r>
            <a:endParaRPr lang="en-US" sz="1800" dirty="0">
              <a:solidFill>
                <a:srgbClr val="7030A0"/>
              </a:solidFill>
            </a:endParaRPr>
          </a:p>
        </p:txBody>
      </p:sp>
      <p:pic>
        <p:nvPicPr>
          <p:cNvPr id="86022" name="Picture 5" descr="CHREC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04800"/>
            <a:ext cx="3124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8091656" y="3723614"/>
            <a:ext cx="999537" cy="2098675"/>
            <a:chOff x="7336783" y="2258357"/>
            <a:chExt cx="1743075" cy="3659843"/>
          </a:xfrm>
        </p:grpSpPr>
        <p:pic>
          <p:nvPicPr>
            <p:cNvPr id="86019" name="Picture 2" descr="NSF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36783" y="2258357"/>
              <a:ext cx="1743075" cy="1743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000" y="4648200"/>
              <a:ext cx="520700" cy="1270000"/>
            </a:xfrm>
            <a:prstGeom prst="rect">
              <a:avLst/>
            </a:prstGeom>
          </p:spPr>
        </p:pic>
      </p:grp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4419600" y="1219200"/>
            <a:ext cx="5334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/>
              <a:t> </a:t>
            </a:r>
          </a:p>
          <a:p>
            <a:pPr marL="344487" lvl="1" indent="0" eaLnBrk="1" hangingPunct="1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000" dirty="0">
                <a:sym typeface="Wingdings" pitchFamily="2" charset="2"/>
              </a:rPr>
              <a:t> </a:t>
            </a:r>
          </a:p>
          <a:p>
            <a:pPr marL="344487" lvl="1" indent="0" eaLnBrk="1" hangingPunct="1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000" dirty="0">
                <a:sym typeface="Wingdings" pitchFamily="2" charset="2"/>
              </a:rPr>
              <a:t> </a:t>
            </a:r>
          </a:p>
          <a:p>
            <a:pPr marL="850900" lvl="2" indent="-179388"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1800" b="1" dirty="0">
                <a:solidFill>
                  <a:srgbClr val="006600"/>
                </a:solidFill>
                <a:sym typeface="Wingdings" pitchFamily="2" charset="2"/>
              </a:rPr>
              <a:t>University of Pittsburgh </a:t>
            </a:r>
            <a:r>
              <a:rPr lang="en-US" sz="1800" b="1" dirty="0">
                <a:solidFill>
                  <a:schemeClr val="tx1"/>
                </a:solidFill>
                <a:sym typeface="Wingdings" pitchFamily="2" charset="2"/>
              </a:rPr>
              <a:t>(lead) </a:t>
            </a:r>
          </a:p>
          <a:p>
            <a:pPr marL="850900" lvl="2" indent="-179388"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1800" b="1" dirty="0">
                <a:solidFill>
                  <a:srgbClr val="006600"/>
                </a:solidFill>
              </a:rPr>
              <a:t>Brigham Young University</a:t>
            </a:r>
          </a:p>
          <a:p>
            <a:pPr marL="850900" lvl="2" indent="-179388"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1800" b="1" dirty="0">
                <a:solidFill>
                  <a:srgbClr val="006600"/>
                </a:solidFill>
              </a:rPr>
              <a:t>Virginia Tech</a:t>
            </a:r>
          </a:p>
          <a:p>
            <a:pPr marL="850900" lvl="2" indent="-179388" eaLnBrk="1" hangingPunct="1"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1800" b="1" dirty="0">
                <a:solidFill>
                  <a:srgbClr val="006600"/>
                </a:solidFill>
              </a:rPr>
              <a:t>University of Florida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4191000" y="2438400"/>
            <a:ext cx="914400" cy="7620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9830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9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9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9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98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869FDD-E78D-43BE-BDA3-40C2563ECAE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5562600" y="0"/>
            <a:ext cx="3581400" cy="6858000"/>
          </a:xfrm>
          <a:prstGeom prst="rect">
            <a:avLst/>
          </a:prstGeom>
          <a:solidFill>
            <a:srgbClr val="D1FFE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 sz="2000" dirty="0">
              <a:solidFill>
                <a:srgbClr val="FF0000"/>
              </a:solidFill>
              <a:latin typeface="Helvetica" pitchFamily="34" charset="0"/>
              <a:cs typeface="Arial" charset="0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5562600" y="0"/>
            <a:ext cx="3581400" cy="666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AFRL Sensors Directorate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AFRL Space Vehicles Directorate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Altera 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BAE Systems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Boeing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Cisco Systems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Draper Laboratory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Emergent Space Tech </a:t>
            </a:r>
            <a:endParaRPr lang="en-US" sz="1400" b="1" kern="0" dirty="0">
              <a:solidFill>
                <a:srgbClr val="FF0000"/>
              </a:solidFill>
            </a:endParaRP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 err="1">
                <a:solidFill>
                  <a:srgbClr val="000000"/>
                </a:solidFill>
              </a:rPr>
              <a:t>Fermilab</a:t>
            </a:r>
            <a:endParaRPr lang="en-US" sz="1400" b="1" kern="0" dirty="0">
              <a:solidFill>
                <a:srgbClr val="000000"/>
              </a:solidFill>
            </a:endParaRP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 err="1">
                <a:solidFill>
                  <a:srgbClr val="000000"/>
                </a:solidFill>
              </a:rPr>
              <a:t>Gidel</a:t>
            </a:r>
            <a:endParaRPr lang="en-US" sz="1400" b="1" kern="0" dirty="0">
              <a:solidFill>
                <a:srgbClr val="000000"/>
              </a:solidFill>
            </a:endParaRP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Harris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Honeywell 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IBM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 err="1">
                <a:solidFill>
                  <a:srgbClr val="000000"/>
                </a:solidFill>
              </a:rPr>
              <a:t>Innoflight</a:t>
            </a:r>
            <a:endParaRPr lang="en-US" sz="1400" b="1" kern="0" dirty="0">
              <a:solidFill>
                <a:srgbClr val="000000"/>
              </a:solidFill>
            </a:endParaRP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Laboratory for Physical Sciences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Lockheed-Martin Space Systems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Los Alamos National Laboratory 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MIT Lincoln Laboratory 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NASA Ames Research Center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NASA Goddard Space Flight Center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NASA Johnson Space Center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NASA Kennedy Space Center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National Instruments 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National Security Agency 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Office of Naval Research 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Raytheon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Rockwell Collins 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Sandia National Laboratories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Space Micro 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SSE/</a:t>
            </a:r>
            <a:r>
              <a:rPr lang="en-US" sz="1400" b="1" kern="0" dirty="0" err="1">
                <a:solidFill>
                  <a:srgbClr val="000000"/>
                </a:solidFill>
              </a:rPr>
              <a:t>PlanetiQ</a:t>
            </a:r>
            <a:endParaRPr lang="en-US" sz="1400" b="1" kern="0" dirty="0">
              <a:solidFill>
                <a:srgbClr val="000000"/>
              </a:solidFill>
            </a:endParaRP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Walt Disney Animation Studios</a:t>
            </a:r>
          </a:p>
          <a:p>
            <a:pPr>
              <a:lnSpc>
                <a:spcPct val="88000"/>
              </a:lnSpc>
              <a:spcBef>
                <a:spcPts val="2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en-US" sz="1400" b="1" kern="0" dirty="0">
                <a:solidFill>
                  <a:srgbClr val="000000"/>
                </a:solidFill>
              </a:rPr>
              <a:t>Xilinx</a:t>
            </a:r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CHREC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endParaRPr lang="en-US" sz="24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  <a:cs typeface="Arial Narrow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95400"/>
            <a:ext cx="5451062" cy="4495800"/>
          </a:xfrm>
          <a:prstGeom prst="rect">
            <a:avLst/>
          </a:prstGeom>
        </p:spPr>
      </p:pic>
      <p:pic>
        <p:nvPicPr>
          <p:cNvPr id="9" name="Picture 9" descr="National Science Foundatio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5453445"/>
            <a:ext cx="2147999" cy="41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940152" y="2996952"/>
            <a:ext cx="2988332" cy="2520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9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Notional CMC* Architecture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013176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5877272"/>
            <a:ext cx="5508612" cy="98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 CMC: Custom Memory Cube</a:t>
            </a:r>
          </a:p>
          <a:p>
            <a:pPr marL="177800" indent="-177800">
              <a:lnSpc>
                <a:spcPct val="90000"/>
              </a:lnSpc>
              <a:spcBef>
                <a:spcPts val="900"/>
              </a:spcBef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80" y="1077039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398113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4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430338" indent="-1430338"/>
            <a:r>
              <a:rPr lang="en-US" sz="4400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1268759"/>
            <a:ext cx="7975612" cy="481814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CHREC overview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Notional CMC Architecture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Performance Measurement on Merlin Board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Mapping Notional CMC onto Merlin Board</a:t>
            </a:r>
          </a:p>
          <a:p>
            <a:r>
              <a:rPr lang="en-US" dirty="0"/>
              <a:t>Validation of Measurements </a:t>
            </a:r>
          </a:p>
          <a:p>
            <a:pPr lvl="1"/>
            <a:r>
              <a:rPr lang="en-US" sz="2000" dirty="0"/>
              <a:t>HMC Configuration</a:t>
            </a:r>
          </a:p>
          <a:p>
            <a:pPr lvl="1"/>
            <a:r>
              <a:rPr lang="en-US" sz="2000" dirty="0"/>
              <a:t>Collected Trace File – From Merlin Board </a:t>
            </a:r>
          </a:p>
          <a:p>
            <a:pPr lvl="1"/>
            <a:r>
              <a:rPr lang="en-US" sz="2000" dirty="0"/>
              <a:t>Generated Trace File – For Simulator</a:t>
            </a:r>
          </a:p>
          <a:p>
            <a:pPr lvl="1"/>
            <a:r>
              <a:rPr lang="en-US" sz="2000" dirty="0"/>
              <a:t>HMC SytemC Simulator - Architecture</a:t>
            </a:r>
          </a:p>
          <a:p>
            <a:pPr lvl="1"/>
            <a:r>
              <a:rPr lang="en-US" sz="2000" dirty="0"/>
              <a:t>HMC SytemC Simulator -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706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79712" y="1339488"/>
          <a:ext cx="5965825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6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1339488"/>
                        <a:ext cx="5965825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7524" y="3140968"/>
            <a:ext cx="1948682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overlapping memory request:</a:t>
            </a:r>
          </a:p>
          <a:p>
            <a:pPr marL="285750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1A5"/>
                </a:solidFill>
              </a:rPr>
              <a:t>Measured on Merlin board: </a:t>
            </a:r>
            <a:r>
              <a:rPr lang="en-US" sz="1600" dirty="0">
                <a:solidFill>
                  <a:srgbClr val="FF0000"/>
                </a:solidFill>
              </a:rPr>
              <a:t>D’=M1=M2=M3 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61865" y="2348880"/>
            <a:ext cx="2230015" cy="7920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411760" y="3633700"/>
            <a:ext cx="28083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Collect memory trace at D’</a:t>
            </a:r>
          </a:p>
          <a:p>
            <a:pPr marL="342900" indent="-342900">
              <a:buAutoNum type="arabicPeriod"/>
            </a:pPr>
            <a:r>
              <a:rPr lang="en-US" sz="1200" dirty="0"/>
              <a:t>Input memory trace to simulator’s host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38688" y="3340729"/>
            <a:ext cx="581484" cy="30609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>
          <a:xfrm flipV="1">
            <a:off x="5450093" y="3923824"/>
            <a:ext cx="670079" cy="5132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>
          <a:xfrm flipV="1">
            <a:off x="6264188" y="3936949"/>
            <a:ext cx="630070" cy="5001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538687" y="3646825"/>
            <a:ext cx="3451404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</a:t>
            </a:r>
            <a:r>
              <a:rPr lang="en-US" sz="1200" dirty="0">
                <a:solidFill>
                  <a:srgbClr val="FF0000"/>
                </a:solidFill>
              </a:rPr>
              <a:t>M5 (= E’)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21A5"/>
                </a:solidFill>
              </a:rPr>
              <a:t>C = E (from HMC simulator</a:t>
            </a:r>
            <a:r>
              <a:rPr lang="en-US" sz="1200" dirty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</p:spTree>
    <p:extLst>
      <p:ext uri="{BB962C8B-B14F-4D97-AF65-F5344CB8AC3E}">
        <p14:creationId xmlns:p14="http://schemas.microsoft.com/office/powerpoint/2010/main" val="21297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8" grpId="0" animBg="1"/>
    </p:bld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14853</TotalTime>
  <Words>766</Words>
  <Application>Microsoft Office PowerPoint</Application>
  <PresentationFormat>On-screen Show (4:3)</PresentationFormat>
  <Paragraphs>186</Paragraphs>
  <Slides>16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宋体</vt:lpstr>
      <vt:lpstr>Arial</vt:lpstr>
      <vt:lpstr>Arial Narrow</vt:lpstr>
      <vt:lpstr>DejaVu Sans</vt:lpstr>
      <vt:lpstr>Garamond</vt:lpstr>
      <vt:lpstr>Helvetica</vt:lpstr>
      <vt:lpstr>TimesNewRomanPSMT</vt:lpstr>
      <vt:lpstr>Wingdings</vt:lpstr>
      <vt:lpstr>3_Edge</vt:lpstr>
      <vt:lpstr>Visio</vt:lpstr>
      <vt:lpstr>Packager Shell Object</vt:lpstr>
      <vt:lpstr>  HMC System C Simulator</vt:lpstr>
      <vt:lpstr>Agenda</vt:lpstr>
      <vt:lpstr>What is CHREC?</vt:lpstr>
      <vt:lpstr>CHREC Members</vt:lpstr>
      <vt:lpstr>Notional CMC* Architecture</vt:lpstr>
      <vt:lpstr>Performance Measurement on Merlin Board</vt:lpstr>
      <vt:lpstr>Mapping Notional CMC onto Merlin Board</vt:lpstr>
      <vt:lpstr>Agenda</vt:lpstr>
      <vt:lpstr>Validation of Measurement</vt:lpstr>
      <vt:lpstr>HMC Configuration</vt:lpstr>
      <vt:lpstr>HMC Configuration</vt:lpstr>
      <vt:lpstr>Collected Trace File – From Merlin Board </vt:lpstr>
      <vt:lpstr>Generated Trace File – For Simulator</vt:lpstr>
      <vt:lpstr>HMC SytemC Simulator - Architecture</vt:lpstr>
      <vt:lpstr>HMC SytemC Simulator - Results</vt:lpstr>
      <vt:lpstr>HMC SytemC Simulator - Results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Vinayak Deshpande</cp:lastModifiedBy>
  <cp:revision>3343</cp:revision>
  <dcterms:created xsi:type="dcterms:W3CDTF">2003-07-12T15:21:27Z</dcterms:created>
  <dcterms:modified xsi:type="dcterms:W3CDTF">2017-02-14T22:07:57Z</dcterms:modified>
</cp:coreProperties>
</file>