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7"/>
  </p:notesMasterIdLst>
  <p:handoutMasterIdLst>
    <p:handoutMasterId r:id="rId38"/>
  </p:handoutMasterIdLst>
  <p:sldIdLst>
    <p:sldId id="275" r:id="rId2"/>
    <p:sldId id="280" r:id="rId3"/>
    <p:sldId id="267" r:id="rId4"/>
    <p:sldId id="303" r:id="rId5"/>
    <p:sldId id="305" r:id="rId6"/>
    <p:sldId id="304" r:id="rId7"/>
    <p:sldId id="307" r:id="rId8"/>
    <p:sldId id="306" r:id="rId9"/>
    <p:sldId id="309" r:id="rId10"/>
    <p:sldId id="325" r:id="rId11"/>
    <p:sldId id="313" r:id="rId12"/>
    <p:sldId id="324" r:id="rId13"/>
    <p:sldId id="326" r:id="rId14"/>
    <p:sldId id="300" r:id="rId15"/>
    <p:sldId id="334" r:id="rId16"/>
    <p:sldId id="316" r:id="rId17"/>
    <p:sldId id="301" r:id="rId18"/>
    <p:sldId id="310" r:id="rId19"/>
    <p:sldId id="311" r:id="rId20"/>
    <p:sldId id="312" r:id="rId21"/>
    <p:sldId id="327" r:id="rId22"/>
    <p:sldId id="328" r:id="rId23"/>
    <p:sldId id="329" r:id="rId24"/>
    <p:sldId id="330" r:id="rId25"/>
    <p:sldId id="331" r:id="rId26"/>
    <p:sldId id="332" r:id="rId27"/>
    <p:sldId id="315" r:id="rId28"/>
    <p:sldId id="318" r:id="rId29"/>
    <p:sldId id="260" r:id="rId30"/>
    <p:sldId id="261" r:id="rId31"/>
    <p:sldId id="291" r:id="rId32"/>
    <p:sldId id="292" r:id="rId33"/>
    <p:sldId id="264" r:id="rId34"/>
    <p:sldId id="289" r:id="rId35"/>
    <p:sldId id="290" r:id="rId3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3383" autoAdjust="0"/>
  </p:normalViewPr>
  <p:slideViewPr>
    <p:cSldViewPr>
      <p:cViewPr varScale="1">
        <p:scale>
          <a:sx n="79" d="100"/>
          <a:sy n="79" d="100"/>
        </p:scale>
        <p:origin x="1334" y="8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625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141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to me the F &amp; G bullet in tomorrow’s morning</a:t>
            </a:r>
            <a:r>
              <a:rPr lang="en-US" baseline="0" dirty="0"/>
              <a:t> </a:t>
            </a:r>
            <a:r>
              <a:rPr lang="en-US" dirty="0"/>
              <a:t>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987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</a:t>
            </a:r>
            <a:r>
              <a:rPr lang="en-US" baseline="0" dirty="0" smtClean="0"/>
              <a:t>(explain </a:t>
            </a:r>
            <a:r>
              <a:rPr lang="en-US" baseline="0" dirty="0"/>
              <a:t>to </a:t>
            </a:r>
            <a:r>
              <a:rPr lang="en-US" baseline="0" dirty="0" smtClean="0"/>
              <a:t>me) </a:t>
            </a:r>
            <a:r>
              <a:rPr lang="en-US" baseline="0" dirty="0"/>
              <a:t>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11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</a:t>
            </a:r>
            <a:r>
              <a:rPr lang="en-US" baseline="0" dirty="0"/>
              <a:t> </a:t>
            </a:r>
            <a:r>
              <a:rPr lang="en-US" baseline="0" dirty="0" smtClean="0"/>
              <a:t>(explain </a:t>
            </a:r>
            <a:r>
              <a:rPr lang="en-US" baseline="0" dirty="0"/>
              <a:t>to </a:t>
            </a:r>
            <a:r>
              <a:rPr lang="en-US" baseline="0" dirty="0" smtClean="0"/>
              <a:t>me) </a:t>
            </a:r>
            <a:r>
              <a:rPr lang="en-US" baseline="0" dirty="0"/>
              <a:t>the “Approach to target delays” bullet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11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in morning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1335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</a:t>
            </a:r>
            <a:r>
              <a:rPr lang="en-US" baseline="0" dirty="0"/>
              <a:t> conclusions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0327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Modified</a:t>
            </a:r>
            <a:r>
              <a:rPr lang="en-US" baseline="0" dirty="0"/>
              <a:t>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7366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LLNL</a:t>
            </a:r>
            <a:r>
              <a:rPr lang="en-US" sz="1600" b="1" spc="-30" baseline="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1600" b="1" spc="-30" baseline="0" dirty="0" err="1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Telecon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800" dirty="0"/>
              <a:t>CMC Research Platform</a:t>
            </a:r>
            <a:br>
              <a:rPr lang="en-US" sz="3800" dirty="0"/>
            </a:br>
            <a:r>
              <a:rPr lang="en-US" sz="3800" dirty="0"/>
              <a:t>with DRE as Initial Prototype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4148254" y="3971925"/>
            <a:ext cx="438297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Gongyu Wang</a:t>
            </a:r>
            <a:endParaRPr lang="en-US" altLang="zh-CN" sz="24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PhD candidate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Suvrat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Tedia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1600" b="1" i="1" dirty="0">
                <a:ea typeface="宋体" charset="-122"/>
              </a:rPr>
              <a:t>MS students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n-US" altLang="zh-CN" sz="16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600" dirty="0">
              <a:solidFill>
                <a:srgbClr val="FF4A00"/>
              </a:solidFill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2198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CMC: Custom memory Cube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DRE: Data rearrangement engine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245427" y="4018298"/>
            <a:ext cx="2438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2000" b="1" dirty="0">
                <a:ea typeface="宋体" pitchFamily="2" charset="-122"/>
              </a:rPr>
              <a:t>Dr. Alan George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10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43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DRE on Merlin board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Review design options 1-5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 of progress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CHREC Mid-year Workshop 2016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</a:t>
            </a:r>
          </a:p>
          <a:p>
            <a:r>
              <a:rPr lang="en-US" dirty="0"/>
              <a:t>CMC research platform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Where are we heading?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Appendix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Performance results of DRE apps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826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36" y="3731471"/>
            <a:ext cx="2820706" cy="2253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292" cy="941387"/>
          </a:xfrm>
        </p:spPr>
        <p:txBody>
          <a:bodyPr/>
          <a:lstStyle/>
          <a:p>
            <a:r>
              <a:rPr lang="en-US" dirty="0"/>
              <a:t>Concept of CMC </a:t>
            </a:r>
            <a:r>
              <a:rPr lang="en-US" dirty="0" smtClean="0"/>
              <a:t>Platform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59" y="3449049"/>
            <a:ext cx="4483224" cy="2643817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Explore designs of CMC architectures</a:t>
            </a:r>
          </a:p>
          <a:p>
            <a:pPr lvl="1"/>
            <a:r>
              <a:rPr lang="en-US" dirty="0"/>
              <a:t>Early design &amp; test of CMC apps</a:t>
            </a:r>
          </a:p>
          <a:p>
            <a:pPr lvl="1"/>
            <a:r>
              <a:rPr lang="en-US" dirty="0"/>
              <a:t>Co-design of app &amp; 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6" y="1142535"/>
            <a:ext cx="8124417" cy="2150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980438" y="3888171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527326" y="4268415"/>
            <a:ext cx="605240" cy="827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527326" y="5596346"/>
            <a:ext cx="611925" cy="827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704348" y="3421745"/>
            <a:ext cx="169895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DRAM layers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8025768" y="2958332"/>
            <a:ext cx="251520" cy="689815"/>
          </a:xfrm>
          <a:prstGeom prst="righ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ight Brace 12"/>
          <p:cNvSpPr/>
          <p:nvPr/>
        </p:nvSpPr>
        <p:spPr>
          <a:xfrm rot="16200000">
            <a:off x="8042292" y="3462388"/>
            <a:ext cx="251520" cy="689815"/>
          </a:xfrm>
          <a:prstGeom prst="rightBrac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8995" y="3501008"/>
            <a:ext cx="1698952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Envisioned CMC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773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67329" y="3171642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29" y="2260454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Envisioned CMC &amp; Performance Points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621085" y="1286426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156176" y="1286426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793404" y="1268760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811478" y="1268760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26" y="1699753"/>
            <a:ext cx="4960066" cy="2119677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dirty="0"/>
              <a:t>A: CMC performance + data transfer performance</a:t>
            </a:r>
          </a:p>
          <a:p>
            <a:pPr lvl="1"/>
            <a:r>
              <a:rPr lang="en-US" dirty="0"/>
              <a:t>A = B + data transfer</a:t>
            </a:r>
          </a:p>
          <a:p>
            <a:r>
              <a:rPr lang="en-US" dirty="0"/>
              <a:t>B: CMC performance</a:t>
            </a:r>
          </a:p>
          <a:p>
            <a:pPr lvl="1"/>
            <a:r>
              <a:rPr lang="en-US" dirty="0"/>
              <a:t>B = C + D+  E </a:t>
            </a:r>
          </a:p>
          <a:p>
            <a:r>
              <a:rPr lang="en-US" dirty="0"/>
              <a:t>C: CMC-logic latency</a:t>
            </a:r>
          </a:p>
          <a:p>
            <a:r>
              <a:rPr lang="en-US" dirty="0"/>
              <a:t>D: HMC switch-VC latency</a:t>
            </a:r>
          </a:p>
          <a:p>
            <a:r>
              <a:rPr lang="en-US" dirty="0"/>
              <a:t>E: DRAM latency</a:t>
            </a:r>
          </a:p>
          <a:p>
            <a:endParaRPr lang="en-US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6156176" y="1666536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7983880" y="200605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7983880" y="20060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517280" y="20060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8176791" y="2154103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425050" y="2020872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48801" y="2020872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7425050" y="3339936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7985497" y="3333208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7985497" y="3333208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518897" y="3333208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rot="5400000">
            <a:off x="8176791" y="34799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37" name="Elbow Connector 19"/>
          <p:cNvCxnSpPr>
            <a:stCxn id="132" idx="3"/>
            <a:endCxn id="134" idx="1"/>
          </p:cNvCxnSpPr>
          <p:nvPr/>
        </p:nvCxnSpPr>
        <p:spPr bwMode="auto">
          <a:xfrm>
            <a:off x="7806049" y="353461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Elbow Connector 19"/>
          <p:cNvCxnSpPr/>
          <p:nvPr/>
        </p:nvCxnSpPr>
        <p:spPr bwMode="auto">
          <a:xfrm>
            <a:off x="7806049" y="2200325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9" name="Elbow Connector 19"/>
          <p:cNvCxnSpPr/>
          <p:nvPr/>
        </p:nvCxnSpPr>
        <p:spPr bwMode="auto">
          <a:xfrm>
            <a:off x="7243221" y="219556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1" name="Elbow Connector 19"/>
          <p:cNvCxnSpPr/>
          <p:nvPr/>
        </p:nvCxnSpPr>
        <p:spPr bwMode="auto">
          <a:xfrm>
            <a:off x="7243221" y="3533929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8084656" y="270126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584303" y="269764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309329" y="201007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318545" y="3337229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51" name="Elbow Connector 19"/>
          <p:cNvCxnSpPr/>
          <p:nvPr/>
        </p:nvCxnSpPr>
        <p:spPr bwMode="auto">
          <a:xfrm flipV="1">
            <a:off x="6760137" y="2194776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2" name="Elbow Connector 19"/>
          <p:cNvCxnSpPr/>
          <p:nvPr/>
        </p:nvCxnSpPr>
        <p:spPr bwMode="auto">
          <a:xfrm>
            <a:off x="6770545" y="3533929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 rot="5400000">
            <a:off x="6350364" y="2648641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4" name="Elbow Connector 19"/>
          <p:cNvCxnSpPr/>
          <p:nvPr/>
        </p:nvCxnSpPr>
        <p:spPr bwMode="auto">
          <a:xfrm>
            <a:off x="6721606" y="2740130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5" name="Elbow Connector 19"/>
          <p:cNvCxnSpPr/>
          <p:nvPr/>
        </p:nvCxnSpPr>
        <p:spPr bwMode="auto">
          <a:xfrm>
            <a:off x="6721743" y="2963977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6689690" y="2725953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411641" y="1855367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5765557" y="2219239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5765557" y="3517789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6956423" y="1519431"/>
            <a:ext cx="10764" cy="24390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>
            <a:off x="7990926" y="1522756"/>
            <a:ext cx="0" cy="24356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>
            <a:off x="6318545" y="1583750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7" name="Straight Connector 166"/>
          <p:cNvCxnSpPr/>
          <p:nvPr/>
        </p:nvCxnSpPr>
        <p:spPr>
          <a:xfrm flipH="1">
            <a:off x="5765557" y="1606452"/>
            <a:ext cx="17546" cy="217354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199" name="Cloud 198"/>
          <p:cNvSpPr/>
          <p:nvPr/>
        </p:nvSpPr>
        <p:spPr>
          <a:xfrm>
            <a:off x="3275856" y="6880511"/>
            <a:ext cx="5696001" cy="821109"/>
          </a:xfrm>
          <a:prstGeom prst="clou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6318852" y="1729409"/>
            <a:ext cx="403126" cy="694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347874" y="1684202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6717825" y="1519431"/>
            <a:ext cx="10764" cy="243902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731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ntent Placeholder 2"/>
          <p:cNvSpPr txBox="1">
            <a:spLocks/>
          </p:cNvSpPr>
          <p:nvPr/>
        </p:nvSpPr>
        <p:spPr bwMode="auto">
          <a:xfrm>
            <a:off x="215516" y="4329100"/>
            <a:ext cx="5190386" cy="188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A: CMC performance + data transfer performance</a:t>
            </a:r>
          </a:p>
          <a:p>
            <a:pPr lvl="1"/>
            <a:r>
              <a:rPr lang="en-US" dirty="0"/>
              <a:t>A = B + data transfer</a:t>
            </a:r>
          </a:p>
          <a:p>
            <a:r>
              <a:rPr lang="en-US" dirty="0"/>
              <a:t>B: CMC performance</a:t>
            </a:r>
          </a:p>
          <a:p>
            <a:pPr lvl="1"/>
            <a:r>
              <a:rPr lang="en-US" dirty="0"/>
              <a:t>B = C + D + E </a:t>
            </a:r>
          </a:p>
          <a:p>
            <a:r>
              <a:rPr lang="en-US" dirty="0"/>
              <a:t>C: CMC-logic latency</a:t>
            </a:r>
          </a:p>
          <a:p>
            <a:r>
              <a:rPr lang="en-US" dirty="0"/>
              <a:t>D: HMC switch-VC latency</a:t>
            </a:r>
          </a:p>
          <a:p>
            <a:r>
              <a:rPr lang="en-US" dirty="0"/>
              <a:t>E: DRAM </a:t>
            </a:r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468944" y="6176156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Correspondent Performance Points</a:t>
            </a:r>
            <a:endParaRPr lang="en-US" sz="36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16722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1844824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1854200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0159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6041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442368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1930400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092176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519907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699694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193040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09217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50393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6788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1924924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>
            <a:endCxn id="184" idx="0"/>
          </p:cNvCxnSpPr>
          <p:nvPr/>
        </p:nvCxnSpPr>
        <p:spPr>
          <a:xfrm>
            <a:off x="6988209" y="1255533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>
            <a:endCxn id="185" idx="0"/>
          </p:cNvCxnSpPr>
          <p:nvPr/>
        </p:nvCxnSpPr>
        <p:spPr>
          <a:xfrm flipH="1">
            <a:off x="8014546" y="1279175"/>
            <a:ext cx="11884" cy="2401853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>
            <a:endCxn id="183" idx="0"/>
          </p:cNvCxnSpPr>
          <p:nvPr/>
        </p:nvCxnSpPr>
        <p:spPr>
          <a:xfrm>
            <a:off x="3211964" y="1251743"/>
            <a:ext cx="1746" cy="24292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4" name="Straight Connector 193"/>
          <p:cNvCxnSpPr>
            <a:endCxn id="182" idx="0"/>
          </p:cNvCxnSpPr>
          <p:nvPr/>
        </p:nvCxnSpPr>
        <p:spPr>
          <a:xfrm>
            <a:off x="768803" y="1196752"/>
            <a:ext cx="8704" cy="248427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615489" y="368102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051692" y="368102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834454" y="368102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852528" y="368102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6197226" y="407880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24930" y="441832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24930" y="441832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8558330" y="441832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 rot="5400000">
            <a:off x="8217841" y="456637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91" name="Rectangle 190"/>
          <p:cNvSpPr/>
          <p:nvPr/>
        </p:nvSpPr>
        <p:spPr bwMode="auto">
          <a:xfrm>
            <a:off x="7466100" y="443314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92" name="Rectangle 191"/>
          <p:cNvSpPr/>
          <p:nvPr/>
        </p:nvSpPr>
        <p:spPr bwMode="auto">
          <a:xfrm>
            <a:off x="6989851" y="443314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7466100" y="575220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8026547" y="574547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8026547" y="574547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8559947" y="574547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 rot="5400000">
            <a:off x="8217841" y="589219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211" name="Elbow Connector 19"/>
          <p:cNvCxnSpPr>
            <a:stCxn id="193" idx="3"/>
            <a:endCxn id="198" idx="1"/>
          </p:cNvCxnSpPr>
          <p:nvPr/>
        </p:nvCxnSpPr>
        <p:spPr bwMode="auto">
          <a:xfrm>
            <a:off x="7847099" y="594687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2" name="Elbow Connector 19"/>
          <p:cNvCxnSpPr/>
          <p:nvPr/>
        </p:nvCxnSpPr>
        <p:spPr bwMode="auto">
          <a:xfrm>
            <a:off x="7847099" y="461259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3" name="Elbow Connector 19"/>
          <p:cNvCxnSpPr/>
          <p:nvPr/>
        </p:nvCxnSpPr>
        <p:spPr bwMode="auto">
          <a:xfrm>
            <a:off x="7284271" y="46078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4" name="Elbow Connector 19"/>
          <p:cNvCxnSpPr/>
          <p:nvPr/>
        </p:nvCxnSpPr>
        <p:spPr bwMode="auto">
          <a:xfrm>
            <a:off x="7284271" y="594619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15" name="TextBox 214"/>
          <p:cNvSpPr txBox="1"/>
          <p:nvPr/>
        </p:nvSpPr>
        <p:spPr>
          <a:xfrm>
            <a:off x="8125706" y="511353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7625353" y="51099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350379" y="442234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59595" y="574949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219" name="Elbow Connector 19"/>
          <p:cNvCxnSpPr/>
          <p:nvPr/>
        </p:nvCxnSpPr>
        <p:spPr bwMode="auto">
          <a:xfrm flipV="1">
            <a:off x="6801187" y="460704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0" name="Elbow Connector 19"/>
          <p:cNvCxnSpPr/>
          <p:nvPr/>
        </p:nvCxnSpPr>
        <p:spPr bwMode="auto">
          <a:xfrm>
            <a:off x="6811595" y="594619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1" name="Rectangle 220"/>
          <p:cNvSpPr/>
          <p:nvPr/>
        </p:nvSpPr>
        <p:spPr bwMode="auto">
          <a:xfrm rot="5400000">
            <a:off x="6391414" y="5060909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22" name="Elbow Connector 19"/>
          <p:cNvCxnSpPr/>
          <p:nvPr/>
        </p:nvCxnSpPr>
        <p:spPr bwMode="auto">
          <a:xfrm>
            <a:off x="6762656" y="515239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3" name="Elbow Connector 19"/>
          <p:cNvCxnSpPr/>
          <p:nvPr/>
        </p:nvCxnSpPr>
        <p:spPr bwMode="auto">
          <a:xfrm>
            <a:off x="6762793" y="5376245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24" name="TextBox 223"/>
          <p:cNvSpPr txBox="1"/>
          <p:nvPr/>
        </p:nvSpPr>
        <p:spPr>
          <a:xfrm>
            <a:off x="6730740" y="5138221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5452691" y="4221088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226" name="Straight Arrow Connector 225"/>
          <p:cNvCxnSpPr/>
          <p:nvPr/>
        </p:nvCxnSpPr>
        <p:spPr bwMode="auto">
          <a:xfrm>
            <a:off x="5806607" y="463150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7" name="Straight Arrow Connector 226"/>
          <p:cNvCxnSpPr/>
          <p:nvPr/>
        </p:nvCxnSpPr>
        <p:spPr bwMode="auto">
          <a:xfrm>
            <a:off x="5806607" y="593005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8" name="Straight Connector 227"/>
          <p:cNvCxnSpPr/>
          <p:nvPr/>
        </p:nvCxnSpPr>
        <p:spPr>
          <a:xfrm flipH="1">
            <a:off x="6997473" y="393169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229" name="Straight Connector 228"/>
          <p:cNvCxnSpPr/>
          <p:nvPr/>
        </p:nvCxnSpPr>
        <p:spPr>
          <a:xfrm>
            <a:off x="8031976" y="3935024"/>
            <a:ext cx="0" cy="24356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230" name="Straight Connector 229"/>
          <p:cNvCxnSpPr/>
          <p:nvPr/>
        </p:nvCxnSpPr>
        <p:spPr>
          <a:xfrm>
            <a:off x="6359595" y="4045797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31" name="Straight Connector 230"/>
          <p:cNvCxnSpPr/>
          <p:nvPr/>
        </p:nvCxnSpPr>
        <p:spPr>
          <a:xfrm flipH="1">
            <a:off x="5806607" y="4150377"/>
            <a:ext cx="9730" cy="2091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32" name="Straight Connector 231"/>
          <p:cNvCxnSpPr/>
          <p:nvPr/>
        </p:nvCxnSpPr>
        <p:spPr>
          <a:xfrm>
            <a:off x="3213710" y="3885902"/>
            <a:ext cx="3145885" cy="15989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33" name="Straight Connector 232"/>
          <p:cNvCxnSpPr/>
          <p:nvPr/>
        </p:nvCxnSpPr>
        <p:spPr>
          <a:xfrm>
            <a:off x="777597" y="3901782"/>
            <a:ext cx="5047884" cy="261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24" name="Straight Connector 123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" name="Straight Arrow Connector 11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5" name="TextBox 124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6359595" y="4221088"/>
            <a:ext cx="403061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6408204" y="388375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6759989" y="393169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0224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7212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Computation of Target </a:t>
            </a:r>
            <a:r>
              <a:rPr lang="en-US" sz="3400" dirty="0" smtClean="0"/>
              <a:t>Delays (Challenges)</a:t>
            </a:r>
            <a:endParaRPr lang="en-US" sz="34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16722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1844824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1854200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0159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6041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442368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1930400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092176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519907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699694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193040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09217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50393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6788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1924924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55533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79175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4499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4435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517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>
            <a:off x="8452771" y="3537012"/>
            <a:ext cx="5429" cy="1800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170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170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35436" y="37170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170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4" name="Straight Connector 193"/>
          <p:cNvCxnSpPr/>
          <p:nvPr/>
        </p:nvCxnSpPr>
        <p:spPr>
          <a:xfrm>
            <a:off x="768803" y="1196752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4473116"/>
            <a:ext cx="8822432" cy="2324923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dirty="0"/>
              <a:t>Black dotted </a:t>
            </a:r>
            <a:r>
              <a:rPr lang="en-US" dirty="0" smtClean="0"/>
              <a:t>lines: available measurement pts.</a:t>
            </a:r>
            <a:endParaRPr lang="en-US" dirty="0"/>
          </a:p>
          <a:p>
            <a:pPr lvl="1"/>
            <a:r>
              <a:rPr lang="en-US" dirty="0" smtClean="0"/>
              <a:t>A, B: as defined before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F, G: Provided </a:t>
            </a:r>
            <a:r>
              <a:rPr lang="en-US" dirty="0" err="1" smtClean="0">
                <a:solidFill>
                  <a:schemeClr val="tx1"/>
                </a:solidFill>
              </a:rPr>
              <a:t>perfmon</a:t>
            </a:r>
            <a:r>
              <a:rPr lang="en-US" dirty="0" smtClean="0">
                <a:solidFill>
                  <a:schemeClr val="tx1"/>
                </a:solidFill>
              </a:rPr>
              <a:t> logic: memory access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latency from those points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 </a:t>
            </a:r>
            <a:r>
              <a:rPr lang="en-US" dirty="0"/>
              <a:t>dotted lines</a:t>
            </a:r>
            <a:r>
              <a:rPr lang="en-US" dirty="0" smtClean="0"/>
              <a:t>: additional target points</a:t>
            </a:r>
          </a:p>
          <a:p>
            <a:pPr lvl="1"/>
            <a:r>
              <a:rPr lang="en-US" dirty="0" smtClean="0"/>
              <a:t>E: DRAM delay</a:t>
            </a:r>
          </a:p>
          <a:p>
            <a:pPr lvl="1"/>
            <a:r>
              <a:rPr lang="en-US" dirty="0" smtClean="0"/>
              <a:t>D: </a:t>
            </a:r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dynamic delay (queue, overflow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C: Somehow measure CMC logic latency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Challenges: How to measure, calculate, or integrate C, D, E?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 bwMode="auto">
          <a:xfrm>
            <a:off x="6193297" y="418508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8021001" y="452460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210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5544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8213912" y="467265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462171" y="453942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85922" y="453942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7462171" y="585848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8022618" y="585175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226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85560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 rot="5400000">
            <a:off x="8213912" y="599847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37" name="Elbow Connector 19"/>
          <p:cNvCxnSpPr>
            <a:stCxn id="132" idx="3"/>
            <a:endCxn id="134" idx="1"/>
          </p:cNvCxnSpPr>
          <p:nvPr/>
        </p:nvCxnSpPr>
        <p:spPr bwMode="auto">
          <a:xfrm>
            <a:off x="7843170" y="605315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Elbow Connector 19"/>
          <p:cNvCxnSpPr/>
          <p:nvPr/>
        </p:nvCxnSpPr>
        <p:spPr bwMode="auto">
          <a:xfrm>
            <a:off x="7843170" y="471887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9" name="Elbow Connector 19"/>
          <p:cNvCxnSpPr/>
          <p:nvPr/>
        </p:nvCxnSpPr>
        <p:spPr bwMode="auto">
          <a:xfrm>
            <a:off x="7280342" y="471411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1" name="Elbow Connector 19"/>
          <p:cNvCxnSpPr/>
          <p:nvPr/>
        </p:nvCxnSpPr>
        <p:spPr bwMode="auto">
          <a:xfrm>
            <a:off x="7280342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8121777" y="521981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621424" y="521618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6346450" y="452862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6355666" y="585577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51" name="Elbow Connector 19"/>
          <p:cNvCxnSpPr/>
          <p:nvPr/>
        </p:nvCxnSpPr>
        <p:spPr bwMode="auto">
          <a:xfrm flipV="1">
            <a:off x="6797258" y="471332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2" name="Elbow Connector 19"/>
          <p:cNvCxnSpPr/>
          <p:nvPr/>
        </p:nvCxnSpPr>
        <p:spPr bwMode="auto">
          <a:xfrm>
            <a:off x="6807666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 rot="5400000">
            <a:off x="6387485" y="5167189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4" name="Elbow Connector 19"/>
          <p:cNvCxnSpPr/>
          <p:nvPr/>
        </p:nvCxnSpPr>
        <p:spPr bwMode="auto">
          <a:xfrm>
            <a:off x="6758727" y="525867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5" name="Elbow Connector 19"/>
          <p:cNvCxnSpPr/>
          <p:nvPr/>
        </p:nvCxnSpPr>
        <p:spPr bwMode="auto">
          <a:xfrm>
            <a:off x="6758864" y="5482525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6726811" y="5244501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448762" y="4373915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158" name="Straight Arrow Connector 157"/>
          <p:cNvCxnSpPr/>
          <p:nvPr/>
        </p:nvCxnSpPr>
        <p:spPr bwMode="auto">
          <a:xfrm>
            <a:off x="5802678" y="473778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9" name="Straight Arrow Connector 158"/>
          <p:cNvCxnSpPr/>
          <p:nvPr/>
        </p:nvCxnSpPr>
        <p:spPr bwMode="auto">
          <a:xfrm>
            <a:off x="5802678" y="603633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0" name="Straight Connector 159"/>
          <p:cNvCxnSpPr/>
          <p:nvPr/>
        </p:nvCxnSpPr>
        <p:spPr>
          <a:xfrm flipH="1">
            <a:off x="6982780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2" name="Straight Connector 161"/>
          <p:cNvCxnSpPr/>
          <p:nvPr/>
        </p:nvCxnSpPr>
        <p:spPr>
          <a:xfrm>
            <a:off x="8028047" y="4041304"/>
            <a:ext cx="0" cy="24356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>
            <a:off x="6355666" y="4152077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7" name="Straight Connector 166"/>
          <p:cNvCxnSpPr/>
          <p:nvPr/>
        </p:nvCxnSpPr>
        <p:spPr>
          <a:xfrm flipH="1">
            <a:off x="5802678" y="4256657"/>
            <a:ext cx="9730" cy="2091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69" name="Straight Connector 168"/>
          <p:cNvCxnSpPr/>
          <p:nvPr/>
        </p:nvCxnSpPr>
        <p:spPr>
          <a:xfrm>
            <a:off x="3209781" y="3992182"/>
            <a:ext cx="3145885" cy="15989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71" name="Straight Connector 170"/>
          <p:cNvCxnSpPr/>
          <p:nvPr/>
        </p:nvCxnSpPr>
        <p:spPr>
          <a:xfrm>
            <a:off x="773668" y="4008062"/>
            <a:ext cx="5047884" cy="261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24" name="Straight Connector 123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5" name="Straight Arrow Connector 124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359595" y="4333102"/>
            <a:ext cx="404207" cy="1600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6408204" y="3995772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77" name="Straight Connector 176"/>
          <p:cNvCxnSpPr/>
          <p:nvPr/>
        </p:nvCxnSpPr>
        <p:spPr>
          <a:xfrm flipH="1">
            <a:off x="6764161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9853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337212"/>
            <a:ext cx="9144000" cy="15121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Computation of Target </a:t>
            </a:r>
            <a:r>
              <a:rPr lang="en-US" sz="3400" dirty="0" smtClean="0"/>
              <a:t>Delays (Discussion)</a:t>
            </a:r>
            <a:endParaRPr lang="en-US" sz="3400" dirty="0"/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16722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1844824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1854200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0159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6041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442368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1930400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092176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519907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699694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14442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193040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09217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50393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6788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1924924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55533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79175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4499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4435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517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 flipH="1">
            <a:off x="8452771" y="3537012"/>
            <a:ext cx="5429" cy="1800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170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170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35436" y="37170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170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4" name="Straight Connector 193"/>
          <p:cNvCxnSpPr/>
          <p:nvPr/>
        </p:nvCxnSpPr>
        <p:spPr>
          <a:xfrm>
            <a:off x="768803" y="1196752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201" name="TextBox 200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5" name="Straight Arrow Connector 124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4" name="Content Placeholder 2"/>
          <p:cNvSpPr>
            <a:spLocks noGrp="1"/>
          </p:cNvSpPr>
          <p:nvPr>
            <p:ph idx="1"/>
          </p:nvPr>
        </p:nvSpPr>
        <p:spPr>
          <a:xfrm>
            <a:off x="616114" y="4221088"/>
            <a:ext cx="8388932" cy="2232248"/>
          </a:xfrm>
        </p:spPr>
        <p:txBody>
          <a:bodyPr/>
          <a:lstStyle/>
          <a:p>
            <a:r>
              <a:rPr lang="en-US" sz="2000" dirty="0"/>
              <a:t>How to measure, calculate, or integrate C, D, E?</a:t>
            </a:r>
          </a:p>
          <a:p>
            <a:pPr lvl="1"/>
            <a:r>
              <a:rPr lang="en-US" sz="1800" dirty="0" smtClean="0"/>
              <a:t>Start </a:t>
            </a:r>
            <a:r>
              <a:rPr lang="en-US" sz="1800" dirty="0"/>
              <a:t>with </a:t>
            </a:r>
            <a:r>
              <a:rPr lang="en-US" sz="1800" dirty="0" smtClean="0"/>
              <a:t>sequence HMC requests</a:t>
            </a:r>
            <a:endParaRPr lang="en-US" sz="1800" dirty="0"/>
          </a:p>
          <a:p>
            <a:pPr lvl="2"/>
            <a:r>
              <a:rPr lang="en-US" sz="1600" dirty="0"/>
              <a:t>Measure C, Measure G, and subtract GD delay </a:t>
            </a:r>
          </a:p>
          <a:p>
            <a:pPr lvl="2"/>
            <a:r>
              <a:rPr lang="en-US" sz="1600" dirty="0"/>
              <a:t>Challenge: derive GD delay</a:t>
            </a:r>
          </a:p>
          <a:p>
            <a:pPr lvl="1"/>
            <a:r>
              <a:rPr lang="en-US" sz="1800" dirty="0"/>
              <a:t>Extend to </a:t>
            </a:r>
            <a:r>
              <a:rPr lang="en-US" sz="1800" dirty="0" smtClean="0"/>
              <a:t>concurrent </a:t>
            </a:r>
            <a:r>
              <a:rPr lang="en-US" sz="1800" dirty="0"/>
              <a:t>HMC requests</a:t>
            </a:r>
          </a:p>
          <a:p>
            <a:pPr lvl="2"/>
            <a:r>
              <a:rPr lang="en-US" sz="1600" dirty="0"/>
              <a:t>Challenge: overlapping compute and memory accesses makes it difficult to integrate C, D, &amp; E delays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54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with DRE Page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214807"/>
            <a:ext cx="8610600" cy="12385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Measurement points A, B, F, and G available on our CMC platform</a:t>
            </a:r>
          </a:p>
          <a:p>
            <a:r>
              <a:rPr lang="en-US" dirty="0"/>
              <a:t>Measurement results of DRE page rank shown above</a:t>
            </a:r>
          </a:p>
          <a:p>
            <a:pPr lvl="1"/>
            <a:r>
              <a:rPr lang="en-US" dirty="0"/>
              <a:t>Design option 3, graph scale 2^24 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47998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2027621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203699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19877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78694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62516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32722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2113197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274973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702704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882491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32722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211319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27497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68673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86160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2107721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45118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68760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3458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339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4132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>
            <a:off x="8458200" y="3537012"/>
            <a:ext cx="0" cy="2223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593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593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35436" y="37593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593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93" name="Rectangle 192"/>
          <p:cNvSpPr/>
          <p:nvPr/>
        </p:nvSpPr>
        <p:spPr bwMode="auto">
          <a:xfrm>
            <a:off x="8305800" y="1711710"/>
            <a:ext cx="261454" cy="116456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 buffer</a:t>
            </a:r>
          </a:p>
        </p:txBody>
      </p:sp>
      <p:cxnSp>
        <p:nvCxnSpPr>
          <p:cNvPr id="194" name="Straight Connector 193"/>
          <p:cNvCxnSpPr/>
          <p:nvPr/>
        </p:nvCxnSpPr>
        <p:spPr>
          <a:xfrm>
            <a:off x="768803" y="1186337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81351"/>
              </p:ext>
            </p:extLst>
          </p:nvPr>
        </p:nvGraphicFramePr>
        <p:xfrm>
          <a:off x="228598" y="4113076"/>
          <a:ext cx="8686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00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81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504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666.5sec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3136510131</a:t>
                      </a:r>
                      <a:r>
                        <a:rPr lang="en-US" baseline="0" dirty="0"/>
                        <a:t> cycles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280568847867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280568847867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9" name="Straight Connector 118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22" name="Straight Arrow Connector 121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708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73915"/>
            <a:ext cx="9144000" cy="248408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58200" cy="941387"/>
          </a:xfrm>
        </p:spPr>
        <p:txBody>
          <a:bodyPr/>
          <a:lstStyle/>
          <a:p>
            <a:r>
              <a:rPr lang="en-US" sz="3600" dirty="0"/>
              <a:t>Additional Issues </a:t>
            </a:r>
            <a:r>
              <a:rPr lang="en-US" sz="3600" dirty="0" smtClean="0"/>
              <a:t>(For </a:t>
            </a:r>
            <a:r>
              <a:rPr lang="en-US" sz="3600" dirty="0"/>
              <a:t>F</a:t>
            </a:r>
            <a:r>
              <a:rPr lang="en-US" sz="3600" dirty="0" smtClean="0"/>
              <a:t>uture </a:t>
            </a:r>
            <a:r>
              <a:rPr lang="en-US" sz="3600" dirty="0"/>
              <a:t>D</a:t>
            </a:r>
            <a:r>
              <a:rPr lang="en-US" sz="3600" dirty="0" smtClean="0"/>
              <a:t>iscussion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63229"/>
            <a:ext cx="5157653" cy="241539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CMC buffer of CMC platform is in HMC</a:t>
            </a:r>
          </a:p>
          <a:p>
            <a:pPr lvl="1"/>
            <a:r>
              <a:rPr lang="en-US" dirty="0"/>
              <a:t>Measured delays can be used for estimating buffer access times directly</a:t>
            </a:r>
          </a:p>
          <a:p>
            <a:r>
              <a:rPr lang="en-US" dirty="0"/>
              <a:t>CMC buffer in FPGA</a:t>
            </a:r>
          </a:p>
          <a:p>
            <a:pPr lvl="1"/>
            <a:r>
              <a:rPr lang="en-US" dirty="0"/>
              <a:t>May need additional measurement points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Need to enable such buffer first (</a:t>
            </a:r>
            <a:r>
              <a:rPr lang="en-US" dirty="0">
                <a:solidFill>
                  <a:srgbClr val="0070C0"/>
                </a:solidFill>
              </a:rPr>
              <a:t>work in progress</a:t>
            </a:r>
            <a:r>
              <a:rPr lang="en-US" dirty="0"/>
              <a:t>)</a:t>
            </a:r>
          </a:p>
          <a:p>
            <a:r>
              <a:rPr lang="en-US" dirty="0" err="1"/>
              <a:t>PCIe</a:t>
            </a:r>
            <a:r>
              <a:rPr lang="en-US" dirty="0"/>
              <a:t> emulating serial links of CMC/HMC?</a:t>
            </a:r>
          </a:p>
          <a:p>
            <a:r>
              <a:rPr lang="en-US" dirty="0"/>
              <a:t>Alternatively, subtract </a:t>
            </a:r>
            <a:r>
              <a:rPr lang="en-US" dirty="0" err="1"/>
              <a:t>PCIe</a:t>
            </a:r>
            <a:r>
              <a:rPr lang="en-US" dirty="0"/>
              <a:t> delay and add serial link delay (calculated/simulated)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228600" y="1330233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685923" y="990600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 rot="16200000">
            <a:off x="681150" y="2029527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66" idx="3"/>
            <a:endCxn id="68" idx="0"/>
          </p:cNvCxnSpPr>
          <p:nvPr/>
        </p:nvCxnSpPr>
        <p:spPr bwMode="auto">
          <a:xfrm>
            <a:off x="768803" y="2286000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0" name="Rectangle 69"/>
          <p:cNvSpPr/>
          <p:nvPr/>
        </p:nvSpPr>
        <p:spPr bwMode="auto">
          <a:xfrm>
            <a:off x="2297564" y="1071602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1" name="Straight Arrow Connector 13"/>
          <p:cNvCxnSpPr>
            <a:stCxn id="68" idx="2"/>
            <a:endCxn id="75" idx="1"/>
          </p:cNvCxnSpPr>
          <p:nvPr/>
        </p:nvCxnSpPr>
        <p:spPr bwMode="auto">
          <a:xfrm>
            <a:off x="1913844" y="2296227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6198726" y="1099457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73" name="Elbow Connector 19"/>
          <p:cNvCxnSpPr>
            <a:stCxn id="76" idx="3"/>
            <a:endCxn id="115" idx="1"/>
          </p:cNvCxnSpPr>
          <p:nvPr/>
        </p:nvCxnSpPr>
        <p:spPr bwMode="auto">
          <a:xfrm flipV="1">
            <a:off x="5574164" y="1643069"/>
            <a:ext cx="777715" cy="99129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Elbow Connector 19"/>
          <p:cNvCxnSpPr>
            <a:stCxn id="77" idx="3"/>
            <a:endCxn id="116" idx="1"/>
          </p:cNvCxnSpPr>
          <p:nvPr/>
        </p:nvCxnSpPr>
        <p:spPr bwMode="auto">
          <a:xfrm>
            <a:off x="5574163" y="2864255"/>
            <a:ext cx="786932" cy="105966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2601684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062533" y="1438978"/>
            <a:ext cx="511631" cy="6064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062532" y="2568415"/>
            <a:ext cx="511631" cy="5916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8" name="Elbow Connector 19"/>
          <p:cNvCxnSpPr/>
          <p:nvPr/>
        </p:nvCxnSpPr>
        <p:spPr bwMode="auto">
          <a:xfrm>
            <a:off x="2959553" y="3047998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9" name="Elbow Connector 19"/>
          <p:cNvCxnSpPr/>
          <p:nvPr/>
        </p:nvCxnSpPr>
        <p:spPr bwMode="auto">
          <a:xfrm>
            <a:off x="2966356" y="1524000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0" name="Rectangle 79"/>
          <p:cNvSpPr/>
          <p:nvPr/>
        </p:nvSpPr>
        <p:spPr bwMode="auto">
          <a:xfrm>
            <a:off x="3211964" y="2027621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11964" y="203699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11964" y="219877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11964" y="278694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11964" y="262516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617286" y="232722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86" name="Elbow Connector 19"/>
          <p:cNvCxnSpPr>
            <a:stCxn id="81" idx="3"/>
          </p:cNvCxnSpPr>
          <p:nvPr/>
        </p:nvCxnSpPr>
        <p:spPr bwMode="auto">
          <a:xfrm>
            <a:off x="4046763" y="2113197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7" name="Elbow Connector 19"/>
          <p:cNvCxnSpPr>
            <a:stCxn id="82" idx="3"/>
          </p:cNvCxnSpPr>
          <p:nvPr/>
        </p:nvCxnSpPr>
        <p:spPr bwMode="auto">
          <a:xfrm>
            <a:off x="4046763" y="2274973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8" name="Elbow Connector 19"/>
          <p:cNvCxnSpPr>
            <a:stCxn id="84" idx="3"/>
          </p:cNvCxnSpPr>
          <p:nvPr/>
        </p:nvCxnSpPr>
        <p:spPr bwMode="auto">
          <a:xfrm flipV="1">
            <a:off x="4045402" y="2702704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9" name="Elbow Connector 19"/>
          <p:cNvCxnSpPr/>
          <p:nvPr/>
        </p:nvCxnSpPr>
        <p:spPr bwMode="auto">
          <a:xfrm>
            <a:off x="4034177" y="2882491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4371295" y="1438977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91" name="Elbow Connector 19"/>
          <p:cNvCxnSpPr/>
          <p:nvPr/>
        </p:nvCxnSpPr>
        <p:spPr bwMode="auto">
          <a:xfrm>
            <a:off x="4735454" y="1828800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 flipV="1">
            <a:off x="4750762" y="2771775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150005" y="232722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4" name="Elbow Connector 19"/>
          <p:cNvCxnSpPr>
            <a:endCxn id="81" idx="1"/>
          </p:cNvCxnSpPr>
          <p:nvPr/>
        </p:nvCxnSpPr>
        <p:spPr bwMode="auto">
          <a:xfrm>
            <a:off x="2971117" y="211319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5" name="Elbow Connector 19"/>
          <p:cNvCxnSpPr/>
          <p:nvPr/>
        </p:nvCxnSpPr>
        <p:spPr bwMode="auto">
          <a:xfrm>
            <a:off x="2971117" y="227497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Elbow Connector 19"/>
          <p:cNvCxnSpPr/>
          <p:nvPr/>
        </p:nvCxnSpPr>
        <p:spPr bwMode="auto">
          <a:xfrm>
            <a:off x="2973159" y="268673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/>
          <p:nvPr/>
        </p:nvCxnSpPr>
        <p:spPr bwMode="auto">
          <a:xfrm>
            <a:off x="2973159" y="286160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8" name="Rectangle 97"/>
          <p:cNvSpPr/>
          <p:nvPr/>
        </p:nvSpPr>
        <p:spPr bwMode="auto">
          <a:xfrm>
            <a:off x="8026430" y="1438977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80264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8559830" y="1438977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219341" y="15870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467600" y="1453793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6991351" y="1453793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7467600" y="2772857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8028047" y="2766129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280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561447" y="2766129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8219341" y="29128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9" name="Elbow Connector 19"/>
          <p:cNvCxnSpPr>
            <a:stCxn id="104" idx="3"/>
            <a:endCxn id="106" idx="1"/>
          </p:cNvCxnSpPr>
          <p:nvPr/>
        </p:nvCxnSpPr>
        <p:spPr bwMode="auto">
          <a:xfrm>
            <a:off x="7848599" y="296753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0" name="Elbow Connector 19"/>
          <p:cNvCxnSpPr/>
          <p:nvPr/>
        </p:nvCxnSpPr>
        <p:spPr bwMode="auto">
          <a:xfrm>
            <a:off x="7848599" y="1633246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1" name="Elbow Connector 19"/>
          <p:cNvCxnSpPr/>
          <p:nvPr/>
        </p:nvCxnSpPr>
        <p:spPr bwMode="auto">
          <a:xfrm>
            <a:off x="7285771" y="1628484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Elbow Connector 19"/>
          <p:cNvCxnSpPr/>
          <p:nvPr/>
        </p:nvCxnSpPr>
        <p:spPr bwMode="auto">
          <a:xfrm>
            <a:off x="7285771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8127206" y="213418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626853" y="213056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6351879" y="1442998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6361095" y="2770150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17" name="Elbow Connector 19"/>
          <p:cNvCxnSpPr/>
          <p:nvPr/>
        </p:nvCxnSpPr>
        <p:spPr bwMode="auto">
          <a:xfrm flipV="1">
            <a:off x="6802687" y="1627697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6813095" y="296685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0" name="TextBox 119"/>
          <p:cNvSpPr txBox="1"/>
          <p:nvPr/>
        </p:nvSpPr>
        <p:spPr>
          <a:xfrm>
            <a:off x="152400" y="987623"/>
            <a:ext cx="1992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Merlin* board MA100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3371799" y="2107721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 logic</a:t>
            </a:r>
          </a:p>
        </p:txBody>
      </p:sp>
      <p:sp>
        <p:nvSpPr>
          <p:cNvPr id="134" name="Rectangle 133"/>
          <p:cNvSpPr/>
          <p:nvPr/>
        </p:nvSpPr>
        <p:spPr bwMode="auto">
          <a:xfrm rot="5400000">
            <a:off x="3224562" y="1587714"/>
            <a:ext cx="333450" cy="41721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buf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5" name="Elbow Connector 19"/>
          <p:cNvCxnSpPr/>
          <p:nvPr/>
        </p:nvCxnSpPr>
        <p:spPr bwMode="auto">
          <a:xfrm>
            <a:off x="2960392" y="1683981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6" name="Elbow Connector 19"/>
          <p:cNvCxnSpPr/>
          <p:nvPr/>
        </p:nvCxnSpPr>
        <p:spPr bwMode="auto">
          <a:xfrm>
            <a:off x="2960529" y="190782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2937023" y="1662182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988209" y="1245118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026430" y="1268760"/>
            <a:ext cx="0" cy="26642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>
            <a:off x="4635436" y="123458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5" name="Straight Connector 144"/>
          <p:cNvCxnSpPr/>
          <p:nvPr/>
        </p:nvCxnSpPr>
        <p:spPr>
          <a:xfrm>
            <a:off x="4361438" y="1233943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6" name="Straight Connector 145"/>
          <p:cNvCxnSpPr/>
          <p:nvPr/>
        </p:nvCxnSpPr>
        <p:spPr>
          <a:xfrm>
            <a:off x="3211964" y="1241328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48" name="Straight Arrow Connector 147"/>
          <p:cNvCxnSpPr/>
          <p:nvPr/>
        </p:nvCxnSpPr>
        <p:spPr>
          <a:xfrm>
            <a:off x="6988209" y="353701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1" name="Straight Connector 160"/>
          <p:cNvCxnSpPr/>
          <p:nvPr/>
        </p:nvCxnSpPr>
        <p:spPr>
          <a:xfrm>
            <a:off x="8026430" y="3537012"/>
            <a:ext cx="431770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3" name="Straight Connector 162"/>
          <p:cNvCxnSpPr/>
          <p:nvPr/>
        </p:nvCxnSpPr>
        <p:spPr>
          <a:xfrm>
            <a:off x="8458200" y="3537012"/>
            <a:ext cx="2232" cy="22232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8026430" y="3759332"/>
            <a:ext cx="431770" cy="6066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68" name="Straight Arrow Connector 167"/>
          <p:cNvCxnSpPr/>
          <p:nvPr/>
        </p:nvCxnSpPr>
        <p:spPr>
          <a:xfrm flipH="1">
            <a:off x="6988209" y="3759332"/>
            <a:ext cx="1038221" cy="0"/>
          </a:xfrm>
          <a:prstGeom prst="straightConnector1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>
          <a:xfrm>
            <a:off x="4635436" y="353701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2" name="Straight Arrow Connector 171"/>
          <p:cNvCxnSpPr/>
          <p:nvPr/>
        </p:nvCxnSpPr>
        <p:spPr>
          <a:xfrm flipH="1">
            <a:off x="4635436" y="3759332"/>
            <a:ext cx="235277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4" name="Straight Arrow Connector 173"/>
          <p:cNvCxnSpPr/>
          <p:nvPr/>
        </p:nvCxnSpPr>
        <p:spPr>
          <a:xfrm>
            <a:off x="4361438" y="3537012"/>
            <a:ext cx="27399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6" name="Straight Arrow Connector 175"/>
          <p:cNvCxnSpPr/>
          <p:nvPr/>
        </p:nvCxnSpPr>
        <p:spPr>
          <a:xfrm flipH="1">
            <a:off x="4361438" y="3759332"/>
            <a:ext cx="27399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85" name="Rectangle 184"/>
          <p:cNvSpPr/>
          <p:nvPr/>
        </p:nvSpPr>
        <p:spPr bwMode="auto">
          <a:xfrm rot="5400000">
            <a:off x="5017191" y="2107557"/>
            <a:ext cx="333450" cy="41721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buf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6" name="Elbow Connector 19"/>
          <p:cNvCxnSpPr/>
          <p:nvPr/>
        </p:nvCxnSpPr>
        <p:spPr bwMode="auto">
          <a:xfrm>
            <a:off x="4753021" y="2203824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7" name="Elbow Connector 19"/>
          <p:cNvCxnSpPr/>
          <p:nvPr/>
        </p:nvCxnSpPr>
        <p:spPr bwMode="auto">
          <a:xfrm>
            <a:off x="4753158" y="2427671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88" name="TextBox 187"/>
          <p:cNvSpPr txBox="1"/>
          <p:nvPr/>
        </p:nvSpPr>
        <p:spPr>
          <a:xfrm>
            <a:off x="4729652" y="2182025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8305800" y="1711710"/>
            <a:ext cx="261454" cy="116456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 buffer</a:t>
            </a:r>
          </a:p>
        </p:txBody>
      </p:sp>
      <p:cxnSp>
        <p:nvCxnSpPr>
          <p:cNvPr id="194" name="Straight Connector 193"/>
          <p:cNvCxnSpPr/>
          <p:nvPr/>
        </p:nvCxnSpPr>
        <p:spPr>
          <a:xfrm>
            <a:off x="768803" y="1186337"/>
            <a:ext cx="0" cy="2664296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147" name="TextBox 146"/>
          <p:cNvSpPr txBox="1"/>
          <p:nvPr/>
        </p:nvSpPr>
        <p:spPr>
          <a:xfrm>
            <a:off x="611560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47763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04337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477254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830525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848599" y="3787308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6193297" y="418508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8021001" y="452460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210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554401" y="452460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5400000">
            <a:off x="8213912" y="467265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462171" y="453942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6985922" y="453942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7462171" y="585848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8022618" y="585175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80226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8556018" y="585175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 rot="5400000">
            <a:off x="8213912" y="599847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43" name="Elbow Connector 19"/>
          <p:cNvCxnSpPr>
            <a:stCxn id="132" idx="3"/>
            <a:endCxn id="137" idx="1"/>
          </p:cNvCxnSpPr>
          <p:nvPr/>
        </p:nvCxnSpPr>
        <p:spPr bwMode="auto">
          <a:xfrm>
            <a:off x="7843170" y="605315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6" name="Elbow Connector 19"/>
          <p:cNvCxnSpPr/>
          <p:nvPr/>
        </p:nvCxnSpPr>
        <p:spPr bwMode="auto">
          <a:xfrm>
            <a:off x="7843170" y="471887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7" name="Elbow Connector 19"/>
          <p:cNvCxnSpPr/>
          <p:nvPr/>
        </p:nvCxnSpPr>
        <p:spPr bwMode="auto">
          <a:xfrm>
            <a:off x="7280342" y="471411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8" name="Elbow Connector 19"/>
          <p:cNvCxnSpPr/>
          <p:nvPr/>
        </p:nvCxnSpPr>
        <p:spPr bwMode="auto">
          <a:xfrm>
            <a:off x="7280342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9" name="TextBox 158"/>
          <p:cNvSpPr txBox="1"/>
          <p:nvPr/>
        </p:nvSpPr>
        <p:spPr>
          <a:xfrm>
            <a:off x="8121777" y="521981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621424" y="521618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6346450" y="452862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6355666" y="585577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166" name="Elbow Connector 19"/>
          <p:cNvCxnSpPr/>
          <p:nvPr/>
        </p:nvCxnSpPr>
        <p:spPr bwMode="auto">
          <a:xfrm flipV="1">
            <a:off x="6797258" y="471332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7" name="Elbow Connector 19"/>
          <p:cNvCxnSpPr/>
          <p:nvPr/>
        </p:nvCxnSpPr>
        <p:spPr bwMode="auto">
          <a:xfrm>
            <a:off x="6807666" y="605247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9" name="Rectangle 168"/>
          <p:cNvSpPr/>
          <p:nvPr/>
        </p:nvSpPr>
        <p:spPr bwMode="auto">
          <a:xfrm rot="5400000">
            <a:off x="6387485" y="5007300"/>
            <a:ext cx="333450" cy="41721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logic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1" name="Elbow Connector 19"/>
          <p:cNvCxnSpPr/>
          <p:nvPr/>
        </p:nvCxnSpPr>
        <p:spPr bwMode="auto">
          <a:xfrm>
            <a:off x="6758727" y="5098789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3" name="Elbow Connector 19"/>
          <p:cNvCxnSpPr/>
          <p:nvPr/>
        </p:nvCxnSpPr>
        <p:spPr bwMode="auto">
          <a:xfrm>
            <a:off x="6758864" y="5322636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6726811" y="5084612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5448762" y="4373915"/>
            <a:ext cx="347374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cxnSp>
        <p:nvCxnSpPr>
          <p:cNvPr id="179" name="Straight Arrow Connector 178"/>
          <p:cNvCxnSpPr/>
          <p:nvPr/>
        </p:nvCxnSpPr>
        <p:spPr bwMode="auto">
          <a:xfrm>
            <a:off x="5802678" y="473778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1" name="Straight Arrow Connector 180"/>
          <p:cNvCxnSpPr/>
          <p:nvPr/>
        </p:nvCxnSpPr>
        <p:spPr bwMode="auto">
          <a:xfrm>
            <a:off x="5802678" y="6036337"/>
            <a:ext cx="543844" cy="1101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2" name="Straight Connector 181"/>
          <p:cNvCxnSpPr/>
          <p:nvPr/>
        </p:nvCxnSpPr>
        <p:spPr>
          <a:xfrm flipH="1">
            <a:off x="6982780" y="4037979"/>
            <a:ext cx="10764" cy="2439021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83" name="Straight Connector 182"/>
          <p:cNvCxnSpPr/>
          <p:nvPr/>
        </p:nvCxnSpPr>
        <p:spPr>
          <a:xfrm>
            <a:off x="8028047" y="4041304"/>
            <a:ext cx="0" cy="243569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196" name="Straight Connector 195"/>
          <p:cNvCxnSpPr/>
          <p:nvPr/>
        </p:nvCxnSpPr>
        <p:spPr>
          <a:xfrm>
            <a:off x="6355666" y="4152077"/>
            <a:ext cx="0" cy="232492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8" name="Straight Connector 197"/>
          <p:cNvCxnSpPr/>
          <p:nvPr/>
        </p:nvCxnSpPr>
        <p:spPr>
          <a:xfrm flipH="1">
            <a:off x="5802678" y="4256657"/>
            <a:ext cx="9730" cy="2091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199" name="Straight Connector 198"/>
          <p:cNvCxnSpPr/>
          <p:nvPr/>
        </p:nvCxnSpPr>
        <p:spPr>
          <a:xfrm>
            <a:off x="3209781" y="3992182"/>
            <a:ext cx="3145885" cy="15989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cxnSp>
        <p:nvCxnSpPr>
          <p:cNvPr id="200" name="Straight Connector 199"/>
          <p:cNvCxnSpPr/>
          <p:nvPr/>
        </p:nvCxnSpPr>
        <p:spPr>
          <a:xfrm>
            <a:off x="773668" y="4008062"/>
            <a:ext cx="5047884" cy="26143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</a:ln>
          <a:effectLst/>
        </p:spPr>
      </p:cxnSp>
      <p:sp>
        <p:nvSpPr>
          <p:cNvPr id="189" name="Rectangle 188"/>
          <p:cNvSpPr/>
          <p:nvPr/>
        </p:nvSpPr>
        <p:spPr bwMode="auto">
          <a:xfrm rot="5400000">
            <a:off x="6397221" y="5403344"/>
            <a:ext cx="333450" cy="41721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buf</a:t>
            </a:r>
            <a:r>
              <a:rPr kumimoji="0" 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90" name="Elbow Connector 19"/>
          <p:cNvCxnSpPr/>
          <p:nvPr/>
        </p:nvCxnSpPr>
        <p:spPr bwMode="auto">
          <a:xfrm>
            <a:off x="6769259" y="5499611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1" name="Elbow Connector 19"/>
          <p:cNvCxnSpPr/>
          <p:nvPr/>
        </p:nvCxnSpPr>
        <p:spPr bwMode="auto">
          <a:xfrm>
            <a:off x="6769396" y="5723458"/>
            <a:ext cx="228600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2" name="TextBox 191"/>
          <p:cNvSpPr txBox="1"/>
          <p:nvPr/>
        </p:nvSpPr>
        <p:spPr>
          <a:xfrm>
            <a:off x="6745890" y="5477812"/>
            <a:ext cx="400110" cy="2512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8308656" y="4797152"/>
            <a:ext cx="261454" cy="1164560"/>
          </a:xfrm>
          <a:prstGeom prst="rect">
            <a:avLst/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CMC buffer</a:t>
            </a:r>
          </a:p>
        </p:txBody>
      </p:sp>
      <p:cxnSp>
        <p:nvCxnSpPr>
          <p:cNvPr id="202" name="Straight Connector 201"/>
          <p:cNvCxnSpPr/>
          <p:nvPr/>
        </p:nvCxnSpPr>
        <p:spPr>
          <a:xfrm>
            <a:off x="4053080" y="1235080"/>
            <a:ext cx="8263" cy="242549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</a:ln>
          <a:effectLst/>
        </p:spPr>
      </p:cxnSp>
      <p:cxnSp>
        <p:nvCxnSpPr>
          <p:cNvPr id="203" name="Straight Arrow Connector 202"/>
          <p:cNvCxnSpPr/>
          <p:nvPr/>
        </p:nvCxnSpPr>
        <p:spPr>
          <a:xfrm>
            <a:off x="3211964" y="3501008"/>
            <a:ext cx="849379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4" name="TextBox 203"/>
          <p:cNvSpPr txBox="1"/>
          <p:nvPr/>
        </p:nvSpPr>
        <p:spPr>
          <a:xfrm>
            <a:off x="3459204" y="3446874"/>
            <a:ext cx="32403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394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2736"/>
            <a:ext cx="8659688" cy="4911725"/>
          </a:xfrm>
        </p:spPr>
        <p:txBody>
          <a:bodyPr/>
          <a:lstStyle/>
          <a:p>
            <a:r>
              <a:rPr lang="en-US" sz="2600" dirty="0"/>
              <a:t>Functioning initial CMC prototype</a:t>
            </a:r>
          </a:p>
          <a:p>
            <a:pPr lvl="1"/>
            <a:r>
              <a:rPr lang="en-US" dirty="0"/>
              <a:t>Exploring alternative DRE designs (functions/apps)</a:t>
            </a:r>
          </a:p>
          <a:p>
            <a:pPr lvl="1"/>
            <a:r>
              <a:rPr lang="en-US" dirty="0"/>
              <a:t>Exploring alternative CMC architectures (e.g., buffer placement)</a:t>
            </a:r>
          </a:p>
          <a:p>
            <a:pPr lvl="1"/>
            <a:r>
              <a:rPr lang="en-US" dirty="0"/>
              <a:t>Has basic performance measuring capabilities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From lessons learned thus, re-focusing CMC research</a:t>
            </a:r>
          </a:p>
          <a:p>
            <a:pPr lvl="1"/>
            <a:r>
              <a:rPr lang="en-US" dirty="0"/>
              <a:t>Relate components of CMC research platform to conceptual CMC device </a:t>
            </a:r>
          </a:p>
          <a:p>
            <a:pPr lvl="1"/>
            <a:r>
              <a:rPr lang="en-US" dirty="0"/>
              <a:t>Identified target </a:t>
            </a:r>
            <a:r>
              <a:rPr lang="en-US" dirty="0" smtClean="0"/>
              <a:t>measurement points</a:t>
            </a:r>
            <a:endParaRPr lang="en-US" dirty="0"/>
          </a:p>
          <a:p>
            <a:pPr lvl="1"/>
            <a:r>
              <a:rPr lang="en-US" dirty="0"/>
              <a:t>Laid foundation for computing target </a:t>
            </a:r>
            <a:r>
              <a:rPr lang="en-US" dirty="0" smtClean="0"/>
              <a:t>points </a:t>
            </a:r>
            <a:r>
              <a:rPr lang="en-US" dirty="0"/>
              <a:t>using CMC research platform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330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43292" cy="941387"/>
          </a:xfrm>
        </p:spPr>
        <p:txBody>
          <a:bodyPr/>
          <a:lstStyle/>
          <a:p>
            <a:r>
              <a:rPr lang="en-US" sz="3200" dirty="0"/>
              <a:t>Moving Forward </a:t>
            </a:r>
            <a:r>
              <a:rPr lang="en-US" sz="3200" dirty="0" smtClean="0"/>
              <a:t>(Based </a:t>
            </a:r>
            <a:r>
              <a:rPr lang="en-US" sz="3200" dirty="0"/>
              <a:t>on T</a:t>
            </a:r>
            <a:r>
              <a:rPr lang="en-US" sz="3200" dirty="0" smtClean="0"/>
              <a:t>oday’s </a:t>
            </a:r>
            <a:r>
              <a:rPr lang="en-US" sz="3200" dirty="0"/>
              <a:t>D</a:t>
            </a:r>
            <a:r>
              <a:rPr lang="en-US" sz="3200" dirty="0" smtClean="0"/>
              <a:t>iscussion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4744"/>
            <a:ext cx="8534400" cy="4911725"/>
          </a:xfrm>
        </p:spPr>
        <p:txBody>
          <a:bodyPr/>
          <a:lstStyle/>
          <a:p>
            <a:r>
              <a:rPr lang="en-US" dirty="0"/>
              <a:t>Continue investigating design option 5 &amp; 4</a:t>
            </a:r>
          </a:p>
          <a:p>
            <a:pPr lvl="1"/>
            <a:r>
              <a:rPr lang="en-US" dirty="0"/>
              <a:t>Reading Convey infrastructure HDL code to find out how to enable design option 5 and then 4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Glen offered Q&amp;A session with Merlin-board engineers of Micron/Convey</a:t>
            </a:r>
          </a:p>
          <a:p>
            <a:r>
              <a:rPr lang="en-US" dirty="0" smtClean="0"/>
              <a:t>R&amp;D </a:t>
            </a:r>
            <a:r>
              <a:rPr lang="en-US" dirty="0"/>
              <a:t>into computing target </a:t>
            </a:r>
            <a:r>
              <a:rPr lang="en-US" dirty="0" smtClean="0"/>
              <a:t>delays </a:t>
            </a:r>
            <a:endParaRPr lang="en-US" dirty="0"/>
          </a:p>
          <a:p>
            <a:pPr lvl="1"/>
            <a:r>
              <a:rPr lang="en-US" dirty="0"/>
              <a:t>Using available measurement methods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Can add more measurement points if needed</a:t>
            </a:r>
          </a:p>
          <a:p>
            <a:r>
              <a:rPr lang="en-US" dirty="0"/>
              <a:t>Continue using DRE as initial CMC prototype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012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052736"/>
            <a:ext cx="8280920" cy="4911725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>
              <a:spcBef>
                <a:spcPts val="0"/>
              </a:spcBef>
            </a:pPr>
            <a:r>
              <a:rPr lang="en-US" dirty="0"/>
              <a:t>DRE on Merlin board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Review design options 1-5</a:t>
            </a:r>
          </a:p>
          <a:p>
            <a:r>
              <a:rPr lang="en-US" dirty="0"/>
              <a:t>Summary of progress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CHREC Mid-year Workshop 2016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Current</a:t>
            </a:r>
          </a:p>
          <a:p>
            <a:r>
              <a:rPr lang="en-US" dirty="0"/>
              <a:t>CMC research platform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Where are we now?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Where are we heading?</a:t>
            </a:r>
          </a:p>
          <a:p>
            <a:r>
              <a:rPr lang="en-US" dirty="0"/>
              <a:t>Appendix</a:t>
            </a:r>
          </a:p>
          <a:p>
            <a:pPr lvl="1">
              <a:spcBef>
                <a:spcPts val="0"/>
              </a:spcBef>
            </a:pPr>
            <a:r>
              <a:rPr lang="en-US" dirty="0"/>
              <a:t>Performance results of DRE apps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9337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10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5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19656"/>
              </p:ext>
            </p:extLst>
          </p:nvPr>
        </p:nvGraphicFramePr>
        <p:xfrm>
          <a:off x="457200" y="1350419"/>
          <a:ext cx="82296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8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0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 design</a:t>
                      </a:r>
                      <a:r>
                        <a:rPr lang="en-US" baseline="0" dirty="0"/>
                        <a:t> 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SystemC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57926"/>
              </p:ext>
            </p:extLst>
          </p:nvPr>
        </p:nvGraphicFramePr>
        <p:xfrm>
          <a:off x="460632" y="3897052"/>
          <a:ext cx="8229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0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 design</a:t>
                      </a:r>
                      <a:r>
                        <a:rPr lang="en-US" baseline="0" dirty="0"/>
                        <a:t> option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SystemC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2" y="1975690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99" y="1953979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4" y="234227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234227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4" y="3062822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2" y="4516873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98" y="4511356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52" y="447289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486314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524558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5638651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4903607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528075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563817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2721918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52" y="3061686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4897000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5271089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5628626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0215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58" y="803548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6236" y="360215"/>
            <a:ext cx="19905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CMW’16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96236" y="847895"/>
            <a:ext cx="19905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Since CMW’16</a:t>
            </a:r>
          </a:p>
        </p:txBody>
      </p:sp>
    </p:spTree>
    <p:extLst>
      <p:ext uri="{BB962C8B-B14F-4D97-AF65-F5344CB8AC3E}">
        <p14:creationId xmlns:p14="http://schemas.microsoft.com/office/powerpoint/2010/main" val="30234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Interaction </a:t>
            </a:r>
            <a:r>
              <a:rPr lang="en-US" dirty="0"/>
              <a:t>with LLNL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01970"/>
            <a:ext cx="8534400" cy="5139318"/>
          </a:xfrm>
        </p:spPr>
        <p:txBody>
          <a:bodyPr>
            <a:normAutofit/>
          </a:bodyPr>
          <a:lstStyle/>
          <a:p>
            <a:r>
              <a:rPr lang="en-US" dirty="0"/>
              <a:t>Previous </a:t>
            </a:r>
            <a:r>
              <a:rPr lang="en-US" dirty="0" err="1"/>
              <a:t>telecon</a:t>
            </a:r>
            <a:endParaRPr lang="en-US" dirty="0"/>
          </a:p>
          <a:p>
            <a:pPr lvl="1"/>
            <a:r>
              <a:rPr lang="en-US" dirty="0"/>
              <a:t>Presented page-rank app working on Merlin board</a:t>
            </a:r>
          </a:p>
          <a:p>
            <a:pPr lvl="2"/>
            <a:r>
              <a:rPr lang="en-US" dirty="0"/>
              <a:t>Design option 1 and 3</a:t>
            </a:r>
          </a:p>
          <a:p>
            <a:pPr lvl="1"/>
            <a:r>
              <a:rPr lang="en-US" dirty="0"/>
              <a:t>Two execution modes: baseline &amp; CMC</a:t>
            </a:r>
          </a:p>
          <a:p>
            <a:pPr lvl="1"/>
            <a:r>
              <a:rPr lang="en-US" dirty="0"/>
              <a:t>Discussion</a:t>
            </a:r>
          </a:p>
          <a:p>
            <a:pPr lvl="2"/>
            <a:r>
              <a:rPr lang="en-US" dirty="0"/>
              <a:t>Unfair comparison between exe. modes for design option 1</a:t>
            </a:r>
          </a:p>
          <a:p>
            <a:pPr lvl="2"/>
            <a:r>
              <a:rPr lang="en-US" dirty="0"/>
              <a:t>No cache is bad idea for DRE in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HLL: High-level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8005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Rank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4802" y="2204864"/>
          <a:ext cx="8534399" cy="34899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802"/>
                <a:gridCol w="819150"/>
                <a:gridCol w="409867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  <a:gridCol w="507465"/>
              </a:tblGrid>
              <a:tr h="15863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Graph Scale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Direct access (no DRE)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95.98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387.94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766.43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1631.63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0.24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0.41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0.81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2.05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3.91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7.8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18.05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33.08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72.62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148.6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280.2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617.04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1274.39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107.74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149.39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357.24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Design Option3 with 1 DRE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127.15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268.78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514.31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1020.14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0.42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1.15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2.11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4.36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10.41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19.14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41.57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81.84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156.32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357.4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666.5</a:t>
                      </a:r>
                      <a:endParaRPr lang="en-US" sz="9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112.46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353.64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30.51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Design Option2 with 1 DRE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t_btMINEDGE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Design Option1 with 1 DRE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t_oper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129.39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192.01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solidFill>
                            <a:srgbClr val="0070C0"/>
                          </a:solidFill>
                          <a:effectLst/>
                        </a:rPr>
                        <a:t>t_btMINEDGE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0.05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0.16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0.19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0.4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1.1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solidFill>
                            <a:srgbClr val="0070C0"/>
                          </a:solidFill>
                          <a:effectLst/>
                        </a:rPr>
                        <a:t>2.09</a:t>
                      </a:r>
                      <a:endParaRPr lang="en-US" sz="900" b="1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4.28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8.2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15.73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36.29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70.21</a:t>
                      </a:r>
                      <a:endParaRPr lang="en-US" sz="9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113.66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345.39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t_setup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  <a:tr h="1586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t_fill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4.07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65.81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32" marR="7932" marT="793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799" y="1124744"/>
            <a:ext cx="853440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64-bit memory loads (will try 64-B loads in future)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Option 1 runs faster than option 3 but takes longer to fill view 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304799" y="2097476"/>
          <a:ext cx="8534402" cy="399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116"/>
                <a:gridCol w="776726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  <a:gridCol w="441104"/>
              </a:tblGrid>
              <a:tr h="1438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Table Size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Direct access (no DRE)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17.04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33.41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1.35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2.76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3.71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7.33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14.28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28.48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Option3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2.52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4.96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10.12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19.19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38.93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6.7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3.93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32.23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Option2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3856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Design Option1 with 1 DRE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0.38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0.78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1.44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3.07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0.95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2.17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4.33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operation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t_setup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setup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t_fill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fill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t_drain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DRE drain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t_compute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t_oper-t_ran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  <a:tr h="143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t_ran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random generation time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92" marR="7192" marT="7192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799" y="1124744"/>
            <a:ext cx="853440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64-bit memory loads, random-number generation on host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Investigating why DRE has shown worse performance than direct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Will try 64-B memory access with 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Differencing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71800" y="1219200"/>
          <a:ext cx="6045200" cy="1319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/>
                <a:gridCol w="10287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Image Width (or Height)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35.82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144.78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146.18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581300" y="2736270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Image Width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18.48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71.79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582094" y="4309745"/>
          <a:ext cx="64262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107"/>
                <a:gridCol w="609299"/>
                <a:gridCol w="609299"/>
                <a:gridCol w="609299"/>
                <a:gridCol w="609299"/>
                <a:gridCol w="609299"/>
                <a:gridCol w="609299"/>
                <a:gridCol w="609299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Image Width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Direct access (no DRE)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7524" y="1484784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2 images</a:t>
            </a:r>
          </a:p>
          <a:p>
            <a:r>
              <a:rPr lang="en-US" dirty="0" smtClean="0"/>
              <a:t>8-bit memory loads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9532" y="298171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8-bit memory loads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6056" y="4476123"/>
            <a:ext cx="262829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 images</a:t>
            </a:r>
          </a:p>
          <a:p>
            <a:r>
              <a:rPr lang="en-US" dirty="0" smtClean="0"/>
              <a:t>64-bit memory loads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6056" y="5723964"/>
            <a:ext cx="86414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In future: 32-bit memory loads in direct-access mode; 64-B memory loads with 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35000" y="1791017"/>
          <a:ext cx="7874000" cy="37680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9400"/>
                <a:gridCol w="10668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  <a:gridCol w="584200"/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Matrix Scale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2^24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Direct access (no DRE)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902.42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t_btMinCol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219.35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437.66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876.62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Option3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218.69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t_btMinCol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51.74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218.65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409.99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865.02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Option2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8351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Design Option1 with 1 DRE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t_setup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t_fill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t_drain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056" y="5723964"/>
            <a:ext cx="864144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 smtClean="0"/>
              <a:t>In future: 64-bit memory loads in direct-access mode; 64-B memory loads with 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DRE Setup, Fill, &amp; Drain Examples w/ 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794418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::setup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//Send register data to coprocessor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(REF_ADDR,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(IDX_ADDR,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(SP_ADDR, (uint64_t)scratchpad);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(IDX_LEN,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pHtHif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SendAllHostMsg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(SP_LEN, (uint64_t)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" y="1275725"/>
            <a:ext cx="913485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SendCall_htmain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/*offset*/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/*stride*/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unitCnt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 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pAuUnits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unit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RecvReturn_htmain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usleep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Loop over adjacency list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4206304"/>
            <a:ext cx="3888432" cy="1094904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879496"/>
            <a:ext cx="914400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       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init_loop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calls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() within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calls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dre.fillsp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() within and read view buffer on HMC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…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4618472"/>
            <a:ext cx="44308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Same DRE APIs</a:t>
            </a:r>
          </a:p>
        </p:txBody>
      </p:sp>
    </p:spTree>
    <p:extLst>
      <p:ext uri="{BB962C8B-B14F-4D97-AF65-F5344CB8AC3E}">
        <p14:creationId xmlns:p14="http://schemas.microsoft.com/office/powerpoint/2010/main" val="33362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4578096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drainsp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DRE Setup, Fill, &amp; Drain Examples w/ Page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ref_elem_size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656" y="1646537"/>
            <a:ext cx="5419344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4504" y="3866433"/>
            <a:ext cx="4349496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  // Loop over adjacency list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j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jump_prob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d_factor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next_pr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" y="3792791"/>
            <a:ext cx="9144000" cy="25853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gsize_t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num_vertices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value_pointer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cur_pr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sizeof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index_pointer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edge_i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edges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block_sz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</a:rPr>
              <a:t>// Loop over adjacency list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+mn-lt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+mn-lt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prIA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ialen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++)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dre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get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();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+mn-lt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8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160748"/>
            <a:ext cx="8534400" cy="5090120"/>
          </a:xfrm>
        </p:spPr>
        <p:txBody>
          <a:bodyPr>
            <a:normAutofit/>
          </a:bodyPr>
          <a:lstStyle/>
          <a:p>
            <a:r>
              <a:rPr lang="en-US" dirty="0"/>
              <a:t>Performance measurements for HMC accesses</a:t>
            </a:r>
          </a:p>
          <a:p>
            <a:pPr lvl="1"/>
            <a:r>
              <a:rPr lang="en-US" dirty="0"/>
              <a:t>Two measurement methods of latency/bandwidth</a:t>
            </a:r>
          </a:p>
          <a:p>
            <a:pPr lvl="2"/>
            <a:r>
              <a:rPr lang="en-US" dirty="0"/>
              <a:t>CPU measurement from view of host application</a:t>
            </a:r>
          </a:p>
          <a:p>
            <a:pPr lvl="2"/>
            <a:r>
              <a:rPr lang="en-US" dirty="0"/>
              <a:t>FPGA measurement using PERFMON logic of Convey PDK</a:t>
            </a:r>
          </a:p>
          <a:p>
            <a:pPr lvl="1"/>
            <a:r>
              <a:rPr lang="en-US" dirty="0"/>
              <a:t>Two running modes</a:t>
            </a:r>
          </a:p>
          <a:p>
            <a:pPr lvl="2"/>
            <a:r>
              <a:rPr lang="en-US" dirty="0"/>
              <a:t>Host only</a:t>
            </a:r>
          </a:p>
          <a:p>
            <a:pPr lvl="3"/>
            <a:r>
              <a:rPr lang="en-US" dirty="0"/>
              <a:t>CPU code directly accessing HMC</a:t>
            </a:r>
          </a:p>
          <a:p>
            <a:pPr lvl="2"/>
            <a:r>
              <a:rPr lang="en-US" dirty="0"/>
              <a:t>CMC</a:t>
            </a:r>
          </a:p>
          <a:p>
            <a:pPr lvl="3"/>
            <a:r>
              <a:rPr lang="en-US" dirty="0"/>
              <a:t>CMC computation on FPGA accessing HMC in highly parallel fashion </a:t>
            </a:r>
          </a:p>
          <a:p>
            <a:r>
              <a:rPr lang="en-US" dirty="0"/>
              <a:t>Support of measurement methods</a:t>
            </a:r>
          </a:p>
          <a:p>
            <a:pPr lvl="1"/>
            <a:r>
              <a:rPr lang="en-US" dirty="0"/>
              <a:t>Both measurement methods work with CMC mode</a:t>
            </a:r>
          </a:p>
          <a:p>
            <a:pPr lvl="1"/>
            <a:r>
              <a:rPr lang="en-US" dirty="0"/>
              <a:t>PERFMON does </a:t>
            </a:r>
            <a:r>
              <a:rPr lang="en-US" u="sng" dirty="0"/>
              <a:t>not</a:t>
            </a:r>
            <a:r>
              <a:rPr lang="en-US" dirty="0"/>
              <a:t> work with host-only mode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30369" y="4909012"/>
            <a:ext cx="3761232" cy="1830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3"/>
          <p:cNvCxnSpPr>
            <a:stCxn id="8" idx="2"/>
            <a:endCxn id="15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Elbow Connector 19"/>
          <p:cNvCxnSpPr>
            <a:stCxn id="17" idx="3"/>
            <a:endCxn id="57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2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>
            <a:stCxn id="24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2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5" name="Elbow Connector 19"/>
          <p:cNvCxnSpPr>
            <a:endCxn id="21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0" name="Elbow Connector 19"/>
          <p:cNvCxnSpPr>
            <a:stCxn id="45" idx="3"/>
            <a:endCxn id="47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8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cxnSp>
        <p:nvCxnSpPr>
          <p:cNvPr id="61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0" dirty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/>
              <a:t>Long term</a:t>
            </a:r>
            <a:r>
              <a:rPr lang="en-US" sz="2200" kern="0" dirty="0"/>
              <a:t>: evaluate CMC based on requirements of relevant apps</a:t>
            </a:r>
          </a:p>
          <a:p>
            <a:pPr>
              <a:lnSpc>
                <a:spcPct val="110000"/>
              </a:lnSpc>
            </a:pPr>
            <a:r>
              <a:rPr lang="en-US" sz="2600" kern="0" dirty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/>
              <a:t>Study DRE with help of LLNL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/>
              <a:t>Port DRE to Merlin board using 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700" kern="0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5782733" y="5223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22431" y="6036839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82732" y="6027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1" y="513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 commands</a:t>
            </a:r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 bwMode="auto">
          <a:xfrm>
            <a:off x="6664531" y="5401733"/>
            <a:ext cx="1098800" cy="6351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 bwMode="auto">
          <a:xfrm flipH="1">
            <a:off x="6223632" y="5683422"/>
            <a:ext cx="1" cy="343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916417" y="6180301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7881646" y="1625008"/>
            <a:ext cx="866817" cy="1823244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928859" y="3456313"/>
            <a:ext cx="132301" cy="299783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7712921" y="3700032"/>
            <a:ext cx="2071083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HMC DRAM layers</a:t>
            </a:r>
          </a:p>
        </p:txBody>
      </p:sp>
    </p:spTree>
    <p:extLst>
      <p:ext uri="{BB962C8B-B14F-4D97-AF65-F5344CB8AC3E}">
        <p14:creationId xmlns:p14="http://schemas.microsoft.com/office/powerpoint/2010/main" val="9036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4" grpId="0"/>
      <p:bldP spid="60" grpId="0" animBg="1"/>
      <p:bldP spid="65" grpId="0"/>
      <p:bldP spid="7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PERMON Concept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609723" y="1534852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 rot="16200000">
            <a:off x="477950" y="2573779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1949872" y="1615854"/>
            <a:ext cx="5880439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0" name="Straight Arrow Connector 13"/>
          <p:cNvCxnSpPr>
            <a:stCxn id="78" idx="2"/>
            <a:endCxn id="84" idx="1"/>
          </p:cNvCxnSpPr>
          <p:nvPr/>
        </p:nvCxnSpPr>
        <p:spPr bwMode="auto">
          <a:xfrm>
            <a:off x="1710644" y="2840479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1" name="Rectangle 80"/>
          <p:cNvSpPr/>
          <p:nvPr/>
        </p:nvSpPr>
        <p:spPr bwMode="auto">
          <a:xfrm>
            <a:off x="8040314" y="1643709"/>
            <a:ext cx="798885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82" name="Elbow Connector 19"/>
          <p:cNvCxnSpPr>
            <a:stCxn id="85" idx="3"/>
          </p:cNvCxnSpPr>
          <p:nvPr/>
        </p:nvCxnSpPr>
        <p:spPr bwMode="auto">
          <a:xfrm flipV="1">
            <a:off x="7639915" y="2346111"/>
            <a:ext cx="400400" cy="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83" name="Elbow Connector 19"/>
          <p:cNvCxnSpPr>
            <a:stCxn id="86" idx="3"/>
          </p:cNvCxnSpPr>
          <p:nvPr/>
        </p:nvCxnSpPr>
        <p:spPr bwMode="auto">
          <a:xfrm flipV="1">
            <a:off x="7639915" y="3299094"/>
            <a:ext cx="400399" cy="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4" name="Rectangle 83"/>
          <p:cNvSpPr/>
          <p:nvPr/>
        </p:nvSpPr>
        <p:spPr bwMode="auto">
          <a:xfrm>
            <a:off x="2206714" y="1983229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7361184" y="1963389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61184" y="2913683"/>
            <a:ext cx="2787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3853271" y="241264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853271" y="242201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853271" y="258379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3853271" y="317196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853271" y="301018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258593" y="271224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07904" y="217231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972713" y="1963389"/>
            <a:ext cx="2263583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1" name="Elbow Connector 19"/>
          <p:cNvCxnSpPr>
            <a:endCxn id="85" idx="1"/>
          </p:cNvCxnSpPr>
          <p:nvPr/>
        </p:nvCxnSpPr>
        <p:spPr bwMode="auto">
          <a:xfrm>
            <a:off x="7099358" y="2346111"/>
            <a:ext cx="261826" cy="2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>
            <a:endCxn id="86" idx="1"/>
          </p:cNvCxnSpPr>
          <p:nvPr/>
        </p:nvCxnSpPr>
        <p:spPr bwMode="auto">
          <a:xfrm>
            <a:off x="7099358" y="3299094"/>
            <a:ext cx="261826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5033094" y="268367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4" name="Elbow Connector 19"/>
          <p:cNvCxnSpPr>
            <a:endCxn id="90" idx="1"/>
          </p:cNvCxnSpPr>
          <p:nvPr/>
        </p:nvCxnSpPr>
        <p:spPr bwMode="auto">
          <a:xfrm>
            <a:off x="3612424" y="249821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5" name="Elbow Connector 19"/>
          <p:cNvCxnSpPr/>
          <p:nvPr/>
        </p:nvCxnSpPr>
        <p:spPr bwMode="auto">
          <a:xfrm>
            <a:off x="3612424" y="26599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6" name="Elbow Connector 19"/>
          <p:cNvCxnSpPr/>
          <p:nvPr/>
        </p:nvCxnSpPr>
        <p:spPr bwMode="auto">
          <a:xfrm>
            <a:off x="3614466" y="30717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7" name="Elbow Connector 19"/>
          <p:cNvCxnSpPr/>
          <p:nvPr/>
        </p:nvCxnSpPr>
        <p:spPr bwMode="auto">
          <a:xfrm>
            <a:off x="3614466" y="324662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152400" y="1464645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855965" y="215733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2779074" y="241027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779074" y="241964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2779074" y="258142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2779074" y="316959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779074" y="300781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184396" y="270987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16" name="Elbow Connector 19"/>
          <p:cNvCxnSpPr/>
          <p:nvPr/>
        </p:nvCxnSpPr>
        <p:spPr bwMode="auto">
          <a:xfrm>
            <a:off x="2542223" y="247901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7" name="Elbow Connector 19"/>
          <p:cNvCxnSpPr/>
          <p:nvPr/>
        </p:nvCxnSpPr>
        <p:spPr bwMode="auto">
          <a:xfrm>
            <a:off x="2542223" y="264079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8" name="Elbow Connector 19"/>
          <p:cNvCxnSpPr/>
          <p:nvPr/>
        </p:nvCxnSpPr>
        <p:spPr bwMode="auto">
          <a:xfrm>
            <a:off x="2544265" y="305255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9" name="Elbow Connector 19"/>
          <p:cNvCxnSpPr/>
          <p:nvPr/>
        </p:nvCxnSpPr>
        <p:spPr bwMode="auto">
          <a:xfrm>
            <a:off x="2544265" y="322742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2" name="Rectangle 141"/>
          <p:cNvSpPr/>
          <p:nvPr/>
        </p:nvSpPr>
        <p:spPr bwMode="auto">
          <a:xfrm>
            <a:off x="152400" y="186496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43" name="Straight Arrow Connector 142"/>
          <p:cNvCxnSpPr>
            <a:stCxn id="142" idx="3"/>
          </p:cNvCxnSpPr>
          <p:nvPr/>
        </p:nvCxnSpPr>
        <p:spPr bwMode="auto">
          <a:xfrm>
            <a:off x="692603" y="2230482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152400" y="288999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152400" y="3322715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146" name="Straight Arrow Connector 145"/>
          <p:cNvCxnSpPr>
            <a:stCxn id="145" idx="3"/>
          </p:cNvCxnSpPr>
          <p:nvPr/>
        </p:nvCxnSpPr>
        <p:spPr bwMode="auto">
          <a:xfrm>
            <a:off x="692603" y="3609884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7" name="Straight Arrow Connector 146"/>
          <p:cNvCxnSpPr>
            <a:stCxn id="142" idx="2"/>
          </p:cNvCxnSpPr>
          <p:nvPr/>
        </p:nvCxnSpPr>
        <p:spPr bwMode="auto">
          <a:xfrm>
            <a:off x="422502" y="259600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48" name="Straight Arrow Connector 147"/>
          <p:cNvCxnSpPr>
            <a:endCxn id="145" idx="0"/>
          </p:cNvCxnSpPr>
          <p:nvPr/>
        </p:nvCxnSpPr>
        <p:spPr bwMode="auto">
          <a:xfrm>
            <a:off x="422502" y="310854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1" name="Rectangle 150"/>
          <p:cNvSpPr/>
          <p:nvPr/>
        </p:nvSpPr>
        <p:spPr bwMode="auto">
          <a:xfrm>
            <a:off x="6804248" y="2022453"/>
            <a:ext cx="295110" cy="15874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Virtual MCs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004048" y="1698417"/>
            <a:ext cx="223224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Switch logic</a:t>
            </a:r>
          </a:p>
        </p:txBody>
      </p:sp>
      <p:cxnSp>
        <p:nvCxnSpPr>
          <p:cNvPr id="88" name="Elbow Connector 19"/>
          <p:cNvCxnSpPr/>
          <p:nvPr/>
        </p:nvCxnSpPr>
        <p:spPr bwMode="auto">
          <a:xfrm>
            <a:off x="2539733" y="2117111"/>
            <a:ext cx="4260469" cy="1701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Elbow Connector 19"/>
          <p:cNvCxnSpPr/>
          <p:nvPr/>
        </p:nvCxnSpPr>
        <p:spPr bwMode="auto">
          <a:xfrm>
            <a:off x="2539733" y="3537921"/>
            <a:ext cx="4260469" cy="4156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5974541" y="228504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xb_rs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328084" y="2310485"/>
            <a:ext cx="276202" cy="10845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Crossbar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6" name="Elbow Connector 19"/>
          <p:cNvCxnSpPr>
            <a:stCxn id="90" idx="3"/>
          </p:cNvCxnSpPr>
          <p:nvPr/>
        </p:nvCxnSpPr>
        <p:spPr bwMode="auto">
          <a:xfrm flipV="1">
            <a:off x="4688070" y="2493213"/>
            <a:ext cx="647572" cy="500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7" name="Elbow Connector 19"/>
          <p:cNvCxnSpPr>
            <a:stCxn id="91" idx="3"/>
          </p:cNvCxnSpPr>
          <p:nvPr/>
        </p:nvCxnSpPr>
        <p:spPr bwMode="auto">
          <a:xfrm flipV="1">
            <a:off x="4688070" y="2657622"/>
            <a:ext cx="647572" cy="23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8" name="Elbow Connector 19"/>
          <p:cNvCxnSpPr>
            <a:stCxn id="93" idx="3"/>
          </p:cNvCxnSpPr>
          <p:nvPr/>
        </p:nvCxnSpPr>
        <p:spPr bwMode="auto">
          <a:xfrm>
            <a:off x="4686709" y="3087724"/>
            <a:ext cx="643981" cy="12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Elbow Connector 19"/>
          <p:cNvCxnSpPr/>
          <p:nvPr/>
        </p:nvCxnSpPr>
        <p:spPr bwMode="auto">
          <a:xfrm flipV="1">
            <a:off x="4675484" y="3236667"/>
            <a:ext cx="652599" cy="2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9" name="Elbow Connector 19"/>
          <p:cNvCxnSpPr/>
          <p:nvPr/>
        </p:nvCxnSpPr>
        <p:spPr bwMode="auto">
          <a:xfrm>
            <a:off x="6255783" y="2742533"/>
            <a:ext cx="548465" cy="16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76" name="TextBox 175"/>
          <p:cNvSpPr txBox="1"/>
          <p:nvPr/>
        </p:nvSpPr>
        <p:spPr>
          <a:xfrm>
            <a:off x="5753174" y="241408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753174" y="2976916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78" name="Elbow Connector 19"/>
          <p:cNvCxnSpPr/>
          <p:nvPr/>
        </p:nvCxnSpPr>
        <p:spPr bwMode="auto">
          <a:xfrm>
            <a:off x="6248618" y="2391455"/>
            <a:ext cx="55563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9" name="Elbow Connector 19"/>
          <p:cNvCxnSpPr/>
          <p:nvPr/>
        </p:nvCxnSpPr>
        <p:spPr bwMode="auto">
          <a:xfrm>
            <a:off x="6255783" y="3309341"/>
            <a:ext cx="544419" cy="37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80" name="TextBox 179"/>
          <p:cNvSpPr txBox="1"/>
          <p:nvPr/>
        </p:nvSpPr>
        <p:spPr>
          <a:xfrm>
            <a:off x="6491979" y="298492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496931" y="2410423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82" name="Content Placeholder 2"/>
          <p:cNvSpPr>
            <a:spLocks noGrp="1"/>
          </p:cNvSpPr>
          <p:nvPr>
            <p:ph idx="1"/>
          </p:nvPr>
        </p:nvSpPr>
        <p:spPr>
          <a:xfrm>
            <a:off x="304800" y="4059902"/>
            <a:ext cx="8534400" cy="2190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PERFMON logic is located in core logic </a:t>
            </a:r>
          </a:p>
          <a:p>
            <a:pPr lvl="1"/>
            <a:r>
              <a:rPr lang="en-US" dirty="0"/>
              <a:t>Not measuring direct HMC accesses that originated from host (through the blue lines)</a:t>
            </a:r>
          </a:p>
          <a:p>
            <a:r>
              <a:rPr lang="en-US" dirty="0"/>
              <a:t>Custom PERFMON logic need to be built to support</a:t>
            </a:r>
          </a:p>
          <a:p>
            <a:pPr lvl="1"/>
            <a:r>
              <a:rPr lang="en-US" dirty="0"/>
              <a:t>FPGA measurement in host-only mode</a:t>
            </a:r>
            <a:endParaRPr lang="en-US" u="sng" dirty="0"/>
          </a:p>
          <a:p>
            <a:pPr lvl="1"/>
            <a:r>
              <a:rPr lang="en-US" dirty="0"/>
              <a:t>Closer-to-HMCC measurement for either mode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20" name="Elbow Connector 19"/>
          <p:cNvCxnSpPr/>
          <p:nvPr/>
        </p:nvCxnSpPr>
        <p:spPr bwMode="auto">
          <a:xfrm>
            <a:off x="6255783" y="2970713"/>
            <a:ext cx="550013" cy="18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5972416" y="2861014"/>
            <a:ext cx="276202" cy="5406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tx1"/>
                </a:solidFill>
                <a:latin typeface="Arial" charset="0"/>
                <a:cs typeface="Arial" charset="0"/>
              </a:rPr>
              <a:t>xb_rq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22" name="Elbow Connector 19"/>
          <p:cNvCxnSpPr/>
          <p:nvPr/>
        </p:nvCxnSpPr>
        <p:spPr bwMode="auto">
          <a:xfrm flipV="1">
            <a:off x="5609326" y="2391959"/>
            <a:ext cx="363090" cy="76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3" name="Elbow Connector 19"/>
          <p:cNvCxnSpPr/>
          <p:nvPr/>
        </p:nvCxnSpPr>
        <p:spPr bwMode="auto">
          <a:xfrm>
            <a:off x="5604286" y="2732306"/>
            <a:ext cx="370255" cy="233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4" name="Elbow Connector 19"/>
          <p:cNvCxnSpPr/>
          <p:nvPr/>
        </p:nvCxnSpPr>
        <p:spPr bwMode="auto">
          <a:xfrm>
            <a:off x="5635497" y="3316114"/>
            <a:ext cx="336918" cy="17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5" name="Elbow Connector 19"/>
          <p:cNvCxnSpPr/>
          <p:nvPr/>
        </p:nvCxnSpPr>
        <p:spPr bwMode="auto">
          <a:xfrm flipV="1">
            <a:off x="5608332" y="2967677"/>
            <a:ext cx="368228" cy="90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4" name="Oval 73"/>
          <p:cNvSpPr/>
          <p:nvPr/>
        </p:nvSpPr>
        <p:spPr>
          <a:xfrm>
            <a:off x="486003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362872" y="2281458"/>
            <a:ext cx="329981" cy="1145151"/>
          </a:xfrm>
          <a:prstGeom prst="ellipse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12060" y="1374381"/>
            <a:ext cx="857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cxnSp>
        <p:nvCxnSpPr>
          <p:cNvPr id="129" name="Straight Arrow Connector 128"/>
          <p:cNvCxnSpPr/>
          <p:nvPr/>
        </p:nvCxnSpPr>
        <p:spPr>
          <a:xfrm flipV="1">
            <a:off x="6628624" y="1374381"/>
            <a:ext cx="7798" cy="97173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ysDash"/>
            <a:round/>
            <a:tailEnd type="triangle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4608005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 err="1"/>
              <a:t>Pers_PERFMON</a:t>
            </a:r>
            <a:endParaRPr 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6356631" y="1102608"/>
            <a:ext cx="1640614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MC_PERFMON</a:t>
            </a:r>
          </a:p>
        </p:txBody>
      </p:sp>
      <p:pic>
        <p:nvPicPr>
          <p:cNvPr id="1026" name="Picture 2" descr="http://2.bp.blogspot.com/-e8KT15kSg5Y/TvSmHwnqJRI/AAAAAAAAATk/FsLQEBpWn04/s72-c/3753421-old-wanted-paper-with-a-question-mark-on-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14" y="544522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4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GUPS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08" y="4273934"/>
            <a:ext cx="3816424" cy="1856992"/>
          </a:xfrm>
        </p:spPr>
        <p:txBody>
          <a:bodyPr/>
          <a:lstStyle/>
          <a:p>
            <a:r>
              <a:rPr lang="en-US" dirty="0"/>
              <a:t>PERFMON output average latencies</a:t>
            </a:r>
          </a:p>
          <a:p>
            <a:r>
              <a:rPr lang="en-US" dirty="0"/>
              <a:t>Results consistent with GUPS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7" y="980728"/>
            <a:ext cx="4951276" cy="3140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916" y="3774380"/>
            <a:ext cx="5328084" cy="308362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952524" y="967859"/>
            <a:ext cx="4191476" cy="265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Log(GUPS) on FPGA shows orders of magnitude perf. gain</a:t>
            </a:r>
          </a:p>
          <a:p>
            <a:r>
              <a:rPr lang="en-US" kern="0" dirty="0"/>
              <a:t>CMC shows speedup if host-only is baseline</a:t>
            </a:r>
          </a:p>
        </p:txBody>
      </p:sp>
    </p:spTree>
    <p:extLst>
      <p:ext uri="{BB962C8B-B14F-4D97-AF65-F5344CB8AC3E}">
        <p14:creationId xmlns:p14="http://schemas.microsoft.com/office/powerpoint/2010/main" val="2271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12" y="4144388"/>
            <a:ext cx="4355976" cy="21289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PERFMON outputs average latencies</a:t>
            </a:r>
          </a:p>
          <a:p>
            <a:r>
              <a:rPr lang="en-US" dirty="0"/>
              <a:t>Results show nearly constant difference between </a:t>
            </a:r>
            <a:r>
              <a:rPr lang="en-US" dirty="0" err="1"/>
              <a:t>Pers</a:t>
            </a:r>
            <a:r>
              <a:rPr lang="en-US" dirty="0"/>
              <a:t> &amp; MC PERFMON measurements</a:t>
            </a:r>
          </a:p>
          <a:p>
            <a:r>
              <a:rPr lang="en-US" dirty="0"/>
              <a:t>It is possible to separate clock counts for each STREAM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618002"/>
            <a:ext cx="4802880" cy="323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2" y="872717"/>
            <a:ext cx="4869184" cy="297688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60032" y="872717"/>
            <a:ext cx="4283968" cy="2592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HT performance number seems low</a:t>
            </a:r>
          </a:p>
          <a:p>
            <a:r>
              <a:rPr lang="en-US" kern="0" dirty="0"/>
              <a:t>Order of magnitude perf. gain of HT over host-only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8271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PERFMON Results Need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19200"/>
            <a:ext cx="8534400" cy="4911725"/>
          </a:xfrm>
        </p:spPr>
        <p:txBody>
          <a:bodyPr/>
          <a:lstStyle/>
          <a:p>
            <a:pPr marL="0" indent="0">
              <a:buNone/>
            </a:pPr>
            <a:r>
              <a:rPr lang="fr-FR" sz="1200" dirty="0"/>
              <a:t>**MC Interface**</a:t>
            </a:r>
          </a:p>
          <a:p>
            <a:pPr marL="0" indent="0">
              <a:buNone/>
            </a:pPr>
            <a:r>
              <a:rPr lang="fr-FR" sz="1200" dirty="0"/>
              <a:t> Interface     </a:t>
            </a:r>
            <a:r>
              <a:rPr lang="fr-FR" sz="1200" dirty="0" err="1"/>
              <a:t>Load</a:t>
            </a:r>
            <a:r>
              <a:rPr lang="fr-FR" sz="1200" dirty="0"/>
              <a:t> Cycles   Stores Cycles        </a:t>
            </a:r>
            <a:r>
              <a:rPr lang="fr-FR" sz="1200" dirty="0" err="1"/>
              <a:t>Stall</a:t>
            </a:r>
            <a:r>
              <a:rPr lang="fr-FR" sz="1200" dirty="0"/>
              <a:t> RQ        </a:t>
            </a:r>
            <a:r>
              <a:rPr lang="fr-FR" sz="1200" dirty="0" err="1"/>
              <a:t>Stall</a:t>
            </a:r>
            <a:r>
              <a:rPr lang="fr-FR" sz="1200" dirty="0"/>
              <a:t> RS      Read Trans     Write Trans    Atomic Trans</a:t>
            </a:r>
          </a:p>
          <a:p>
            <a:pPr marL="0" indent="0">
              <a:buNone/>
            </a:pPr>
            <a:r>
              <a:rPr lang="fr-FR" sz="1200" dirty="0"/>
              <a:t>---------- --------------- --------------- --------------- --------------- --------------- --------------- ---------------</a:t>
            </a:r>
          </a:p>
          <a:p>
            <a:pPr marL="0" indent="0">
              <a:buNone/>
            </a:pPr>
            <a:r>
              <a:rPr lang="fr-FR" sz="1200" dirty="0"/>
              <a:t>port00              508213          337144               0               0          507065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port01              508761          337144               0               0          507613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port02               10094             288               0               0            8946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port03               10377             288               0               0            9229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port04                6908             288               0               0            6908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port05                7226             288               0               0            7226             288               0</a:t>
            </a:r>
          </a:p>
          <a:p>
            <a:pPr marL="0" indent="0">
              <a:buNone/>
            </a:pPr>
            <a:r>
              <a:rPr lang="fr-FR" sz="1200" dirty="0"/>
              <a:t>port06              505597          337144               0               0          505597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port07              505904          337144               0               0          505904          337144               0</a:t>
            </a:r>
          </a:p>
          <a:p>
            <a:pPr marL="0" indent="0">
              <a:buNone/>
            </a:pPr>
            <a:r>
              <a:rPr lang="fr-FR" sz="1200" dirty="0"/>
              <a:t>port08              508306          336972               0               0          508306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port09              509058          336972               0               0          509058          336972               0</a:t>
            </a:r>
          </a:p>
          <a:p>
            <a:pPr marL="0" indent="0">
              <a:buNone/>
            </a:pPr>
            <a:r>
              <a:rPr lang="fr-FR" sz="1200" dirty="0"/>
              <a:t>port10               10155             280               0               0           10155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port11               10162             280               0               0           10162             280               0</a:t>
            </a:r>
          </a:p>
          <a:p>
            <a:pPr marL="0" indent="0">
              <a:buNone/>
            </a:pPr>
            <a:r>
              <a:rPr lang="fr-FR" sz="1200" dirty="0"/>
              <a:t>port12                5996             244               0               0            5996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port13                6912             244               0               0            6912             244               0</a:t>
            </a:r>
          </a:p>
          <a:p>
            <a:pPr marL="0" indent="0">
              <a:buNone/>
            </a:pPr>
            <a:r>
              <a:rPr lang="fr-FR" sz="1200" dirty="0"/>
              <a:t>port14              505568          336936               0               0          505568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port15              505403          336936               0               0          505403          336936               0</a:t>
            </a:r>
          </a:p>
          <a:p>
            <a:pPr marL="0" indent="0">
              <a:buNone/>
            </a:pPr>
            <a:r>
              <a:rPr lang="fr-FR" sz="1200" dirty="0"/>
              <a:t>========== =============== =============== =============== =============== =============== TOTAL              4124640         2698592               0               0         4120048         2698592               0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917059"/>
            <a:ext cx="349332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 with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Size = 2^16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4248" y="2276872"/>
            <a:ext cx="271315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Imbalanced load/store distribution among ports</a:t>
            </a:r>
            <a:endParaRPr lang="en-US" sz="2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7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GUPS Perf.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236509"/>
              </p:ext>
            </p:extLst>
          </p:nvPr>
        </p:nvGraphicFramePr>
        <p:xfrm>
          <a:off x="323528" y="1376772"/>
          <a:ext cx="8534394" cy="2060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3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0863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</a:tblGrid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Size 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2^29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HT GUPs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0.080215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0.095881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0.12068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0.130711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0.13948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0.148305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0.152353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0.155882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0.159712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0.162431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0.163855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0.164173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0.16412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0.163775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MC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1059.6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968.7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884.2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866.3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873.5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1099.3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995.6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901.9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889.0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877.9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872.6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869.4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868.2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868.4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870.8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874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Pers perf_mon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LD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1164.1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1081.4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1004.5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1005.9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 1004.4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1006.8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1010.5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Avg. ST Latency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1201.5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1105.8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1007.6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1008.4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1009.5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1012.1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1015.5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4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Host-only</a:t>
                      </a:r>
                      <a:r>
                        <a:rPr lang="en-US" sz="800" u="none" strike="noStrike" baseline="0" dirty="0">
                          <a:effectLst/>
                        </a:rPr>
                        <a:t> </a:t>
                      </a:r>
                      <a:r>
                        <a:rPr lang="en-US" sz="800" u="none" strike="noStrike" dirty="0">
                          <a:effectLst/>
                        </a:rPr>
                        <a:t>GUPS (24 OMP threads)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0.004537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0.004731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0.004879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0.004898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>
                          <a:effectLst/>
                        </a:rPr>
                        <a:t>0.004945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0.004934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7" marR="7357" marT="7357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4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Perf.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034308"/>
              </p:ext>
            </p:extLst>
          </p:nvPr>
        </p:nvGraphicFramePr>
        <p:xfrm>
          <a:off x="304801" y="1232756"/>
          <a:ext cx="8534397" cy="3476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54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0574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Size 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2^27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HT Bandwidth (GB/s)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0.9492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1.2691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1.3149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0.7178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1.1559 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1.2697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1.2818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1.3172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MC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1434.1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1511.1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1529.9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1543.8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1553.2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1555.5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1560.1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1593.5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1478.3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1521.6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1556.1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1594.7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1606.4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1616.7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1609.8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1615.2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Pers perf_mon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LD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1756.5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1840.8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1854.7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1855.7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1859.7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 1856.9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1860.3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1871.2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1879.5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Avg. ST Latency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1793.4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1824.5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1849.4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1867.4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1877.1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1881.6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1883.3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1889.3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1885.1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1888.7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1905.6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1918.9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HostOnly (OMP 24 threads) Bandwidth (GB/s)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Copy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Scale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0.0801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Add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15804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Triad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0.0756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0.0755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02" marR="7902" marT="7902" marB="0" anchor="b"/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4076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90112"/>
            <a:ext cx="8534400" cy="2340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HT unit that contains</a:t>
            </a:r>
          </a:p>
          <a:p>
            <a:pPr lvl="1"/>
            <a:r>
              <a:rPr lang="en-US" dirty="0"/>
              <a:t>One memory Read/Write module, one DRE module (setup, fill, drain logic), and one buffer module</a:t>
            </a:r>
          </a:p>
          <a:p>
            <a:r>
              <a:rPr lang="en-US" dirty="0"/>
              <a:t>Replicate HT unit 16 times to use all memory ports and have 16 DREs</a:t>
            </a:r>
          </a:p>
          <a:p>
            <a:r>
              <a:rPr lang="en-US" dirty="0"/>
              <a:t>Host code </a:t>
            </a:r>
          </a:p>
          <a:p>
            <a:pPr lvl="1"/>
            <a:r>
              <a:rPr lang="en-US" dirty="0"/>
              <a:t>Read/write to DRE through HT’s </a:t>
            </a:r>
            <a:r>
              <a:rPr lang="en-US" b="1" u="sng" dirty="0"/>
              <a:t>host data interfaces</a:t>
            </a:r>
          </a:p>
          <a:p>
            <a:pPr lvl="1"/>
            <a:r>
              <a:rPr lang="en-US" dirty="0"/>
              <a:t>DRE’s view buffer is located in host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9873" y="1294209"/>
            <a:ext cx="5661363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/>
          <p:nvPr/>
        </p:nvCxnSpPr>
        <p:spPr bwMode="auto">
          <a:xfrm flipV="1">
            <a:off x="72049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</p:cNvCxnSpPr>
          <p:nvPr/>
        </p:nvCxnSpPr>
        <p:spPr bwMode="auto">
          <a:xfrm>
            <a:off x="72100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98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8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 flipV="1">
            <a:off x="2576147" y="3253336"/>
            <a:ext cx="3437981" cy="421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 flipV="1">
            <a:off x="2576147" y="1785904"/>
            <a:ext cx="3429989" cy="762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53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53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53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53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5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</a:t>
            </a:r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688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688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686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675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4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378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393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612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612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614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614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20166" y="929511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56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779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79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79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79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79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84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90" name="Elbow Connector 19"/>
          <p:cNvCxnSpPr/>
          <p:nvPr/>
        </p:nvCxnSpPr>
        <p:spPr bwMode="auto">
          <a:xfrm>
            <a:off x="3542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Elbow Connector 19"/>
          <p:cNvCxnSpPr/>
          <p:nvPr/>
        </p:nvCxnSpPr>
        <p:spPr bwMode="auto">
          <a:xfrm>
            <a:off x="3542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>
            <a:off x="3544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3" name="Elbow Connector 19"/>
          <p:cNvCxnSpPr/>
          <p:nvPr/>
        </p:nvCxnSpPr>
        <p:spPr bwMode="auto">
          <a:xfrm>
            <a:off x="3544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812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6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816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816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816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28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101" name="Elbow Connector 19"/>
          <p:cNvCxnSpPr/>
          <p:nvPr/>
        </p:nvCxnSpPr>
        <p:spPr bwMode="auto">
          <a:xfrm>
            <a:off x="25761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/>
          <p:nvPr/>
        </p:nvCxnSpPr>
        <p:spPr bwMode="auto">
          <a:xfrm>
            <a:off x="25761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Elbow Connector 19"/>
          <p:cNvCxnSpPr/>
          <p:nvPr/>
        </p:nvCxnSpPr>
        <p:spPr bwMode="auto">
          <a:xfrm>
            <a:off x="25781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4" name="Elbow Connector 19"/>
          <p:cNvCxnSpPr/>
          <p:nvPr/>
        </p:nvCxnSpPr>
        <p:spPr bwMode="auto">
          <a:xfrm>
            <a:off x="25781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797772" y="1841751"/>
            <a:ext cx="73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Buffer</a:t>
            </a:r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2444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 rot="5400000">
            <a:off x="2601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 rot="5400000">
            <a:off x="3014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52400" y="968640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29" name="Straight Arrow Connector 128"/>
          <p:cNvCxnSpPr>
            <a:stCxn id="128" idx="3"/>
          </p:cNvCxnSpPr>
          <p:nvPr/>
        </p:nvCxnSpPr>
        <p:spPr bwMode="auto">
          <a:xfrm>
            <a:off x="692603" y="1334162"/>
            <a:ext cx="505392" cy="24387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152400" y="1993679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33" name="Straight Arrow Connector 132"/>
          <p:cNvCxnSpPr>
            <a:stCxn id="128" idx="2"/>
          </p:cNvCxnSpPr>
          <p:nvPr/>
        </p:nvCxnSpPr>
        <p:spPr bwMode="auto">
          <a:xfrm>
            <a:off x="422502" y="1699684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22502" y="2212220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576147" y="1863717"/>
            <a:ext cx="3422766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7914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6362" y="561975"/>
            <a:ext cx="277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DRE per HT unit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734" y="2452186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67034" y="2973018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171030" y="2982394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171030" y="3141789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2658" y="32511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-9752" y="2707243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106" name="Rectangle 105"/>
          <p:cNvSpPr/>
          <p:nvPr/>
        </p:nvSpPr>
        <p:spPr bwMode="auto">
          <a:xfrm rot="5400000">
            <a:off x="25837" y="3132404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 rot="5400000">
            <a:off x="182886" y="31315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95403" y="3129484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32" name="Straight Arrow Connector 131"/>
          <p:cNvCxnSpPr>
            <a:stCxn id="80" idx="0"/>
          </p:cNvCxnSpPr>
          <p:nvPr/>
        </p:nvCxnSpPr>
        <p:spPr bwMode="auto">
          <a:xfrm flipV="1">
            <a:off x="535265" y="2323631"/>
            <a:ext cx="662730" cy="12855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782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2228"/>
            <a:ext cx="8534400" cy="23986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one HT unit that contains</a:t>
            </a:r>
          </a:p>
          <a:p>
            <a:pPr lvl="1"/>
            <a:r>
              <a:rPr lang="en-US" dirty="0"/>
              <a:t>16 memory Read/Write modules</a:t>
            </a:r>
          </a:p>
          <a:p>
            <a:pPr lvl="1"/>
            <a:r>
              <a:rPr lang="en-US" dirty="0"/>
              <a:t>Multiple DRE modules</a:t>
            </a:r>
          </a:p>
          <a:p>
            <a:pPr lvl="1"/>
            <a:r>
              <a:rPr lang="en-US" dirty="0"/>
              <a:t>Buffer shared by DRE modules and connected to the </a:t>
            </a:r>
            <a:r>
              <a:rPr lang="en-US" b="1" u="sng" dirty="0"/>
              <a:t>stream I/F</a:t>
            </a:r>
          </a:p>
          <a:p>
            <a:pPr lvl="1"/>
            <a:r>
              <a:rPr lang="en-US" dirty="0"/>
              <a:t>Stream I/F to DRE view buffer in host memory</a:t>
            </a:r>
          </a:p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Read/Write to view buffer in host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289315"/>
            <a:ext cx="849065" cy="3741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9521" y="1213207"/>
            <a:ext cx="6992079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985951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1001465" y="1476377"/>
            <a:ext cx="653912" cy="17462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8378" y="1294209"/>
            <a:ext cx="525862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2218645" y="2518834"/>
            <a:ext cx="521469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</p:cNvCxnSpPr>
          <p:nvPr/>
        </p:nvCxnSpPr>
        <p:spPr bwMode="auto">
          <a:xfrm>
            <a:off x="7492657" y="2027156"/>
            <a:ext cx="490055" cy="276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/>
          <p:nvPr/>
        </p:nvCxnSpPr>
        <p:spPr bwMode="auto">
          <a:xfrm flipV="1">
            <a:off x="7492656" y="2992523"/>
            <a:ext cx="502299" cy="74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7401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81026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81025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3109547" y="3286125"/>
            <a:ext cx="3187155" cy="1270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3109547" y="1793524"/>
            <a:ext cx="3187155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135970" y="206242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970" y="207179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35970" y="223357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35970" y="282174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5970" y="265996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129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8754" y="183162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970769" y="2147996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970769" y="2309772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969408" y="2737503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958183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96702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660861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676169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4011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895123" y="214799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891949" y="23097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893991" y="272153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893991" y="289640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016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8154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291725" y="2079100"/>
            <a:ext cx="605074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2106" y="2088476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2106" y="2250252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1725" y="2838420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1725" y="2676644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0921" y="23787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6" name="Elbow Connector 19"/>
          <p:cNvCxnSpPr/>
          <p:nvPr/>
        </p:nvCxnSpPr>
        <p:spPr bwMode="auto">
          <a:xfrm>
            <a:off x="4050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4050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Elbow Connector 19"/>
          <p:cNvCxnSpPr/>
          <p:nvPr/>
        </p:nvCxnSpPr>
        <p:spPr bwMode="auto">
          <a:xfrm>
            <a:off x="4052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19"/>
          <p:cNvCxnSpPr/>
          <p:nvPr/>
        </p:nvCxnSpPr>
        <p:spPr bwMode="auto">
          <a:xfrm>
            <a:off x="4052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890904" y="2088476"/>
            <a:ext cx="15998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94901" y="2097852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94901" y="2259628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94724" y="2847796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94724" y="2686020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8686" y="2389518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6" name="Elbow Connector 19"/>
          <p:cNvCxnSpPr/>
          <p:nvPr/>
        </p:nvCxnSpPr>
        <p:spPr bwMode="auto">
          <a:xfrm>
            <a:off x="31095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31095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31115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31115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2483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6855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03467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3263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522790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359238" y="2092244"/>
            <a:ext cx="31245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115" y="1847543"/>
            <a:ext cx="106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Stream I/F</a:t>
            </a:r>
          </a:p>
        </p:txBody>
      </p:sp>
      <p:cxnSp>
        <p:nvCxnSpPr>
          <p:cNvPr id="82" name="Elbow Connector 81"/>
          <p:cNvCxnSpPr>
            <a:stCxn id="65" idx="3"/>
            <a:endCxn id="79" idx="3"/>
          </p:cNvCxnSpPr>
          <p:nvPr/>
        </p:nvCxnSpPr>
        <p:spPr bwMode="auto">
          <a:xfrm rot="5400000" flipH="1">
            <a:off x="3596475" y="2624663"/>
            <a:ext cx="453434" cy="302996"/>
          </a:xfrm>
          <a:prstGeom prst="bentConnector4">
            <a:avLst>
              <a:gd name="adj1" fmla="val -28839"/>
              <a:gd name="adj2" fmla="val 625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152400" y="1914605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52400" y="2359497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170961" y="3162300"/>
            <a:ext cx="514283" cy="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>
            <a:stCxn id="5" idx="2"/>
            <a:endCxn id="90" idx="0"/>
          </p:cNvCxnSpPr>
          <p:nvPr/>
        </p:nvCxnSpPr>
        <p:spPr bwMode="auto">
          <a:xfrm>
            <a:off x="576933" y="1663438"/>
            <a:ext cx="2707" cy="251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1" name="Straight Arrow Connector 100"/>
          <p:cNvCxnSpPr>
            <a:stCxn id="90" idx="2"/>
            <a:endCxn id="94" idx="0"/>
          </p:cNvCxnSpPr>
          <p:nvPr/>
        </p:nvCxnSpPr>
        <p:spPr bwMode="auto">
          <a:xfrm>
            <a:off x="579640" y="2137051"/>
            <a:ext cx="81291" cy="222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2700" y="2880329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6696" y="288970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96696" y="304910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324" y="31585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5914" y="2614554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102" name="Rectangle 101"/>
          <p:cNvSpPr/>
          <p:nvPr/>
        </p:nvSpPr>
        <p:spPr bwMode="auto">
          <a:xfrm rot="5400000">
            <a:off x="151503" y="3039715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rot="5400000">
            <a:off x="308552" y="30388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 rot="5400000">
            <a:off x="721069" y="30367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09547" y="1863716"/>
            <a:ext cx="3181466" cy="132742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60835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5084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HT unit</a:t>
            </a:r>
          </a:p>
        </p:txBody>
      </p:sp>
    </p:spTree>
    <p:extLst>
      <p:ext uri="{BB962C8B-B14F-4D97-AF65-F5344CB8AC3E}">
        <p14:creationId xmlns:p14="http://schemas.microsoft.com/office/powerpoint/2010/main" val="25401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Design Option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an HT unit that contains</a:t>
            </a:r>
          </a:p>
          <a:p>
            <a:pPr lvl="1"/>
            <a:r>
              <a:rPr lang="en-US" dirty="0"/>
              <a:t>Memory Read/Write module &amp; DRE module (setup, fill, drain logic)</a:t>
            </a:r>
          </a:p>
          <a:p>
            <a:r>
              <a:rPr lang="en-US" dirty="0"/>
              <a:t>Replicate HT unit 16 times to use all memory ports and have 16 DREs</a:t>
            </a:r>
          </a:p>
          <a:p>
            <a:r>
              <a:rPr lang="en-US" dirty="0"/>
              <a:t>Host code</a:t>
            </a:r>
          </a:p>
          <a:p>
            <a:pPr lvl="1"/>
            <a:r>
              <a:rPr lang="en-US" dirty="0"/>
              <a:t>Allocate DRE’s view buffer in HMC</a:t>
            </a:r>
          </a:p>
          <a:p>
            <a:pPr lvl="1"/>
            <a:r>
              <a:rPr lang="en-US" dirty="0"/>
              <a:t>Read/write to DRE’s view buffer through HIX directly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>
            <a:endCxn id="68" idx="1"/>
          </p:cNvCxnSpPr>
          <p:nvPr/>
        </p:nvCxnSpPr>
        <p:spPr bwMode="auto">
          <a:xfrm flipV="1">
            <a:off x="4794487" y="964888"/>
            <a:ext cx="643592" cy="8956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438079" y="780222"/>
            <a:ext cx="361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DRE per HT unit</a:t>
            </a:r>
          </a:p>
        </p:txBody>
      </p:sp>
    </p:spTree>
    <p:extLst>
      <p:ext uri="{BB962C8B-B14F-4D97-AF65-F5344CB8AC3E}">
        <p14:creationId xmlns:p14="http://schemas.microsoft.com/office/powerpoint/2010/main" val="39059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02" y="340112"/>
            <a:ext cx="8229600" cy="941387"/>
          </a:xfrm>
        </p:spPr>
        <p:txBody>
          <a:bodyPr/>
          <a:lstStyle/>
          <a:p>
            <a:r>
              <a:rPr lang="en-US" dirty="0"/>
              <a:t>Review Design Option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Put view buffer into FPGA</a:t>
            </a:r>
          </a:p>
          <a:p>
            <a:pPr lvl="1"/>
            <a:r>
              <a:rPr lang="en-US" dirty="0"/>
              <a:t>Mapped to virtual addresses of application process</a:t>
            </a:r>
          </a:p>
          <a:p>
            <a:r>
              <a:rPr lang="en-US" dirty="0"/>
              <a:t>Pro: </a:t>
            </a:r>
            <a:r>
              <a:rPr lang="en-US" sz="2400" dirty="0">
                <a:solidFill>
                  <a:srgbClr val="FF4A00"/>
                </a:solidFill>
              </a:rPr>
              <a:t>Clean architecture and potentially better performance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</a:t>
            </a:r>
            <a:r>
              <a:rPr lang="en-US" sz="2400" dirty="0" err="1">
                <a:solidFill>
                  <a:srgbClr val="FF4A00"/>
                </a:solidFill>
              </a:rPr>
              <a:t>Convey’s</a:t>
            </a:r>
            <a:r>
              <a:rPr lang="en-US" sz="2400" dirty="0">
                <a:solidFill>
                  <a:srgbClr val="FF4A00"/>
                </a:solidFill>
              </a:rPr>
              <a:t> driver code and FPGA infrastructure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83205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591083" y="2025262"/>
            <a:ext cx="391629" cy="18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591082" y="2977450"/>
            <a:ext cx="391630" cy="3789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75083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079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079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957147" y="3238500"/>
            <a:ext cx="3437981" cy="4763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957147" y="1785938"/>
            <a:ext cx="3437981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234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234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34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34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4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9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36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6069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6069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6067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6056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395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6759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6774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172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4993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4993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4995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995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37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4160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160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160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160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160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5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3923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3923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3925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3925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3193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197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197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197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197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09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2847538" y="2161513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2847538" y="2331116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2847050" y="2751738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2843389" y="2917085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064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15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109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06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96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2825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2982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395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63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62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59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257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2323968" y="2091395"/>
            <a:ext cx="52357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Translate Virtual </a:t>
            </a: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 into FPGA </a:t>
            </a:r>
            <a:r>
              <a:rPr lang="en-US" sz="8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RAM </a:t>
            </a:r>
            <a:r>
              <a:rPr kumimoji="0" 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9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Design Option #5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3" y="1294209"/>
            <a:ext cx="569982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>
            <a:stCxn id="13" idx="3"/>
          </p:cNvCxnSpPr>
          <p:nvPr/>
        </p:nvCxnSpPr>
        <p:spPr bwMode="auto">
          <a:xfrm flipV="1">
            <a:off x="7295808" y="2024465"/>
            <a:ext cx="694035" cy="269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7295807" y="2977450"/>
            <a:ext cx="694036" cy="2362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33019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784177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4176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39733" y="3245716"/>
            <a:ext cx="2474270" cy="2309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 flipV="1">
            <a:off x="2539733" y="1793419"/>
            <a:ext cx="2474270" cy="204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53271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53271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53271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53271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53271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58593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5579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Mem. R/W’s</a:t>
            </a:r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688070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688070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686709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675484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14003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 flipV="1">
            <a:off x="5392396" y="1844878"/>
            <a:ext cx="1389811" cy="11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5379294" y="3155683"/>
            <a:ext cx="1402913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79131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12424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12424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14466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14466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Merlin Concepts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55965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DREs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79074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779074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779074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79074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779074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4396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42223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42223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44265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44265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5722641" y="2097804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26637" y="210718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726637" y="226657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26461" y="2857124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726461" y="2695348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38265" y="239740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54" name="Elbow Connector 19"/>
          <p:cNvCxnSpPr/>
          <p:nvPr/>
        </p:nvCxnSpPr>
        <p:spPr bwMode="auto">
          <a:xfrm>
            <a:off x="5376181" y="2170841"/>
            <a:ext cx="350456" cy="684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5" name="Elbow Connector 19"/>
          <p:cNvCxnSpPr/>
          <p:nvPr/>
        </p:nvCxnSpPr>
        <p:spPr bwMode="auto">
          <a:xfrm flipV="1">
            <a:off x="5376181" y="2340444"/>
            <a:ext cx="350456" cy="2318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Elbow Connector 19"/>
          <p:cNvCxnSpPr/>
          <p:nvPr/>
        </p:nvCxnSpPr>
        <p:spPr bwMode="auto">
          <a:xfrm>
            <a:off x="5375693" y="2761066"/>
            <a:ext cx="352986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5372032" y="2926413"/>
            <a:ext cx="356647" cy="5426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5537314" y="1855003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Buffer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44220" y="2796223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638592" y="2635027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5204" y="219507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25000" y="2034590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15</a:t>
            </a:r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5354527" y="2484106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5511576" y="24832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5924093" y="2481185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92395" y="278766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91167" y="261669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88414" y="2193726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86266" y="2024465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/>
              <a:t>31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304800" y="3841116"/>
            <a:ext cx="8534400" cy="22898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Put view buffer into FPGA</a:t>
            </a:r>
          </a:p>
          <a:p>
            <a:pPr lvl="1"/>
            <a:r>
              <a:rPr lang="en-US" dirty="0"/>
              <a:t>Attach view buffer to switch logic to “hijack” certain direct HMC accesses from host</a:t>
            </a:r>
          </a:p>
          <a:p>
            <a:r>
              <a:rPr lang="en-US" dirty="0"/>
              <a:t>Pros </a:t>
            </a:r>
          </a:p>
          <a:p>
            <a:pPr lvl="1"/>
            <a:r>
              <a:rPr lang="en-US" dirty="0"/>
              <a:t>Clean architecture and potentially better performance</a:t>
            </a:r>
          </a:p>
          <a:p>
            <a:pPr lvl="1"/>
            <a:r>
              <a:rPr lang="en-US" dirty="0"/>
              <a:t>Leverage HIX’s virtual-to-physical address translation</a:t>
            </a:r>
          </a:p>
          <a:p>
            <a:pPr>
              <a:tabLst>
                <a:tab pos="576263" algn="l"/>
              </a:tabLst>
            </a:pPr>
            <a:r>
              <a:rPr lang="en-US" dirty="0"/>
              <a:t>Con: </a:t>
            </a:r>
            <a:r>
              <a:rPr lang="en-US" sz="2400" dirty="0">
                <a:solidFill>
                  <a:srgbClr val="FF4A00"/>
                </a:solidFill>
              </a:rPr>
              <a:t>Need modification to FPGA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86760"/>
              </p:ext>
            </p:extLst>
          </p:nvPr>
        </p:nvGraphicFramePr>
        <p:xfrm>
          <a:off x="457200" y="1350419"/>
          <a:ext cx="822960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58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0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 design</a:t>
                      </a:r>
                      <a:r>
                        <a:rPr lang="en-US" baseline="0" dirty="0"/>
                        <a:t> option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SystemC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13200"/>
              </p:ext>
            </p:extLst>
          </p:nvPr>
        </p:nvGraphicFramePr>
        <p:xfrm>
          <a:off x="460632" y="3897052"/>
          <a:ext cx="822960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6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7058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DRE design</a:t>
                      </a:r>
                      <a:r>
                        <a:rPr lang="en-US" baseline="0" dirty="0"/>
                        <a:t> option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SystemC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  <a:r>
                        <a:rPr lang="en-US" baseline="0" dirty="0"/>
                        <a:t> Execution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Image differencing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2" y="1975690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99" y="1953979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4" y="234227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234227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54" y="3062822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2" y="4516873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98" y="4511356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52" y="447289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486314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524558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838" y="5638651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4903607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5280750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932" y="5638175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2721918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252" y="3061686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4897000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5271089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https://d30y9cdsu7xlg0.cloudfront.net/png/215093-2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14" y="5628626"/>
            <a:ext cx="383046" cy="38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pixabay.com/static/uploads/photo/2014/04/02/10/12/checkbox-303113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0215"/>
            <a:ext cx="383977" cy="3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http://www.edisonchargerfootball.com/wp-content/uploads/2016/04/checkma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58" y="803548"/>
            <a:ext cx="465212" cy="4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6236" y="360215"/>
            <a:ext cx="19905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CMW’16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96236" y="847895"/>
            <a:ext cx="19905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Since CMW’16</a:t>
            </a:r>
          </a:p>
        </p:txBody>
      </p:sp>
    </p:spTree>
    <p:extLst>
      <p:ext uri="{BB962C8B-B14F-4D97-AF65-F5344CB8AC3E}">
        <p14:creationId xmlns:p14="http://schemas.microsoft.com/office/powerpoint/2010/main" val="55474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3619</Words>
  <Application>Microsoft Office PowerPoint</Application>
  <PresentationFormat>全屏显示(4:3)</PresentationFormat>
  <Paragraphs>1739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DejaVu Sans</vt:lpstr>
      <vt:lpstr>宋体</vt:lpstr>
      <vt:lpstr>Arial</vt:lpstr>
      <vt:lpstr>Arial Narrow</vt:lpstr>
      <vt:lpstr>Calibri</vt:lpstr>
      <vt:lpstr>Courier New</vt:lpstr>
      <vt:lpstr>Garamond</vt:lpstr>
      <vt:lpstr>Wingdings</vt:lpstr>
      <vt:lpstr>3_Edge</vt:lpstr>
      <vt:lpstr>  CMC Research Platform with DRE as Initial Prototype</vt:lpstr>
      <vt:lpstr>Agenda</vt:lpstr>
      <vt:lpstr>DRE on Merlin Board</vt:lpstr>
      <vt:lpstr>Review Design Option #1</vt:lpstr>
      <vt:lpstr>Review Design Option #2</vt:lpstr>
      <vt:lpstr>Review Design Option 3</vt:lpstr>
      <vt:lpstr>Review Design Option #4</vt:lpstr>
      <vt:lpstr>Review Design Option #5</vt:lpstr>
      <vt:lpstr>Summary of Progress</vt:lpstr>
      <vt:lpstr>Agenda</vt:lpstr>
      <vt:lpstr>Concept of CMC Platform (Review)</vt:lpstr>
      <vt:lpstr>Envisioned CMC &amp; Performance Points</vt:lpstr>
      <vt:lpstr>Correspondent Performance Points</vt:lpstr>
      <vt:lpstr>Computation of Target Delays (Challenges)</vt:lpstr>
      <vt:lpstr>Computation of Target Delays (Discussion)</vt:lpstr>
      <vt:lpstr>Example with DRE Page Rank</vt:lpstr>
      <vt:lpstr>Additional Issues (For Future Discussion)</vt:lpstr>
      <vt:lpstr>Conclusions</vt:lpstr>
      <vt:lpstr>Moving Forward (Based on Today’s Discussion)</vt:lpstr>
      <vt:lpstr>  Appendix</vt:lpstr>
      <vt:lpstr>Summary of Progress</vt:lpstr>
      <vt:lpstr>Interaction with LLNL</vt:lpstr>
      <vt:lpstr>Page Rank Results</vt:lpstr>
      <vt:lpstr>Random Access</vt:lpstr>
      <vt:lpstr>Image Differencing</vt:lpstr>
      <vt:lpstr>SpMV</vt:lpstr>
      <vt:lpstr>DRE Setup, Fill, &amp; Drain Examples w/ Page Rank</vt:lpstr>
      <vt:lpstr>DRE Setup, Fill, &amp; Drain Examples w/ Page Rank</vt:lpstr>
      <vt:lpstr>Performance Measurements</vt:lpstr>
      <vt:lpstr>PERMON Concept Diagram</vt:lpstr>
      <vt:lpstr>GUPS Performance</vt:lpstr>
      <vt:lpstr>STREAM Performance</vt:lpstr>
      <vt:lpstr>PERFMON Results Need Validation</vt:lpstr>
      <vt:lpstr>GUPS Perf. Results</vt:lpstr>
      <vt:lpstr>STREAM Perf. Results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2281</cp:revision>
  <dcterms:created xsi:type="dcterms:W3CDTF">2003-07-12T15:21:27Z</dcterms:created>
  <dcterms:modified xsi:type="dcterms:W3CDTF">2016-07-15T04:32:13Z</dcterms:modified>
</cp:coreProperties>
</file>