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1"/>
  </p:notesMasterIdLst>
  <p:handoutMasterIdLst>
    <p:handoutMasterId r:id="rId32"/>
  </p:handoutMasterIdLst>
  <p:sldIdLst>
    <p:sldId id="386" r:id="rId2"/>
    <p:sldId id="480" r:id="rId3"/>
    <p:sldId id="481" r:id="rId4"/>
    <p:sldId id="472" r:id="rId5"/>
    <p:sldId id="473" r:id="rId6"/>
    <p:sldId id="474" r:id="rId7"/>
    <p:sldId id="477" r:id="rId8"/>
    <p:sldId id="475" r:id="rId9"/>
    <p:sldId id="476" r:id="rId10"/>
    <p:sldId id="479" r:id="rId11"/>
    <p:sldId id="484" r:id="rId12"/>
    <p:sldId id="486" r:id="rId13"/>
    <p:sldId id="487" r:id="rId14"/>
    <p:sldId id="492" r:id="rId15"/>
    <p:sldId id="493" r:id="rId16"/>
    <p:sldId id="494" r:id="rId17"/>
    <p:sldId id="495" r:id="rId18"/>
    <p:sldId id="496" r:id="rId19"/>
    <p:sldId id="497" r:id="rId20"/>
    <p:sldId id="503" r:id="rId21"/>
    <p:sldId id="500" r:id="rId22"/>
    <p:sldId id="499" r:id="rId23"/>
    <p:sldId id="498" r:id="rId24"/>
    <p:sldId id="491" r:id="rId25"/>
    <p:sldId id="488" r:id="rId26"/>
    <p:sldId id="489" r:id="rId27"/>
    <p:sldId id="490" r:id="rId28"/>
    <p:sldId id="501" r:id="rId29"/>
    <p:sldId id="502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1426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Personality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909BBA0-9A61-41E6-8F60-45DD21CCE765}" type="presOf" srcId="{1066E2E1-E6CE-4816-A74F-2477CCAD206F}" destId="{9EEB4789-828F-4E6A-B982-7E18189CB7A7}" srcOrd="0" destOrd="0" presId="urn:microsoft.com/office/officeart/2005/8/layout/vList2"/>
    <dgm:cxn modelId="{C1E16B8A-1EA5-40BA-854A-FF0923FA0C15}" type="presOf" srcId="{7951D9D3-8031-4B13-B5D9-FD943BFDB6C9}" destId="{69AEC92A-8F5F-4F23-858C-5408C5CB8AEF}" srcOrd="0" destOrd="0" presId="urn:microsoft.com/office/officeart/2005/8/layout/vList2"/>
    <dgm:cxn modelId="{E88AB88A-C2A7-4F59-A09F-18A9E83F0D5E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Fn1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2F29EFFE-CEE9-4C0B-AFA8-50E995C44258}" type="presOf" srcId="{1066E2E1-E6CE-4816-A74F-2477CCAD206F}" destId="{9EEB4789-828F-4E6A-B982-7E18189CB7A7}" srcOrd="0" destOrd="0" presId="urn:microsoft.com/office/officeart/2005/8/layout/vList2"/>
    <dgm:cxn modelId="{34C8AF0F-520E-46D1-8925-342B0B7AF128}" type="presOf" srcId="{7951D9D3-8031-4B13-B5D9-FD943BFDB6C9}" destId="{69AEC92A-8F5F-4F23-858C-5408C5CB8AEF}" srcOrd="0" destOrd="0" presId="urn:microsoft.com/office/officeart/2005/8/layout/vList2"/>
    <dgm:cxn modelId="{BC9E985F-EF82-483F-9F4C-C4FB857C5D6F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Fn2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5619176-2A35-4FE5-81F5-D675345283F2}" type="presOf" srcId="{1066E2E1-E6CE-4816-A74F-2477CCAD206F}" destId="{9EEB4789-828F-4E6A-B982-7E18189CB7A7}" srcOrd="0" destOrd="0" presId="urn:microsoft.com/office/officeart/2005/8/layout/vList2"/>
    <dgm:cxn modelId="{4CC83781-9480-4170-B912-146A64962B86}" type="presOf" srcId="{7951D9D3-8031-4B13-B5D9-FD943BFDB6C9}" destId="{69AEC92A-8F5F-4F23-858C-5408C5CB8AEF}" srcOrd="0" destOrd="0" presId="urn:microsoft.com/office/officeart/2005/8/layout/vList2"/>
    <dgm:cxn modelId="{95376550-3FEE-464F-88FF-7B4CFF831D30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Fn3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BCA2DC11-3FA3-40F3-9156-3D65B0C9BC53}" type="presOf" srcId="{7951D9D3-8031-4B13-B5D9-FD943BFDB6C9}" destId="{69AEC92A-8F5F-4F23-858C-5408C5CB8AEF}" srcOrd="0" destOrd="0" presId="urn:microsoft.com/office/officeart/2005/8/layout/vList2"/>
    <dgm:cxn modelId="{DC101E33-D625-45B5-A948-8168AD310C92}" type="presOf" srcId="{1066E2E1-E6CE-4816-A74F-2477CCAD206F}" destId="{9EEB4789-828F-4E6A-B982-7E18189CB7A7}" srcOrd="0" destOrd="0" presId="urn:microsoft.com/office/officeart/2005/8/layout/vList2"/>
    <dgm:cxn modelId="{66E9097C-FAF7-447F-BFAB-1E1E991A81BA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Fn4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F96CC3F9-1359-4534-9FEA-6C5AAD4CD2D3}" type="presOf" srcId="{1066E2E1-E6CE-4816-A74F-2477CCAD206F}" destId="{9EEB4789-828F-4E6A-B982-7E18189CB7A7}" srcOrd="0" destOrd="0" presId="urn:microsoft.com/office/officeart/2005/8/layout/vList2"/>
    <dgm:cxn modelId="{76125083-651E-4353-97BC-614DDCB36AF4}" type="presOf" srcId="{7951D9D3-8031-4B13-B5D9-FD943BFDB6C9}" destId="{69AEC92A-8F5F-4F23-858C-5408C5CB8AEF}" srcOrd="0" destOrd="0" presId="urn:microsoft.com/office/officeart/2005/8/layout/vList2"/>
    <dgm:cxn modelId="{16C31AB2-8279-4436-8356-47EB8D776EC4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1"/>
          <a:ext cx="10751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Personality</a:t>
          </a:r>
        </a:p>
      </dsp:txBody>
      <dsp:txXfrm>
        <a:off x="15992" y="15993"/>
        <a:ext cx="1043189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Fn1</a:t>
          </a:r>
        </a:p>
      </dsp:txBody>
      <dsp:txXfrm>
        <a:off x="17134" y="17134"/>
        <a:ext cx="1040905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Fn2</a:t>
          </a:r>
        </a:p>
      </dsp:txBody>
      <dsp:txXfrm>
        <a:off x="17134" y="17134"/>
        <a:ext cx="1040905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Fn3</a:t>
          </a:r>
        </a:p>
      </dsp:txBody>
      <dsp:txXfrm>
        <a:off x="17134" y="17134"/>
        <a:ext cx="1040905" cy="3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Fn4</a:t>
          </a:r>
        </a:p>
      </dsp:txBody>
      <dsp:txXfrm>
        <a:off x="17134" y="17134"/>
        <a:ext cx="1040905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486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14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64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216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10.em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11.emf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HT Programming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728361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Graduate Student </a:t>
            </a: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313115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6901" y="983422"/>
            <a:ext cx="7217628" cy="5819032"/>
            <a:chOff x="146901" y="983422"/>
            <a:chExt cx="7217628" cy="5819032"/>
          </a:xfrm>
        </p:grpSpPr>
        <p:grpSp>
          <p:nvGrpSpPr>
            <p:cNvPr id="28" name="Group 27"/>
            <p:cNvGrpSpPr/>
            <p:nvPr/>
          </p:nvGrpSpPr>
          <p:grpSpPr>
            <a:xfrm>
              <a:off x="146901" y="983422"/>
              <a:ext cx="7217628" cy="5549275"/>
              <a:chOff x="146901" y="983422"/>
              <a:chExt cx="7217628" cy="55492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901" y="983422"/>
                <a:ext cx="7217628" cy="554927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62226" y="1105318"/>
                <a:ext cx="64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HT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6901" y="6433122"/>
              <a:ext cx="72176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Personality with HT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9284" y="983232"/>
            <a:ext cx="8932984" cy="4764235"/>
            <a:chOff x="1929284" y="-333908"/>
            <a:chExt cx="7656844" cy="4764235"/>
          </a:xfrm>
        </p:grpSpPr>
        <p:sp>
          <p:nvSpPr>
            <p:cNvPr id="7" name="Rectangle 6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78644" y="-333908"/>
              <a:ext cx="4074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381460" y="107517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336431" y="1259840"/>
            <a:ext cx="104502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2381460" y="1959429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1135464" y="2134047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Diagram 17"/>
          <p:cNvGraphicFramePr/>
          <p:nvPr>
            <p:extLst/>
          </p:nvPr>
        </p:nvGraphicFramePr>
        <p:xfrm>
          <a:off x="2381461" y="248194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1135465" y="2656562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2381461" y="2956015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H="1">
            <a:off x="1135465" y="3130633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Diagram 21"/>
          <p:cNvGraphicFramePr/>
          <p:nvPr>
            <p:extLst/>
          </p:nvPr>
        </p:nvGraphicFramePr>
        <p:xfrm>
          <a:off x="2381462" y="3459063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H="1">
            <a:off x="1135466" y="3633681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755715" y="983422"/>
            <a:ext cx="5287802" cy="4704838"/>
            <a:chOff x="3755715" y="983422"/>
            <a:chExt cx="5287802" cy="47048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55715" y="983422"/>
              <a:ext cx="5287801" cy="43522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55715" y="5318928"/>
              <a:ext cx="52878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HT tool flow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9034" y="976390"/>
            <a:ext cx="8227836" cy="4771267"/>
            <a:chOff x="2159034" y="976390"/>
            <a:chExt cx="8227836" cy="4771267"/>
          </a:xfrm>
        </p:grpSpPr>
        <p:grpSp>
          <p:nvGrpSpPr>
            <p:cNvPr id="33" name="Group 32"/>
            <p:cNvGrpSpPr/>
            <p:nvPr/>
          </p:nvGrpSpPr>
          <p:grpSpPr>
            <a:xfrm>
              <a:off x="2159034" y="983422"/>
              <a:ext cx="8227836" cy="4764235"/>
              <a:chOff x="1929284" y="-333908"/>
              <a:chExt cx="7656844" cy="47642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929284" y="-333908"/>
                <a:ext cx="7656844" cy="47642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normalizeH="0" baseline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78644" y="-333908"/>
                <a:ext cx="4074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535658" y="976390"/>
              <a:ext cx="52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 Example: Vector-add personality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159035" y="1105317"/>
            <a:ext cx="1086585" cy="505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Vadd</a:t>
            </a: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28890" y="1868990"/>
            <a:ext cx="1116730" cy="489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Control (CTL)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8890" y="2466871"/>
            <a:ext cx="1116730" cy="3793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</a:t>
            </a:r>
          </a:p>
        </p:txBody>
      </p:sp>
      <p:sp>
        <p:nvSpPr>
          <p:cNvPr id="42" name="Left Brace 41"/>
          <p:cNvSpPr/>
          <p:nvPr/>
        </p:nvSpPr>
        <p:spPr bwMode="auto">
          <a:xfrm>
            <a:off x="3295861" y="1698171"/>
            <a:ext cx="306474" cy="3873685"/>
          </a:xfrm>
          <a:prstGeom prst="leftBrace">
            <a:avLst>
              <a:gd name="adj1" fmla="val 8333"/>
              <a:gd name="adj2" fmla="val 11448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70" y="1698440"/>
            <a:ext cx="2639937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1696043"/>
            <a:ext cx="2858910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486400" y="1445087"/>
            <a:ext cx="1373900" cy="4129166"/>
            <a:chOff x="5486400" y="1445087"/>
            <a:chExt cx="1373900" cy="412916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44671" y="1358538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Ctl.htd</a:t>
            </a:r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9336" y="1350500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PersCtl_src.cpp </a:t>
            </a:r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4963886" y="2194335"/>
            <a:ext cx="1555451" cy="272536"/>
          </a:xfrm>
          <a:prstGeom prst="bentConnector3">
            <a:avLst>
              <a:gd name="adj1" fmla="val 687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>
            <a:off x="4963886" y="2310507"/>
            <a:ext cx="1555450" cy="676533"/>
          </a:xfrm>
          <a:prstGeom prst="bentConnector3">
            <a:avLst>
              <a:gd name="adj1" fmla="val 63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3544671" y="2656562"/>
            <a:ext cx="2376069" cy="514332"/>
            <a:chOff x="3544671" y="2656562"/>
            <a:chExt cx="2376069" cy="514332"/>
          </a:xfrm>
        </p:grpSpPr>
        <p:sp>
          <p:nvSpPr>
            <p:cNvPr id="1034" name="Rectangle 1033"/>
            <p:cNvSpPr/>
            <p:nvPr/>
          </p:nvSpPr>
          <p:spPr bwMode="auto">
            <a:xfrm>
              <a:off x="3544671" y="2656562"/>
              <a:ext cx="2337969" cy="4740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4524221" y="2863117"/>
              <a:ext cx="1396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Host message</a:t>
              </a:r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540860" y="3173600"/>
            <a:ext cx="2337969" cy="1139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1460" y="3493658"/>
            <a:ext cx="179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Variable declaration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3539467" y="4423537"/>
            <a:ext cx="2628859" cy="903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55721" y="4745687"/>
            <a:ext cx="20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Module I/O definition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14856" y="5295479"/>
            <a:ext cx="13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Interface to other modules</a:t>
            </a:r>
          </a:p>
        </p:txBody>
      </p:sp>
      <p:cxnSp>
        <p:nvCxnSpPr>
          <p:cNvPr id="1038" name="Straight Connector 1037"/>
          <p:cNvCxnSpPr/>
          <p:nvPr/>
        </p:nvCxnSpPr>
        <p:spPr bwMode="auto">
          <a:xfrm>
            <a:off x="6736079" y="2750820"/>
            <a:ext cx="8779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910916" y="3592406"/>
            <a:ext cx="92075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6923616" y="3797177"/>
            <a:ext cx="129010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6079" y="4436114"/>
            <a:ext cx="9378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6736079" y="4952369"/>
            <a:ext cx="10955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4771" y="4843931"/>
            <a:ext cx="47042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891992" y="3162874"/>
            <a:ext cx="47095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7451341" y="1722622"/>
            <a:ext cx="1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Thread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03701" y="2026504"/>
            <a:ext cx="20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Call to ADD module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923616" y="3385635"/>
            <a:ext cx="2019417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/>
        </p:nvSpPr>
        <p:spPr bwMode="auto">
          <a:xfrm>
            <a:off x="3533236" y="1807950"/>
            <a:ext cx="2524664" cy="222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1865" y="1779375"/>
            <a:ext cx="89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 thread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266538" y="1399872"/>
            <a:ext cx="6682462" cy="4347785"/>
            <a:chOff x="1929284" y="-333908"/>
            <a:chExt cx="7656844" cy="476423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192784" y="-333908"/>
              <a:ext cx="3792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117" name="Left Brace 116"/>
          <p:cNvSpPr/>
          <p:nvPr/>
        </p:nvSpPr>
        <p:spPr bwMode="auto">
          <a:xfrm>
            <a:off x="3309260" y="1813725"/>
            <a:ext cx="306474" cy="3873685"/>
          </a:xfrm>
          <a:prstGeom prst="leftBrace">
            <a:avLst>
              <a:gd name="adj1" fmla="val 8333"/>
              <a:gd name="adj2" fmla="val 21305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98128" y="1416623"/>
            <a:ext cx="1373900" cy="4129166"/>
            <a:chOff x="5486400" y="1445087"/>
            <a:chExt cx="1373900" cy="4129166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3556399" y="1330074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Add.htd</a:t>
            </a:r>
            <a:r>
              <a:rPr lang="en-US" dirty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531064" y="1322036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PersAdd_src.cpp </a:t>
            </a:r>
          </a:p>
        </p:txBody>
      </p:sp>
      <p:pic>
        <p:nvPicPr>
          <p:cNvPr id="1052" name="Picture 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8" y="1768328"/>
            <a:ext cx="2644056" cy="393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3" name="TextBox 1052"/>
          <p:cNvSpPr txBox="1"/>
          <p:nvPr/>
        </p:nvSpPr>
        <p:spPr>
          <a:xfrm>
            <a:off x="5349344" y="1945189"/>
            <a:ext cx="10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128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threads</a:t>
            </a:r>
          </a:p>
        </p:txBody>
      </p:sp>
      <p:grpSp>
        <p:nvGrpSpPr>
          <p:cNvPr id="1081" name="Group 1080"/>
          <p:cNvGrpSpPr/>
          <p:nvPr/>
        </p:nvGrpSpPr>
        <p:grpSpPr>
          <a:xfrm>
            <a:off x="3562070" y="2113946"/>
            <a:ext cx="2071968" cy="230384"/>
            <a:chOff x="3562070" y="2113946"/>
            <a:chExt cx="2071968" cy="230384"/>
          </a:xfrm>
        </p:grpSpPr>
        <p:cxnSp>
          <p:nvCxnSpPr>
            <p:cNvPr id="1055" name="Straight Connector 1054"/>
            <p:cNvCxnSpPr/>
            <p:nvPr/>
          </p:nvCxnSpPr>
          <p:spPr bwMode="auto">
            <a:xfrm>
              <a:off x="4713655" y="2342490"/>
              <a:ext cx="772745" cy="1839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562070" y="2113946"/>
              <a:ext cx="1924330" cy="4102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486400" y="2113946"/>
              <a:ext cx="147638" cy="66446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5486399" y="2180392"/>
              <a:ext cx="147639" cy="163938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8" name="Picture 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1768327"/>
            <a:ext cx="2874938" cy="393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9" name="Rectangle 1068"/>
          <p:cNvSpPr/>
          <p:nvPr/>
        </p:nvSpPr>
        <p:spPr bwMode="auto">
          <a:xfrm>
            <a:off x="3533538" y="5212080"/>
            <a:ext cx="2634787" cy="4905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155148" y="5195755"/>
            <a:ext cx="10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 interface</a:t>
            </a:r>
          </a:p>
        </p:txBody>
      </p:sp>
      <p:cxnSp>
        <p:nvCxnSpPr>
          <p:cNvPr id="1072" name="Straight Connector 1071"/>
          <p:cNvCxnSpPr/>
          <p:nvPr/>
        </p:nvCxnSpPr>
        <p:spPr bwMode="auto">
          <a:xfrm>
            <a:off x="6365296" y="2366523"/>
            <a:ext cx="207004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6654856" y="2875060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654856" y="2979420"/>
            <a:ext cx="136875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6654856" y="3577166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>
            <a:off x="6654856" y="3678026"/>
            <a:ext cx="127846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>
            <a:off x="6665065" y="4384506"/>
            <a:ext cx="182361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6654856" y="4482063"/>
            <a:ext cx="11768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185265" y="1768327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Memory Operations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6665065" y="4285446"/>
            <a:ext cx="237845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7117923" y="4400359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4730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1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Graphic spid="20" grpId="0">
        <p:bldAsOne/>
      </p:bldGraphic>
      <p:bldGraphic spid="20" grpId="1">
        <p:bldAsOne/>
      </p:bldGraphic>
      <p:bldGraphic spid="22" grpId="0">
        <p:bldAsOne/>
      </p:bldGraphic>
      <p:bldGraphic spid="22" grpId="1">
        <p:bldAsOne/>
      </p:bldGraphic>
      <p:bldP spid="37" grpId="0" animBg="1"/>
      <p:bldP spid="37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50" grpId="0"/>
      <p:bldP spid="50" grpId="1"/>
      <p:bldP spid="54" grpId="0"/>
      <p:bldP spid="54" grpId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  <p:bldP spid="83" grpId="1"/>
      <p:bldP spid="107" grpId="0"/>
      <p:bldP spid="107" grpId="1"/>
      <p:bldP spid="108" grpId="0"/>
      <p:bldP spid="108" grpId="1"/>
      <p:bldP spid="166" grpId="0" animBg="1"/>
      <p:bldP spid="166" grpId="1" animBg="1"/>
      <p:bldP spid="167" grpId="0"/>
      <p:bldP spid="167" grpId="1"/>
      <p:bldP spid="117" grpId="0" animBg="1"/>
      <p:bldP spid="117" grpId="1" animBg="1"/>
      <p:bldP spid="117" grpId="2" animBg="1"/>
      <p:bldP spid="122" grpId="0"/>
      <p:bldP spid="122" grpId="1"/>
      <p:bldP spid="122" grpId="2"/>
      <p:bldP spid="123" grpId="0"/>
      <p:bldP spid="123" grpId="1"/>
      <p:bldP spid="123" grpId="2"/>
      <p:bldP spid="1053" grpId="0"/>
      <p:bldP spid="1053" grpId="1"/>
      <p:bldP spid="1069" grpId="0" animBg="1"/>
      <p:bldP spid="1069" grpId="1" animBg="1"/>
      <p:bldP spid="1070" grpId="0"/>
      <p:bldP spid="1070" grpId="1"/>
      <p:bldP spid="161" grpId="0"/>
      <p:bldP spid="161" grpId="1"/>
      <p:bldP spid="164" grpId="0"/>
      <p:bldP spid="1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programming basics</a:t>
            </a:r>
          </a:p>
          <a:p>
            <a:r>
              <a:rPr lang="en-US" sz="2400" dirty="0"/>
              <a:t>CHREC framework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tx1"/>
              </a:solidFill>
              <a:ea typeface="+mn-ea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14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Merlin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128"/>
            <a:ext cx="8534400" cy="4911725"/>
          </a:xfrm>
        </p:spPr>
        <p:txBody>
          <a:bodyPr/>
          <a:lstStyle/>
          <a:p>
            <a:r>
              <a:rPr lang="en-US" dirty="0"/>
              <a:t>By reverse-engineering Verilog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32037"/>
              </p:ext>
            </p:extLst>
          </p:nvPr>
        </p:nvGraphicFramePr>
        <p:xfrm>
          <a:off x="457200" y="1690243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90243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11"/>
          <p:cNvCxnSpPr/>
          <p:nvPr/>
        </p:nvCxnSpPr>
        <p:spPr>
          <a:xfrm>
            <a:off x="1164425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7" name="Straight Connector 11"/>
          <p:cNvCxnSpPr/>
          <p:nvPr/>
        </p:nvCxnSpPr>
        <p:spPr>
          <a:xfrm>
            <a:off x="1164425" y="5102271"/>
            <a:ext cx="410870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" name="Straight Connector 11"/>
          <p:cNvCxnSpPr/>
          <p:nvPr/>
        </p:nvCxnSpPr>
        <p:spPr>
          <a:xfrm>
            <a:off x="5273129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9" name="Straight Connector 11"/>
          <p:cNvCxnSpPr/>
          <p:nvPr/>
        </p:nvCxnSpPr>
        <p:spPr>
          <a:xfrm>
            <a:off x="8077289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1" name="Straight Connector 11"/>
          <p:cNvCxnSpPr/>
          <p:nvPr/>
        </p:nvCxnSpPr>
        <p:spPr>
          <a:xfrm>
            <a:off x="5273129" y="5102271"/>
            <a:ext cx="280416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061923" y="4599466"/>
            <a:ext cx="27261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167 MHz (6ns/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8163" y="4580481"/>
            <a:ext cx="27261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334 MHz (3ns/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037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04360"/>
              </p:ext>
            </p:extLst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HIX – host-FPGA interface</a:t>
            </a:r>
          </a:p>
          <a:p>
            <a:r>
              <a:rPr lang="en-US" dirty="0"/>
              <a:t>HIX_TLB</a:t>
            </a:r>
          </a:p>
          <a:p>
            <a:pPr lvl="1"/>
            <a:r>
              <a:rPr lang="en-US" dirty="0"/>
              <a:t>Translate virtual address from host to physical address</a:t>
            </a:r>
          </a:p>
          <a:p>
            <a:pPr lvl="1"/>
            <a:r>
              <a:rPr lang="en-US" dirty="0"/>
              <a:t>For host directly access HMC</a:t>
            </a:r>
          </a:p>
          <a:p>
            <a:r>
              <a:rPr lang="en-US" dirty="0"/>
              <a:t>CMC – HT logic</a:t>
            </a:r>
          </a:p>
        </p:txBody>
      </p:sp>
    </p:spTree>
    <p:extLst>
      <p:ext uri="{BB962C8B-B14F-4D97-AF65-F5344CB8AC3E}">
        <p14:creationId xmlns:p14="http://schemas.microsoft.com/office/powerpoint/2010/main" val="409763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Up to 16 HT units can be used</a:t>
            </a:r>
          </a:p>
          <a:p>
            <a:pPr lvl="1"/>
            <a:r>
              <a:rPr lang="en-US" dirty="0"/>
              <a:t>Route memory request from different units to corresponding memory controller</a:t>
            </a:r>
          </a:p>
          <a:p>
            <a:r>
              <a:rPr lang="en-US" dirty="0"/>
              <a:t>MC – there are 4 memory controllers</a:t>
            </a:r>
          </a:p>
        </p:txBody>
      </p:sp>
    </p:spTree>
    <p:extLst>
      <p:ext uri="{BB962C8B-B14F-4D97-AF65-F5344CB8AC3E}">
        <p14:creationId xmlns:p14="http://schemas.microsoft.com/office/powerpoint/2010/main" val="426288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MC_TLB</a:t>
            </a:r>
          </a:p>
          <a:p>
            <a:pPr lvl="1"/>
            <a:r>
              <a:rPr lang="en-US" dirty="0"/>
              <a:t>Translate virtual address from HT logic to phys.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  <a:p>
            <a:r>
              <a:rPr lang="en-US" dirty="0"/>
              <a:t>HMC_IF</a:t>
            </a:r>
          </a:p>
          <a:p>
            <a:pPr lvl="1"/>
            <a:r>
              <a:rPr lang="en-US" dirty="0"/>
              <a:t>Reformat memory request, e.g. adding tags</a:t>
            </a:r>
          </a:p>
          <a:p>
            <a:pPr lvl="1"/>
            <a:r>
              <a:rPr lang="en-US" dirty="0"/>
              <a:t>Group access to each vault and schedule priority</a:t>
            </a:r>
          </a:p>
        </p:txBody>
      </p:sp>
    </p:spTree>
    <p:extLst>
      <p:ext uri="{BB962C8B-B14F-4D97-AF65-F5344CB8AC3E}">
        <p14:creationId xmlns:p14="http://schemas.microsoft.com/office/powerpoint/2010/main" val="335842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90574"/>
              </p:ext>
            </p:extLst>
          </p:nvPr>
        </p:nvGraphicFramePr>
        <p:xfrm>
          <a:off x="395288" y="969536"/>
          <a:ext cx="8351837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9555575" imgH="4000536" progId="Visio.Drawing.15">
                  <p:embed/>
                </p:oleObj>
              </mc:Choice>
              <mc:Fallback>
                <p:oleObj name="Visio" r:id="rId3" imgW="9555575" imgH="400053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969536"/>
                        <a:ext cx="8351837" cy="350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4038311"/>
            <a:ext cx="8229600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Achievements</a:t>
            </a:r>
            <a:r>
              <a:rPr lang="en-US" sz="19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Added three clock counters: PERS_PERFMON, MC_PERFMON, HMC_IF_PERFMON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Modified based on PERFMON code provided by Convey/Micron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Memory access for board configuration were also counted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Filtered out irrelevant memory access, isolated memory access from HT logic</a:t>
            </a:r>
          </a:p>
        </p:txBody>
      </p:sp>
    </p:spTree>
    <p:extLst>
      <p:ext uri="{BB962C8B-B14F-4D97-AF65-F5344CB8AC3E}">
        <p14:creationId xmlns:p14="http://schemas.microsoft.com/office/powerpoint/2010/main" val="326837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969536"/>
          <a:ext cx="8351837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Visio" r:id="rId3" imgW="9555575" imgH="4000536" progId="Visio.Drawing.15">
                  <p:embed/>
                </p:oleObj>
              </mc:Choice>
              <mc:Fallback>
                <p:oleObj name="Visio" r:id="rId3" imgW="9555575" imgH="4000536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969536"/>
                        <a:ext cx="8351837" cy="350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4018918"/>
            <a:ext cx="8229600" cy="21390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Achievements</a:t>
            </a:r>
            <a:r>
              <a:rPr lang="en-US" sz="19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PERS_PERFMON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Roundtrip latency of HT logic memory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MC_PERFMON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Roundtrip latency of access to memory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HMC_IF_PERFMON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closest point to HMC that we can currently measure</a:t>
            </a:r>
          </a:p>
        </p:txBody>
      </p:sp>
    </p:spTree>
    <p:extLst>
      <p:ext uri="{BB962C8B-B14F-4D97-AF65-F5344CB8AC3E}">
        <p14:creationId xmlns:p14="http://schemas.microsoft.com/office/powerpoint/2010/main" val="210848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one memory controller and one HMCC are used</a:t>
            </a:r>
          </a:p>
          <a:p>
            <a:pPr lvl="2"/>
            <a:r>
              <a:rPr lang="en-US" dirty="0"/>
              <a:t>Inefficient use of HMC</a:t>
            </a:r>
          </a:p>
          <a:p>
            <a:pPr lvl="1"/>
            <a:r>
              <a:rPr lang="en-US" dirty="0"/>
              <a:t>Size of some FIFO is decreased to isolate memory access from HT logic</a:t>
            </a:r>
          </a:p>
          <a:p>
            <a:pPr lvl="2"/>
            <a:r>
              <a:rPr lang="en-US" dirty="0"/>
              <a:t>Not fully utilize HMC bandwidth</a:t>
            </a:r>
          </a:p>
          <a:p>
            <a:r>
              <a:rPr lang="en-US" dirty="0"/>
              <a:t>Ongoing work</a:t>
            </a:r>
          </a:p>
          <a:p>
            <a:pPr lvl="1"/>
            <a:r>
              <a:rPr lang="en-US" dirty="0"/>
              <a:t>Changing FIFO size to increase utilization of HMC bandwidth</a:t>
            </a:r>
          </a:p>
          <a:p>
            <a:pPr lvl="1"/>
            <a:r>
              <a:rPr lang="en-US" dirty="0"/>
              <a:t>To refine PERFMON code to enable all MCs and HMCCs in the future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3129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SW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User-friendly API – CHREC_MON</a:t>
            </a:r>
          </a:p>
          <a:p>
            <a:pPr lvl="1"/>
            <a:r>
              <a:rPr lang="en-US" dirty="0"/>
              <a:t>Easy to read PERFMON data from FPGA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774"/>
            <a:ext cx="9144000" cy="44321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" y="2493264"/>
            <a:ext cx="2517648" cy="371856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7980" y="2217527"/>
            <a:ext cx="426644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completion</a:t>
            </a:r>
            <a:r>
              <a:rPr lang="en-US" dirty="0"/>
              <a:t> of HT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CHREC_MON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CHREC_MON_READ() function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5167" y="3659610"/>
            <a:ext cx="4266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PERFMON data will be read and stored into corresponding arrays</a:t>
            </a:r>
          </a:p>
        </p:txBody>
      </p:sp>
      <p:sp>
        <p:nvSpPr>
          <p:cNvPr id="9" name="矩形 8"/>
          <p:cNvSpPr/>
          <p:nvPr/>
        </p:nvSpPr>
        <p:spPr>
          <a:xfrm>
            <a:off x="109728" y="4745769"/>
            <a:ext cx="8913692" cy="1385155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5111" y="5438346"/>
            <a:ext cx="10007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04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/>
              <a:t>HT programming basics</a:t>
            </a:r>
          </a:p>
          <a:p>
            <a:r>
              <a:rPr lang="en-US" sz="2400" dirty="0"/>
              <a:t>CHREC framework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tx1"/>
              </a:solidFill>
              <a:ea typeface="+mn-ea"/>
            </a:endParaRPr>
          </a:p>
          <a:p>
            <a:r>
              <a:rPr lang="en-US" sz="2400" dirty="0"/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956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SW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193" y="1219200"/>
            <a:ext cx="5260607" cy="48788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4800" y="2605872"/>
            <a:ext cx="2840334" cy="155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Original PERFMON host code provided by Convey/Micron </a:t>
            </a:r>
          </a:p>
        </p:txBody>
      </p:sp>
    </p:spTree>
    <p:extLst>
      <p:ext uri="{BB962C8B-B14F-4D97-AF65-F5344CB8AC3E}">
        <p14:creationId xmlns:p14="http://schemas.microsoft.com/office/powerpoint/2010/main" val="259467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programming basics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CHREC framework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bg1">
                  <a:lumMod val="75000"/>
                </a:schemeClr>
              </a:solidFill>
              <a:ea typeface="+mn-ea"/>
            </a:endParaRPr>
          </a:p>
          <a:p>
            <a:r>
              <a:rPr lang="en-US" sz="2400" dirty="0"/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9725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DRE</a:t>
            </a:r>
            <a:r>
              <a:rPr lang="en-US" sz="3600" baseline="30000" dirty="0"/>
              <a:t>*</a:t>
            </a:r>
            <a:r>
              <a:rPr lang="en-US" sz="3600" dirty="0"/>
              <a:t>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0492" y="6248400"/>
            <a:ext cx="544620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*</a:t>
            </a:r>
            <a:r>
              <a:rPr lang="en-US" sz="1600" dirty="0"/>
              <a:t>Data Reordering/Rearrangement Engine by Lawrence Livermore National Lab</a:t>
            </a:r>
          </a:p>
        </p:txBody>
      </p:sp>
    </p:spTree>
    <p:extLst>
      <p:ext uri="{BB962C8B-B14F-4D97-AF65-F5344CB8AC3E}">
        <p14:creationId xmlns:p14="http://schemas.microsoft.com/office/powerpoint/2010/main" val="3439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 PageRank Example</a:t>
            </a:r>
            <a:endParaRPr lang="en-US" baseline="30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8"/>
          <a:stretch/>
        </p:blipFill>
        <p:spPr>
          <a:xfrm>
            <a:off x="455886" y="1010703"/>
            <a:ext cx="8230913" cy="523769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756" y="1010703"/>
            <a:ext cx="1547446" cy="208497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3983" y="1487156"/>
            <a:ext cx="30546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./app –s 15 –p 54067</a:t>
            </a:r>
          </a:p>
          <a:p>
            <a:endParaRPr lang="en-US" dirty="0"/>
          </a:p>
          <a:p>
            <a:r>
              <a:rPr lang="en-US" dirty="0"/>
              <a:t>Host is using TCP/IP to access PERFMON data, </a:t>
            </a:r>
            <a:r>
              <a:rPr lang="en-US" dirty="0">
                <a:solidFill>
                  <a:srgbClr val="FF4A00"/>
                </a:solidFill>
              </a:rPr>
              <a:t>port number </a:t>
            </a:r>
            <a:r>
              <a:rPr lang="en-US" dirty="0"/>
              <a:t>is required</a:t>
            </a:r>
          </a:p>
        </p:txBody>
      </p:sp>
      <p:sp>
        <p:nvSpPr>
          <p:cNvPr id="8" name="矩形 7"/>
          <p:cNvSpPr/>
          <p:nvPr/>
        </p:nvSpPr>
        <p:spPr>
          <a:xfrm>
            <a:off x="455884" y="3795771"/>
            <a:ext cx="7834005" cy="233372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2611" y="3989196"/>
            <a:ext cx="874207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542611" y="4537836"/>
            <a:ext cx="874207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542611" y="5458332"/>
            <a:ext cx="1024061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4906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8" y="1044729"/>
            <a:ext cx="8229600" cy="941387"/>
          </a:xfrm>
        </p:spPr>
        <p:txBody>
          <a:bodyPr/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248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7418" y="902383"/>
            <a:ext cx="5373189" cy="5193620"/>
            <a:chOff x="155576" y="-2565400"/>
            <a:chExt cx="6135158" cy="5846763"/>
          </a:xfrm>
        </p:grpSpPr>
        <p:pic>
          <p:nvPicPr>
            <p:cNvPr id="1028" name="Picture 4" descr="http://www.extremetech.com/wp-content/uploads/2015/01/HMC-Slid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6" r="31111"/>
            <a:stretch/>
          </p:blipFill>
          <p:spPr bwMode="auto">
            <a:xfrm>
              <a:off x="155576" y="-2565400"/>
              <a:ext cx="6135158" cy="584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695421" y="-2548467"/>
              <a:ext cx="595313" cy="36501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32" y="948268"/>
            <a:ext cx="3996267" cy="3721627"/>
          </a:xfrm>
        </p:spPr>
        <p:txBody>
          <a:bodyPr>
            <a:normAutofit fontScale="92500"/>
          </a:bodyPr>
          <a:lstStyle/>
          <a:p>
            <a:r>
              <a:rPr lang="en-US" dirty="0"/>
              <a:t>Hybrid memory cube</a:t>
            </a:r>
          </a:p>
          <a:p>
            <a:pPr lvl="1"/>
            <a:r>
              <a:rPr lang="en-US" dirty="0"/>
              <a:t>High-performance RAM interface for through-silicon </a:t>
            </a:r>
            <a:r>
              <a:rPr lang="en-US" dirty="0" err="1"/>
              <a:t>vias</a:t>
            </a:r>
            <a:r>
              <a:rPr lang="en-US" dirty="0"/>
              <a:t> (TSV)-based stacked DRAM memory </a:t>
            </a:r>
          </a:p>
          <a:p>
            <a:pPr lvl="1"/>
            <a:r>
              <a:rPr lang="en-US" dirty="0"/>
              <a:t>Logic base (layer)</a:t>
            </a:r>
          </a:p>
          <a:p>
            <a:r>
              <a:rPr lang="en-US" dirty="0"/>
              <a:t>High bandwidth</a:t>
            </a:r>
          </a:p>
          <a:p>
            <a:pPr lvl="1"/>
            <a:r>
              <a:rPr lang="en-US" dirty="0"/>
              <a:t>~10% energy per bit of current DDR memories</a:t>
            </a:r>
          </a:p>
        </p:txBody>
      </p:sp>
      <p:pic>
        <p:nvPicPr>
          <p:cNvPr id="1030" name="Picture 6" descr="http://cdn.wccftech.com/wp-content/uploads/2015/09/HM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4670" r="46347" b="11329"/>
          <a:stretch/>
        </p:blipFill>
        <p:spPr bwMode="auto">
          <a:xfrm>
            <a:off x="5373189" y="4669895"/>
            <a:ext cx="3770811" cy="13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icron.com/~/media/track-3-images/navigation/logomicron.png?h=62&amp;la=en&amp;w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5"/>
            <a:ext cx="21240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9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HMC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82895"/>
          </a:xfrm>
        </p:spPr>
        <p:txBody>
          <a:bodyPr/>
          <a:lstStyle/>
          <a:p>
            <a:r>
              <a:rPr lang="en-US" dirty="0"/>
              <a:t>High bandwidth comes from internal parallelism</a:t>
            </a:r>
          </a:p>
          <a:p>
            <a:pPr lvl="1"/>
            <a:r>
              <a:rPr lang="en-US" dirty="0"/>
              <a:t>Vaults can be accessed in parallel</a:t>
            </a:r>
          </a:p>
          <a:p>
            <a:pPr lvl="1"/>
            <a:r>
              <a:rPr lang="en-US" dirty="0"/>
              <a:t>Banks can be accessed in pipeline</a:t>
            </a:r>
          </a:p>
          <a:p>
            <a:r>
              <a:rPr lang="en-US" dirty="0"/>
              <a:t>But not enough ! ! !</a:t>
            </a:r>
          </a:p>
          <a:p>
            <a:pPr lvl="1"/>
            <a:r>
              <a:rPr lang="en-US" dirty="0"/>
              <a:t>Pins constrain max. bandwidth </a:t>
            </a:r>
          </a:p>
          <a:p>
            <a:pPr lvl="1"/>
            <a:r>
              <a:rPr lang="en-US" dirty="0"/>
              <a:t>Bottleneck for data-intensive </a:t>
            </a:r>
          </a:p>
          <a:p>
            <a:pPr marL="344487" lvl="1" indent="0">
              <a:buNone/>
            </a:pPr>
            <a:r>
              <a:rPr lang="en-US" dirty="0"/>
              <a:t>    apps</a:t>
            </a:r>
          </a:p>
          <a:p>
            <a:pPr lvl="2"/>
            <a:r>
              <a:rPr lang="en-US" dirty="0"/>
              <a:t>Big data, e.g. PageRank</a:t>
            </a:r>
          </a:p>
          <a:p>
            <a:pPr lvl="2"/>
            <a:r>
              <a:rPr lang="en-US" dirty="0"/>
              <a:t>Gnome research, e.g. DNA</a:t>
            </a:r>
          </a:p>
          <a:p>
            <a:pPr marL="671512" lvl="2" indent="0">
              <a:buNone/>
            </a:pPr>
            <a:r>
              <a:rPr lang="en-US" dirty="0"/>
              <a:t>     sequencing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587183"/>
            <a:ext cx="3657600" cy="2514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540" y="4809075"/>
            <a:ext cx="363415" cy="1121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437119" y="4532532"/>
            <a:ext cx="57777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7040880" y="4817549"/>
            <a:ext cx="396240" cy="112166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547840" y="4809075"/>
            <a:ext cx="405619" cy="112166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Parallelogram 6"/>
          <p:cNvSpPr/>
          <p:nvPr/>
        </p:nvSpPr>
        <p:spPr>
          <a:xfrm>
            <a:off x="7441873" y="4809075"/>
            <a:ext cx="61703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Parallelogram 6"/>
          <p:cNvSpPr/>
          <p:nvPr/>
        </p:nvSpPr>
        <p:spPr>
          <a:xfrm>
            <a:off x="7437119" y="5139496"/>
            <a:ext cx="621793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Parallelogram 6"/>
          <p:cNvSpPr/>
          <p:nvPr/>
        </p:nvSpPr>
        <p:spPr>
          <a:xfrm>
            <a:off x="7449311" y="5469917"/>
            <a:ext cx="621793" cy="231139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7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of 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configuration</a:t>
            </a:r>
          </a:p>
          <a:p>
            <a:pPr lvl="1"/>
            <a:r>
              <a:rPr lang="en-US" dirty="0"/>
              <a:t>16 HMCs are chained together</a:t>
            </a:r>
          </a:p>
          <a:p>
            <a:pPr lvl="1"/>
            <a:r>
              <a:rPr lang="en-US" dirty="0"/>
              <a:t>Size – 8 GB</a:t>
            </a:r>
          </a:p>
          <a:p>
            <a:pPr lvl="1"/>
            <a:r>
              <a:rPr lang="en-US" dirty="0"/>
              <a:t>64 bit vertical interface each DRAM partition</a:t>
            </a:r>
          </a:p>
          <a:p>
            <a:pPr lvl="1"/>
            <a:r>
              <a:rPr lang="en-US" dirty="0"/>
              <a:t>32 vaults per cube</a:t>
            </a:r>
          </a:p>
          <a:p>
            <a:pPr lvl="1"/>
            <a:r>
              <a:rPr lang="en-US" dirty="0"/>
              <a:t>TSV signaling rate 2 Gb/s</a:t>
            </a:r>
          </a:p>
          <a:p>
            <a:pPr lvl="1"/>
            <a:r>
              <a:rPr lang="en-US" dirty="0"/>
              <a:t>8 high-speed external serial links</a:t>
            </a:r>
          </a:p>
          <a:p>
            <a:r>
              <a:rPr lang="en-US" dirty="0"/>
              <a:t>Available external bandwidth – 320 GB/s</a:t>
            </a:r>
          </a:p>
          <a:p>
            <a:r>
              <a:rPr lang="en-US" dirty="0"/>
              <a:t>Available internal bandwidth – 8 TB/s</a:t>
            </a:r>
          </a:p>
          <a:p>
            <a:r>
              <a:rPr lang="en-US" dirty="0"/>
              <a:t>25x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28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/>
              <a:t>HT programming basics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CHREC framework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bg1">
                  <a:lumMod val="75000"/>
                </a:schemeClr>
              </a:solidFill>
              <a:ea typeface="+mn-ea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307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 HT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3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Convey computers</a:t>
            </a:r>
          </a:p>
          <a:p>
            <a:pPr lvl="1"/>
            <a:r>
              <a:rPr lang="en-US" dirty="0"/>
              <a:t>Startup since 2006, based @ Texas</a:t>
            </a:r>
          </a:p>
          <a:p>
            <a:pPr lvl="1"/>
            <a:r>
              <a:rPr lang="en-US" dirty="0"/>
              <a:t>Hybrid-core computing platforms</a:t>
            </a:r>
          </a:p>
          <a:p>
            <a:pPr lvl="1"/>
            <a:r>
              <a:rPr lang="en-US" dirty="0"/>
              <a:t>Joined CHREC in 2013</a:t>
            </a:r>
          </a:p>
          <a:p>
            <a:pPr lvl="2"/>
            <a:r>
              <a:rPr lang="en-US" dirty="0"/>
              <a:t>Via F3, focusing on bioinformatics app acceleration</a:t>
            </a:r>
          </a:p>
          <a:p>
            <a:r>
              <a:rPr lang="en-US" dirty="0"/>
              <a:t>Convey system philosophy – hybrid-core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077584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60824"/>
              </p:ext>
            </p:extLst>
          </p:nvPr>
        </p:nvGraphicFramePr>
        <p:xfrm>
          <a:off x="4572000" y="3615254"/>
          <a:ext cx="3171855" cy="253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Programming</a:t>
                      </a:r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C/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/ASM</a:t>
                      </a:r>
                      <a:r>
                        <a:rPr lang="en-US" baseline="0" dirty="0"/>
                        <a:t> +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HT</a:t>
                      </a:r>
                      <a:r>
                        <a:rPr lang="en-US" baseline="0" dirty="0"/>
                        <a:t> + (HDL)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9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Data Addressing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explict</a:t>
                      </a:r>
                      <a:r>
                        <a:rPr lang="en-US" sz="1400" dirty="0"/>
                        <a:t>, 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Host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PCIe</a:t>
                      </a:r>
                      <a:r>
                        <a:rPr lang="en-US" dirty="0"/>
                        <a:t> 2.0/3.0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6036"/>
            <a:ext cx="3800029" cy="25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2410" y="6512011"/>
            <a:ext cx="513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</a:t>
            </a:r>
            <a:r>
              <a:rPr lang="en-US" sz="1400" dirty="0"/>
              <a:t> : Hybrid threading - </a:t>
            </a:r>
            <a:r>
              <a:rPr lang="en-US" sz="1400" dirty="0" err="1"/>
              <a:t>Convey’s</a:t>
            </a:r>
            <a:r>
              <a:rPr lang="en-US" sz="1400" dirty="0"/>
              <a:t> HLS-like programming tool</a:t>
            </a:r>
          </a:p>
        </p:txBody>
      </p:sp>
    </p:spTree>
    <p:extLst>
      <p:ext uri="{BB962C8B-B14F-4D97-AF65-F5344CB8AC3E}">
        <p14:creationId xmlns:p14="http://schemas.microsoft.com/office/powerpoint/2010/main" val="18164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 of HT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78" y="1040221"/>
            <a:ext cx="7856844" cy="5387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6276" y="6433122"/>
            <a:ext cx="689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“call-graph” structure</a:t>
            </a:r>
          </a:p>
        </p:txBody>
      </p:sp>
    </p:spTree>
    <p:extLst>
      <p:ext uri="{BB962C8B-B14F-4D97-AF65-F5344CB8AC3E}">
        <p14:creationId xmlns:p14="http://schemas.microsoft.com/office/powerpoint/2010/main" val="24054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19200"/>
            <a:ext cx="2602992" cy="51358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Host-</a:t>
            </a:r>
            <a:r>
              <a:rPr lang="en-US" dirty="0" err="1"/>
              <a:t>coproc</a:t>
            </a:r>
            <a:r>
              <a:rPr lang="en-US" dirty="0"/>
              <a:t>. </a:t>
            </a:r>
            <a:r>
              <a:rPr lang="en-US" dirty="0" err="1"/>
              <a:t>strucutre</a:t>
            </a:r>
            <a:endParaRPr lang="en-US" dirty="0"/>
          </a:p>
          <a:p>
            <a:pPr lvl="1"/>
            <a:r>
              <a:rPr lang="en-US" dirty="0"/>
              <a:t>Message/Data interfaces</a:t>
            </a:r>
          </a:p>
          <a:p>
            <a:r>
              <a:rPr lang="en-US" dirty="0"/>
              <a:t>HT unit</a:t>
            </a:r>
          </a:p>
          <a:p>
            <a:pPr lvl="1"/>
            <a:r>
              <a:rPr lang="en-US" dirty="0"/>
              <a:t>Replication mechanism</a:t>
            </a:r>
          </a:p>
          <a:p>
            <a:r>
              <a:rPr lang="en-US" dirty="0"/>
              <a:t>HT module</a:t>
            </a:r>
          </a:p>
          <a:p>
            <a:pPr lvl="1"/>
            <a:r>
              <a:rPr lang="en-US" dirty="0"/>
              <a:t>Essential functional blocks</a:t>
            </a:r>
          </a:p>
          <a:p>
            <a:pPr lvl="1"/>
            <a:r>
              <a:rPr lang="en-US" dirty="0"/>
              <a:t>Memory hierarchy</a:t>
            </a:r>
          </a:p>
          <a:p>
            <a:pPr lvl="1"/>
            <a:r>
              <a:rPr lang="en-US" dirty="0"/>
              <a:t>Can be replicated</a:t>
            </a:r>
          </a:p>
          <a:p>
            <a:pPr lvl="1"/>
            <a:r>
              <a:rPr lang="en-US" dirty="0"/>
              <a:t>Messaging interfaces among modules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User-defined behaviors of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1053168"/>
            <a:ext cx="6352032" cy="5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Toolset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variable type</a:t>
            </a:r>
          </a:p>
          <a:p>
            <a:pPr lvl="1"/>
            <a:r>
              <a:rPr lang="en-US" dirty="0"/>
              <a:t>Private variable</a:t>
            </a:r>
          </a:p>
          <a:p>
            <a:pPr lvl="1"/>
            <a:r>
              <a:rPr lang="en-US" dirty="0"/>
              <a:t>Shared variable</a:t>
            </a:r>
          </a:p>
          <a:p>
            <a:pPr lvl="1"/>
            <a:r>
              <a:rPr lang="en-US" dirty="0"/>
              <a:t>Global variable</a:t>
            </a:r>
          </a:p>
          <a:p>
            <a:r>
              <a:rPr lang="en-US" dirty="0"/>
              <a:t>Supported data type</a:t>
            </a:r>
          </a:p>
          <a:p>
            <a:pPr lvl="1"/>
            <a:r>
              <a:rPr lang="en-US" dirty="0"/>
              <a:t>uint64_t, uint32_t</a:t>
            </a:r>
          </a:p>
          <a:p>
            <a:pPr lvl="1"/>
            <a:r>
              <a:rPr lang="en-US" dirty="0"/>
              <a:t>ht_uint1_t, ht_uint2_t, …, ht_uint64_t</a:t>
            </a:r>
          </a:p>
          <a:p>
            <a:pPr lvl="1"/>
            <a:r>
              <a:rPr lang="en-US" dirty="0"/>
              <a:t>ht_int1_t, ht_int2_t, … , ht_int64_t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591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Programmable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source files</a:t>
            </a:r>
          </a:p>
          <a:p>
            <a:pPr lvl="1"/>
            <a:r>
              <a:rPr lang="en-US" dirty="0"/>
              <a:t>Define program behaviors on the host, including data transmission, control flow, user interface, etc.</a:t>
            </a:r>
          </a:p>
          <a:p>
            <a:r>
              <a:rPr lang="en-US" dirty="0"/>
              <a:t>Hardware description files (.</a:t>
            </a:r>
            <a:r>
              <a:rPr lang="en-US" dirty="0" err="1"/>
              <a:t>htd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Declare modules, variables, memory interfaces, etc.</a:t>
            </a:r>
          </a:p>
          <a:p>
            <a:r>
              <a:rPr lang="en-US" dirty="0"/>
              <a:t>Module instruction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behaviors of modules, including memory I/O, messaging interface, computation,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2124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0" y="601252"/>
            <a:ext cx="5639000" cy="5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10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16503</TotalTime>
  <Words>1057</Words>
  <Application>Microsoft Office PowerPoint</Application>
  <PresentationFormat>全屏显示(4:3)</PresentationFormat>
  <Paragraphs>279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Arial</vt:lpstr>
      <vt:lpstr>Arial Narrow</vt:lpstr>
      <vt:lpstr>Courier New</vt:lpstr>
      <vt:lpstr>Garamond</vt:lpstr>
      <vt:lpstr>Wingdings</vt:lpstr>
      <vt:lpstr>3_Edge</vt:lpstr>
      <vt:lpstr>Visio</vt:lpstr>
      <vt:lpstr>HT Programming</vt:lpstr>
      <vt:lpstr>Outline</vt:lpstr>
      <vt:lpstr>Outline</vt:lpstr>
      <vt:lpstr>Convey HT Background</vt:lpstr>
      <vt:lpstr>Overview of HT Programming Model</vt:lpstr>
      <vt:lpstr>HT Infrastructure</vt:lpstr>
      <vt:lpstr>HT Toolset</vt:lpstr>
      <vt:lpstr>User Programmable Parts</vt:lpstr>
      <vt:lpstr>High-level Design Flow</vt:lpstr>
      <vt:lpstr>HT Code Example</vt:lpstr>
      <vt:lpstr>Outline</vt:lpstr>
      <vt:lpstr>Merlin Infrastructure</vt:lpstr>
      <vt:lpstr>Key Components</vt:lpstr>
      <vt:lpstr>Key Components</vt:lpstr>
      <vt:lpstr>Key Components</vt:lpstr>
      <vt:lpstr>CHREC Framework v0.1 - HW</vt:lpstr>
      <vt:lpstr>CHREC Framework v0.1 - HW</vt:lpstr>
      <vt:lpstr>CHREC Framework v0.1 - HW</vt:lpstr>
      <vt:lpstr>CHREC Framework v0.1 - SW</vt:lpstr>
      <vt:lpstr>CHREC Framework v0.1 - SW</vt:lpstr>
      <vt:lpstr>Outline</vt:lpstr>
      <vt:lpstr>DRE* setup, fill, drain</vt:lpstr>
      <vt:lpstr>DRE PageRank Example</vt:lpstr>
      <vt:lpstr>Appendix</vt:lpstr>
      <vt:lpstr>Introduction</vt:lpstr>
      <vt:lpstr>Advantage of HMC</vt:lpstr>
      <vt:lpstr>High Bandwidth of CMC</vt:lpstr>
      <vt:lpstr>Bloom Filter HT Demos</vt:lpstr>
      <vt:lpstr>Bloom Filter HT Demos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3424</cp:revision>
  <dcterms:created xsi:type="dcterms:W3CDTF">2003-07-12T15:21:27Z</dcterms:created>
  <dcterms:modified xsi:type="dcterms:W3CDTF">2017-06-12T13:22:18Z</dcterms:modified>
</cp:coreProperties>
</file>