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3" r:id="rId1"/>
  </p:sldMasterIdLst>
  <p:notesMasterIdLst>
    <p:notesMasterId r:id="rId27"/>
  </p:notesMasterIdLst>
  <p:handoutMasterIdLst>
    <p:handoutMasterId r:id="rId28"/>
  </p:handoutMasterIdLst>
  <p:sldIdLst>
    <p:sldId id="275" r:id="rId2"/>
    <p:sldId id="280" r:id="rId3"/>
    <p:sldId id="267" r:id="rId4"/>
    <p:sldId id="335" r:id="rId5"/>
    <p:sldId id="344" r:id="rId6"/>
    <p:sldId id="337" r:id="rId7"/>
    <p:sldId id="338" r:id="rId8"/>
    <p:sldId id="345" r:id="rId9"/>
    <p:sldId id="339" r:id="rId10"/>
    <p:sldId id="347" r:id="rId11"/>
    <p:sldId id="346" r:id="rId12"/>
    <p:sldId id="343" r:id="rId13"/>
    <p:sldId id="349" r:id="rId14"/>
    <p:sldId id="348" r:id="rId15"/>
    <p:sldId id="303" r:id="rId16"/>
    <p:sldId id="305" r:id="rId17"/>
    <p:sldId id="304" r:id="rId18"/>
    <p:sldId id="307" r:id="rId19"/>
    <p:sldId id="306" r:id="rId20"/>
    <p:sldId id="328" r:id="rId21"/>
    <p:sldId id="331" r:id="rId22"/>
    <p:sldId id="332" r:id="rId23"/>
    <p:sldId id="315" r:id="rId24"/>
    <p:sldId id="318" r:id="rId25"/>
    <p:sldId id="261" r:id="rId26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31" autoAdjust="0"/>
    <p:restoredTop sz="93383" autoAdjust="0"/>
  </p:normalViewPr>
  <p:slideViewPr>
    <p:cSldViewPr>
      <p:cViewPr varScale="1">
        <p:scale>
          <a:sx n="93" d="100"/>
          <a:sy n="93" d="100"/>
        </p:scale>
        <p:origin x="366" y="84"/>
      </p:cViewPr>
      <p:guideLst>
        <p:guide orient="horz" pos="2208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80" d="100"/>
        <a:sy n="8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101" y="-72"/>
      </p:cViewPr>
      <p:guideLst>
        <p:guide orient="horz" pos="292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0CFF1C8D-E1DA-47F2-BBC7-2D81F745D05C}" type="slidenum">
              <a:rPr lang="en-US"/>
              <a:pPr>
                <a:defRPr 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>
              <a:defRPr lang="en-US"/>
            </a:pPr>
            <a:r>
              <a:rPr lang="en-US" altLang="x-none"/>
              <a:t>Double tap to edit Master text styles</a:t>
            </a:r>
          </a:p>
          <a:p>
            <a:pPr lvl="1">
              <a:defRPr lang="en-US"/>
            </a:pPr>
            <a:r>
              <a:rPr lang="en-US" altLang="x-none"/>
              <a:t>Second level</a:t>
            </a:r>
          </a:p>
          <a:p>
            <a:pPr lvl="2">
              <a:defRPr lang="en-US"/>
            </a:pPr>
            <a:r>
              <a:rPr lang="en-US" altLang="x-none"/>
              <a:t>Third level</a:t>
            </a:r>
          </a:p>
          <a:p>
            <a:pPr lvl="3">
              <a:defRPr lang="en-US"/>
            </a:pPr>
            <a:r>
              <a:rPr lang="en-US" altLang="x-none"/>
              <a:t>Fourth level</a:t>
            </a:r>
          </a:p>
          <a:p>
            <a:pPr lvl="4">
              <a:defRPr lang="en-US"/>
            </a:pPr>
            <a:r>
              <a:rPr lang="en-US" altLang="x-none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F260073C-106B-4BD0-B97F-2884F49FDE7B}" type="slidenum">
              <a:rPr lang="en-US" altLang="x-none"/>
              <a:pPr>
                <a:defRPr lang="en-US"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30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46257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DATE</a:t>
            </a:r>
            <a:endParaRPr lang="en-US" alt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815"/>
          <a:stretch/>
        </p:blipFill>
        <p:spPr bwMode="auto">
          <a:xfrm>
            <a:off x="381000" y="4800600"/>
            <a:ext cx="243701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r>
              <a:rPr lang="en-US" sz="1600" b="1" spc="-30" dirty="0">
                <a:solidFill>
                  <a:srgbClr val="FFFFFF"/>
                </a:solidFill>
                <a:latin typeface="Arial Narrow" pitchFamily="34" charset="0"/>
                <a:cs typeface="Arial" charset="0"/>
              </a:rPr>
              <a:t>LLNL</a:t>
            </a:r>
            <a:r>
              <a:rPr lang="en-US" sz="1600" b="1" spc="-30" baseline="0" dirty="0">
                <a:solidFill>
                  <a:srgbClr val="FFFFFF"/>
                </a:solidFill>
                <a:latin typeface="Arial Narrow" pitchFamily="34" charset="0"/>
                <a:cs typeface="Arial" charset="0"/>
              </a:rPr>
              <a:t> </a:t>
            </a:r>
            <a:r>
              <a:rPr lang="en-US" sz="1600" b="1" spc="-30" baseline="0" dirty="0" err="1">
                <a:solidFill>
                  <a:srgbClr val="FFFFFF"/>
                </a:solidFill>
                <a:latin typeface="Arial Narrow" pitchFamily="34" charset="0"/>
                <a:cs typeface="Arial" charset="0"/>
              </a:rPr>
              <a:t>Telecon</a:t>
            </a:r>
            <a:endParaRPr lang="en-US" sz="1600" b="1" spc="-30" dirty="0">
              <a:solidFill>
                <a:srgbClr val="FFFFFF"/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E732-6BA6-4AB6-BEB7-5946491E224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22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0A2B4-EDA1-458D-AD7A-9217265C4B55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329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64E6-88B0-4C1C-9C61-F4DA8154D7B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593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C8789-6D68-439F-9594-9BDF1193AD99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60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A5BB-CDFE-430C-B294-B042D724E48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17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FFA5-071C-4018-A73A-0F5384B2AF9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994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AE75-B836-4FF8-8DCE-4A5DDA8711A2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607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9B0A-10CF-4117-BB30-947EA964008E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070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F7D6-4A8D-418E-AAE3-2FBBAEBF2FA3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52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84FC2-DEC3-491D-BF9E-2FCDA52C2667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930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D2147983-34FF-46F8-B126-A690851334CC}" type="slidenum">
              <a:rPr lang="en-US" altLang="en-US">
                <a:solidFill>
                  <a:srgbClr val="000000"/>
                </a:solidFill>
                <a:latin typeface="Garamond"/>
                <a:cs typeface="Arial" charset="0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  <a:cs typeface="Arial" charset="0"/>
            </a:endParaRPr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5" t="8838" r="23272" b="7182"/>
          <a:stretch/>
        </p:blipFill>
        <p:spPr bwMode="auto">
          <a:xfrm>
            <a:off x="7848600" y="6229350"/>
            <a:ext cx="120317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09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216" y="1512277"/>
            <a:ext cx="8170984" cy="1752600"/>
          </a:xfrm>
        </p:spPr>
        <p:txBody>
          <a:bodyPr/>
          <a:lstStyle/>
          <a:p>
            <a:pPr algn="ctr">
              <a:spcBef>
                <a:spcPts val="600"/>
              </a:spcBef>
            </a:pPr>
            <a:r>
              <a:rPr lang="en-US" sz="1000" dirty="0"/>
              <a:t> </a:t>
            </a:r>
            <a:br>
              <a:rPr lang="en-US" sz="3600" dirty="0"/>
            </a:br>
            <a:r>
              <a:rPr lang="en-US" sz="3800" dirty="0"/>
              <a:t>CMC Research Platform</a:t>
            </a:r>
            <a:br>
              <a:rPr lang="en-US" sz="3800" dirty="0"/>
            </a:br>
            <a:r>
              <a:rPr lang="en-US" sz="3800" dirty="0"/>
              <a:t>with DRE as Initial Prototype</a:t>
            </a:r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4148254" y="3971925"/>
            <a:ext cx="4382971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Yu Zou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>
                <a:ea typeface="宋体" charset="-122"/>
              </a:rPr>
              <a:t>Vinayak</a:t>
            </a:r>
            <a:r>
              <a:rPr lang="en-US" altLang="zh-CN" sz="2000" b="1" dirty="0">
                <a:ea typeface="宋体" charset="-122"/>
              </a:rPr>
              <a:t> Deshpande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>
                <a:ea typeface="宋体" charset="-122"/>
              </a:rPr>
              <a:t>Suvrat</a:t>
            </a:r>
            <a:r>
              <a:rPr lang="en-US" altLang="zh-CN" sz="2000" b="1" dirty="0">
                <a:ea typeface="宋体" charset="-122"/>
              </a:rPr>
              <a:t> </a:t>
            </a:r>
            <a:r>
              <a:rPr lang="en-US" altLang="zh-CN" sz="2000" b="1" dirty="0" err="1">
                <a:ea typeface="宋体" charset="-122"/>
              </a:rPr>
              <a:t>Tedia</a:t>
            </a:r>
            <a:endParaRPr lang="en-US" altLang="zh-CN" sz="2000" b="1" dirty="0">
              <a:ea typeface="宋体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1600" b="1" i="1" dirty="0">
                <a:ea typeface="宋体" charset="-122"/>
              </a:rPr>
              <a:t>MS students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endParaRPr lang="en-US" altLang="zh-CN" sz="1600" b="1" dirty="0">
              <a:ea typeface="宋体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600" dirty="0">
              <a:solidFill>
                <a:srgbClr val="FF4A00"/>
              </a:solidFill>
              <a:ea typeface="宋体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900" dirty="0">
                <a:solidFill>
                  <a:srgbClr val="FF4A00"/>
                </a:solidFill>
                <a:ea typeface="宋体" charset="-122"/>
              </a:rPr>
              <a:t>	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6219825"/>
            <a:ext cx="2401887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CMC: Custom memory Cube</a:t>
            </a:r>
          </a:p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DRE: Data rearrangement engine</a:t>
            </a: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245427" y="4018298"/>
            <a:ext cx="2438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2000" b="1" dirty="0">
                <a:solidFill>
                  <a:srgbClr val="000000"/>
                </a:solidFill>
                <a:ea typeface="宋体" pitchFamily="2" charset="-122"/>
              </a:rPr>
              <a:t>Dr. Herman Lam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050" dirty="0">
                <a:solidFill>
                  <a:srgbClr val="FF4A00"/>
                </a:solidFill>
                <a:ea typeface="宋体" pitchFamily="2" charset="-122"/>
              </a:rPr>
              <a:t> </a:t>
            </a:r>
            <a:r>
              <a:rPr lang="en-US" altLang="zh-CN" sz="1400" dirty="0">
                <a:solidFill>
                  <a:srgbClr val="FF4A00"/>
                </a:solidFill>
                <a:ea typeface="宋体" pitchFamily="2" charset="-122"/>
              </a:rPr>
              <a:t>Assoc. Professor of ECE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400" spc="-20" dirty="0">
                <a:solidFill>
                  <a:srgbClr val="FF4A00"/>
                </a:solidFill>
                <a:ea typeface="宋体" pitchFamily="2" charset="-122"/>
              </a:rPr>
              <a:t>University of Florida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000" b="1" dirty="0">
                <a:ea typeface="宋体" pitchFamily="2" charset="-122"/>
              </a:rPr>
              <a:t>Dr. Gongyu Wang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000" b="1" dirty="0">
                <a:ea typeface="宋体" pitchFamily="2" charset="-122"/>
              </a:rPr>
              <a:t>Dr. Alan George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400" dirty="0">
                <a:solidFill>
                  <a:srgbClr val="FF4A00"/>
                </a:solidFill>
                <a:ea typeface="宋体" pitchFamily="2" charset="-122"/>
              </a:rPr>
              <a:t>Professor of ECE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400" spc="-20" dirty="0">
                <a:solidFill>
                  <a:srgbClr val="FF4A00"/>
                </a:solidFill>
                <a:ea typeface="宋体" pitchFamily="2" charset="-122"/>
              </a:rPr>
              <a:t>University of Florida</a:t>
            </a:r>
            <a:endParaRPr lang="en-US" altLang="zh-CN" sz="700" dirty="0"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1000" dirty="0">
              <a:solidFill>
                <a:srgbClr val="FF4A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700" dirty="0">
              <a:solidFill>
                <a:srgbClr val="FF4A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FF4A00"/>
                </a:solidFill>
                <a:ea typeface="宋体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43215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Latency HMCC</a:t>
            </a:r>
          </a:p>
          <a:p>
            <a:pPr lvl="1"/>
            <a:r>
              <a:rPr lang="en-US" i="1" dirty="0"/>
              <a:t>Collaborating with Altera</a:t>
            </a:r>
          </a:p>
          <a:p>
            <a:r>
              <a:rPr lang="en-US" i="1" dirty="0"/>
              <a:t>Latency </a:t>
            </a:r>
            <a:r>
              <a:rPr lang="en-US" i="1" dirty="0" err="1"/>
              <a:t>VirtualMC</a:t>
            </a:r>
            <a:endParaRPr lang="en-US" i="1" dirty="0"/>
          </a:p>
          <a:p>
            <a:pPr lvl="1"/>
            <a:r>
              <a:rPr lang="en-US" i="1" dirty="0"/>
              <a:t>Long delay caused by TLB miss can be eliminated by changing page table size of TLB cache to cover the whole HMC address space</a:t>
            </a:r>
          </a:p>
          <a:p>
            <a:pPr lvl="1"/>
            <a:r>
              <a:rPr lang="en-US" i="1" dirty="0"/>
              <a:t>Collaborating with Convey</a:t>
            </a:r>
          </a:p>
          <a:p>
            <a:r>
              <a:rPr lang="en-US" i="1" dirty="0"/>
              <a:t>Latency G’</a:t>
            </a:r>
          </a:p>
          <a:p>
            <a:pPr lvl="1"/>
            <a:r>
              <a:rPr lang="en-US" i="1" dirty="0"/>
              <a:t>Collaborating with Convey to debug PERFMON code</a:t>
            </a:r>
          </a:p>
          <a:p>
            <a:r>
              <a:rPr lang="en-US" i="1" dirty="0"/>
              <a:t>Latency D’_E’</a:t>
            </a:r>
          </a:p>
          <a:p>
            <a:pPr lvl="1"/>
            <a:r>
              <a:rPr lang="en-US" i="1" dirty="0"/>
              <a:t>Collaborating with Micron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563323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382000" cy="941387"/>
          </a:xfrm>
        </p:spPr>
        <p:txBody>
          <a:bodyPr/>
          <a:lstStyle/>
          <a:p>
            <a:r>
              <a:rPr lang="en-US" dirty="0"/>
              <a:t>Examples with Single Mem. Rd/</a:t>
            </a:r>
            <a:r>
              <a:rPr lang="en-US" dirty="0" err="1"/>
              <a:t>Wr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5" name="Content Placehold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3884919"/>
              </p:ext>
            </p:extLst>
          </p:nvPr>
        </p:nvGraphicFramePr>
        <p:xfrm>
          <a:off x="935597" y="-1771091"/>
          <a:ext cx="7272806" cy="5980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Visio" r:id="rId3" imgW="6799354" imgH="5590944" progId="Visio.Drawing.15">
                  <p:embed/>
                </p:oleObj>
              </mc:Choice>
              <mc:Fallback>
                <p:oleObj name="Visio" r:id="rId3" imgW="6799354" imgH="559094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5597" y="-1771091"/>
                        <a:ext cx="7272806" cy="59805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645648"/>
              </p:ext>
            </p:extLst>
          </p:nvPr>
        </p:nvGraphicFramePr>
        <p:xfrm>
          <a:off x="457200" y="4473116"/>
          <a:ext cx="838200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7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3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6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35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Operations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effectLst/>
                        </a:rPr>
                        <a:t>A (ns)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effectLst/>
                        </a:rPr>
                        <a:t>B (cycles)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effectLst/>
                        </a:rPr>
                        <a:t>C (cycles)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effectLst/>
                        </a:rPr>
                        <a:t>F (cycles)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Single memory read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effectLst/>
                        </a:rPr>
                        <a:t>1058559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effectLst/>
                        </a:rPr>
                        <a:t>168.4414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effectLst/>
                        </a:rPr>
                        <a:t>164.4414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Single memory write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effectLst/>
                        </a:rPr>
                        <a:t>1057302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effectLst/>
                        </a:rPr>
                        <a:t>175.6587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171.6587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744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382000" cy="941387"/>
          </a:xfrm>
        </p:spPr>
        <p:txBody>
          <a:bodyPr/>
          <a:lstStyle/>
          <a:p>
            <a:r>
              <a:rPr lang="en-US" dirty="0"/>
              <a:t>Progress since CMW16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4911725"/>
          </a:xfrm>
        </p:spPr>
        <p:txBody>
          <a:bodyPr/>
          <a:lstStyle/>
          <a:p>
            <a:r>
              <a:rPr lang="en-US" sz="2400" dirty="0"/>
              <a:t> DRE apps</a:t>
            </a:r>
          </a:p>
          <a:p>
            <a:pPr lvl="1"/>
            <a:r>
              <a:rPr lang="en-US" sz="2000" dirty="0"/>
              <a:t>Implemented multiple DRE apps using HT</a:t>
            </a:r>
          </a:p>
          <a:p>
            <a:pPr lvl="2"/>
            <a:r>
              <a:rPr lang="en-US" sz="1800" dirty="0" err="1"/>
              <a:t>SpMV</a:t>
            </a:r>
            <a:r>
              <a:rPr lang="en-US" sz="1800" dirty="0"/>
              <a:t> with design options 1 and 3</a:t>
            </a:r>
          </a:p>
          <a:p>
            <a:pPr lvl="2"/>
            <a:r>
              <a:rPr lang="en-US" sz="1800" dirty="0"/>
              <a:t>Image processing with design option 3</a:t>
            </a:r>
          </a:p>
          <a:p>
            <a:r>
              <a:rPr lang="en-US" sz="2400" dirty="0"/>
              <a:t>Performance modeling and measurement of CMC arch.</a:t>
            </a:r>
          </a:p>
          <a:p>
            <a:pPr lvl="1"/>
            <a:r>
              <a:rPr lang="en-US" sz="2000" dirty="0"/>
              <a:t>Established the modeling of envisioned CMC architecture</a:t>
            </a:r>
          </a:p>
          <a:p>
            <a:pPr lvl="1"/>
            <a:r>
              <a:rPr lang="en-US" sz="2000" dirty="0"/>
              <a:t>Proposed a methodology to measure performance on research platform, based on Merlin board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320921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performance measurement on Merlin board</a:t>
            </a:r>
          </a:p>
          <a:p>
            <a:pPr lvl="1"/>
            <a:r>
              <a:rPr lang="en-US" dirty="0"/>
              <a:t>Finish measuring </a:t>
            </a:r>
            <a:r>
              <a:rPr lang="en-US" i="1" dirty="0"/>
              <a:t>latency HMCC, latency G’, latency F’_D’, latency </a:t>
            </a:r>
            <a:r>
              <a:rPr lang="en-US" i="1" dirty="0" err="1"/>
              <a:t>VirtualMC</a:t>
            </a:r>
            <a:endParaRPr lang="en-US" i="1" dirty="0"/>
          </a:p>
          <a:p>
            <a:r>
              <a:rPr lang="en-US" dirty="0"/>
              <a:t>Modeled envisioned CMC architecture</a:t>
            </a:r>
          </a:p>
          <a:p>
            <a:r>
              <a:rPr lang="en-US" dirty="0"/>
              <a:t>Conduct experiments to measure DRE apps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0461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216" y="1512277"/>
            <a:ext cx="8170984" cy="1752600"/>
          </a:xfrm>
        </p:spPr>
        <p:txBody>
          <a:bodyPr/>
          <a:lstStyle/>
          <a:p>
            <a:pPr algn="ctr">
              <a:spcBef>
                <a:spcPts val="600"/>
              </a:spcBef>
            </a:pPr>
            <a:r>
              <a:rPr lang="en-US" sz="1000" dirty="0"/>
              <a:t> </a:t>
            </a:r>
            <a:br>
              <a:rPr lang="en-US" sz="3600" dirty="0"/>
            </a:br>
            <a:r>
              <a:rPr lang="en-US" sz="38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286487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Review Design Option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790112"/>
            <a:ext cx="8534400" cy="234081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Create HT unit that contains</a:t>
            </a:r>
          </a:p>
          <a:p>
            <a:pPr lvl="1"/>
            <a:r>
              <a:rPr lang="en-US" dirty="0"/>
              <a:t>One memory Read/Write module, one DRE module (setup, fill, drain logic), and one buffer module</a:t>
            </a:r>
          </a:p>
          <a:p>
            <a:r>
              <a:rPr lang="en-US" dirty="0"/>
              <a:t>Replicate HT unit 16 times to use all memory ports and have 16 DREs</a:t>
            </a:r>
          </a:p>
          <a:p>
            <a:r>
              <a:rPr lang="en-US" dirty="0"/>
              <a:t>Host code </a:t>
            </a:r>
          </a:p>
          <a:p>
            <a:pPr lvl="1"/>
            <a:r>
              <a:rPr lang="en-US" dirty="0"/>
              <a:t>Read/write to DRE through HT’s </a:t>
            </a:r>
            <a:r>
              <a:rPr lang="en-US" b="1" u="sng" dirty="0"/>
              <a:t>host data interfaces</a:t>
            </a:r>
          </a:p>
          <a:p>
            <a:pPr lvl="1"/>
            <a:r>
              <a:rPr lang="en-US" dirty="0"/>
              <a:t>DRE’s view buffer is located in host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609723" y="1213207"/>
            <a:ext cx="7381877" cy="2362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 rot="16200000">
            <a:off x="477950" y="2252134"/>
            <a:ext cx="1931987" cy="533400"/>
          </a:xfrm>
          <a:prstGeom prst="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PCIe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Gen3 X8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949873" y="1294209"/>
            <a:ext cx="5661363" cy="21906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Arria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10 GX1150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0" name="Straight Arrow Connector 13"/>
          <p:cNvCxnSpPr>
            <a:stCxn id="7" idx="2"/>
            <a:endCxn id="14" idx="1"/>
          </p:cNvCxnSpPr>
          <p:nvPr/>
        </p:nvCxnSpPr>
        <p:spPr bwMode="auto">
          <a:xfrm>
            <a:off x="1710644" y="2518834"/>
            <a:ext cx="496070" cy="3309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7982712" y="1322064"/>
            <a:ext cx="856488" cy="21627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2-link x16 4GB HMC</a:t>
            </a:r>
          </a:p>
        </p:txBody>
      </p:sp>
      <p:cxnSp>
        <p:nvCxnSpPr>
          <p:cNvPr id="12" name="Elbow Connector 19"/>
          <p:cNvCxnSpPr/>
          <p:nvPr/>
        </p:nvCxnSpPr>
        <p:spPr bwMode="auto">
          <a:xfrm flipV="1">
            <a:off x="7204997" y="2054755"/>
            <a:ext cx="777715" cy="2374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3" name="Elbow Connector 19"/>
          <p:cNvCxnSpPr>
            <a:stCxn id="16" idx="3"/>
          </p:cNvCxnSpPr>
          <p:nvPr/>
        </p:nvCxnSpPr>
        <p:spPr bwMode="auto">
          <a:xfrm>
            <a:off x="7210082" y="2977450"/>
            <a:ext cx="784873" cy="15073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2206714" y="1661584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HIX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698452" y="1641744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698451" y="2592038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7" name="Elbow Connector 19"/>
          <p:cNvCxnSpPr/>
          <p:nvPr/>
        </p:nvCxnSpPr>
        <p:spPr bwMode="auto">
          <a:xfrm flipV="1">
            <a:off x="2576147" y="3253336"/>
            <a:ext cx="3437981" cy="4214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8" name="Elbow Connector 19"/>
          <p:cNvCxnSpPr/>
          <p:nvPr/>
        </p:nvCxnSpPr>
        <p:spPr bwMode="auto">
          <a:xfrm flipV="1">
            <a:off x="2576147" y="1785904"/>
            <a:ext cx="3429989" cy="7620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4853396" y="2090995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853396" y="2100371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853396" y="2262147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853396" y="2850315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853396" y="2688539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58718" y="2390600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55704" y="1850674"/>
            <a:ext cx="1243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Mem. R/W</a:t>
            </a:r>
          </a:p>
        </p:txBody>
      </p:sp>
      <p:cxnSp>
        <p:nvCxnSpPr>
          <p:cNvPr id="26" name="Elbow Connector 19"/>
          <p:cNvCxnSpPr>
            <a:stCxn id="20" idx="3"/>
          </p:cNvCxnSpPr>
          <p:nvPr/>
        </p:nvCxnSpPr>
        <p:spPr bwMode="auto">
          <a:xfrm>
            <a:off x="5688195" y="2176571"/>
            <a:ext cx="329294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Elbow Connector 19"/>
          <p:cNvCxnSpPr>
            <a:stCxn id="21" idx="3"/>
          </p:cNvCxnSpPr>
          <p:nvPr/>
        </p:nvCxnSpPr>
        <p:spPr bwMode="auto">
          <a:xfrm>
            <a:off x="5688195" y="2338347"/>
            <a:ext cx="32929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8" name="Elbow Connector 19"/>
          <p:cNvCxnSpPr>
            <a:stCxn id="23" idx="3"/>
          </p:cNvCxnSpPr>
          <p:nvPr/>
        </p:nvCxnSpPr>
        <p:spPr bwMode="auto">
          <a:xfrm flipV="1">
            <a:off x="5686834" y="2766078"/>
            <a:ext cx="330655" cy="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9" name="Elbow Connector 19"/>
          <p:cNvCxnSpPr/>
          <p:nvPr/>
        </p:nvCxnSpPr>
        <p:spPr bwMode="auto">
          <a:xfrm>
            <a:off x="5675609" y="2917290"/>
            <a:ext cx="341880" cy="371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014128" y="1641744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Switch Logic</a:t>
            </a:r>
          </a:p>
        </p:txBody>
      </p:sp>
      <p:cxnSp>
        <p:nvCxnSpPr>
          <p:cNvPr id="31" name="Elbow Connector 19"/>
          <p:cNvCxnSpPr/>
          <p:nvPr/>
        </p:nvCxnSpPr>
        <p:spPr bwMode="auto">
          <a:xfrm>
            <a:off x="6378287" y="2031567"/>
            <a:ext cx="321977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2" name="Elbow Connector 19"/>
          <p:cNvCxnSpPr/>
          <p:nvPr/>
        </p:nvCxnSpPr>
        <p:spPr bwMode="auto">
          <a:xfrm flipV="1">
            <a:off x="6393595" y="2974542"/>
            <a:ext cx="303778" cy="669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5791437" y="236202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34" name="Elbow Connector 19"/>
          <p:cNvCxnSpPr>
            <a:endCxn id="20" idx="1"/>
          </p:cNvCxnSpPr>
          <p:nvPr/>
        </p:nvCxnSpPr>
        <p:spPr bwMode="auto">
          <a:xfrm>
            <a:off x="4612549" y="2176571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5" name="Elbow Connector 19"/>
          <p:cNvCxnSpPr/>
          <p:nvPr/>
        </p:nvCxnSpPr>
        <p:spPr bwMode="auto">
          <a:xfrm>
            <a:off x="4612549" y="2338347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6" name="Elbow Connector 19"/>
          <p:cNvCxnSpPr/>
          <p:nvPr/>
        </p:nvCxnSpPr>
        <p:spPr bwMode="auto">
          <a:xfrm>
            <a:off x="4614591" y="2750109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7" name="Elbow Connector 19"/>
          <p:cNvCxnSpPr/>
          <p:nvPr/>
        </p:nvCxnSpPr>
        <p:spPr bwMode="auto">
          <a:xfrm>
            <a:off x="4614591" y="2924980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1520166" y="929511"/>
            <a:ext cx="1457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Merlin Concepts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856090" y="1835686"/>
            <a:ext cx="702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DRE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3779199" y="2088625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3779199" y="2098001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3779199" y="2259777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3779199" y="2847945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3779199" y="2686169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184521" y="2388230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90" name="Elbow Connector 19"/>
          <p:cNvCxnSpPr/>
          <p:nvPr/>
        </p:nvCxnSpPr>
        <p:spPr bwMode="auto">
          <a:xfrm>
            <a:off x="3542348" y="2157372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1" name="Elbow Connector 19"/>
          <p:cNvCxnSpPr/>
          <p:nvPr/>
        </p:nvCxnSpPr>
        <p:spPr bwMode="auto">
          <a:xfrm>
            <a:off x="3542348" y="2319148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2" name="Elbow Connector 19"/>
          <p:cNvCxnSpPr/>
          <p:nvPr/>
        </p:nvCxnSpPr>
        <p:spPr bwMode="auto">
          <a:xfrm>
            <a:off x="3544390" y="2730910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3" name="Elbow Connector 19"/>
          <p:cNvCxnSpPr/>
          <p:nvPr/>
        </p:nvCxnSpPr>
        <p:spPr bwMode="auto">
          <a:xfrm>
            <a:off x="3544390" y="2905781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95" name="Rectangle 94"/>
          <p:cNvSpPr/>
          <p:nvPr/>
        </p:nvSpPr>
        <p:spPr bwMode="auto">
          <a:xfrm>
            <a:off x="2812998" y="2088476"/>
            <a:ext cx="734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2816994" y="2097852"/>
            <a:ext cx="726803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2816994" y="2257247"/>
            <a:ext cx="726803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2816818" y="2847796"/>
            <a:ext cx="72561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2816818" y="2686020"/>
            <a:ext cx="72561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228622" y="2388081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101" name="Elbow Connector 19"/>
          <p:cNvCxnSpPr/>
          <p:nvPr/>
        </p:nvCxnSpPr>
        <p:spPr bwMode="auto">
          <a:xfrm>
            <a:off x="2576147" y="2155054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02" name="Elbow Connector 19"/>
          <p:cNvCxnSpPr/>
          <p:nvPr/>
        </p:nvCxnSpPr>
        <p:spPr bwMode="auto">
          <a:xfrm>
            <a:off x="2576147" y="2316830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03" name="Elbow Connector 19"/>
          <p:cNvCxnSpPr/>
          <p:nvPr/>
        </p:nvCxnSpPr>
        <p:spPr bwMode="auto">
          <a:xfrm>
            <a:off x="2578189" y="2728592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04" name="Elbow Connector 19"/>
          <p:cNvCxnSpPr/>
          <p:nvPr/>
        </p:nvCxnSpPr>
        <p:spPr bwMode="auto">
          <a:xfrm>
            <a:off x="2578189" y="2903463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2797772" y="1841751"/>
            <a:ext cx="732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Buffer</a:t>
            </a:r>
          </a:p>
        </p:txBody>
      </p:sp>
      <p:sp>
        <p:nvSpPr>
          <p:cNvPr id="121" name="Rectangle 120"/>
          <p:cNvSpPr/>
          <p:nvPr/>
        </p:nvSpPr>
        <p:spPr bwMode="auto">
          <a:xfrm rot="5400000">
            <a:off x="2444884" y="2474778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2" name="Rectangle 121"/>
          <p:cNvSpPr/>
          <p:nvPr/>
        </p:nvSpPr>
        <p:spPr bwMode="auto">
          <a:xfrm rot="5400000">
            <a:off x="2601933" y="2473957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3" name="Rectangle 122"/>
          <p:cNvSpPr/>
          <p:nvPr/>
        </p:nvSpPr>
        <p:spPr bwMode="auto">
          <a:xfrm rot="5400000">
            <a:off x="3014450" y="2471857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152400" y="968640"/>
            <a:ext cx="540203" cy="7310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CPU</a:t>
            </a:r>
          </a:p>
        </p:txBody>
      </p:sp>
      <p:cxnSp>
        <p:nvCxnSpPr>
          <p:cNvPr id="129" name="Straight Arrow Connector 128"/>
          <p:cNvCxnSpPr>
            <a:stCxn id="128" idx="3"/>
          </p:cNvCxnSpPr>
          <p:nvPr/>
        </p:nvCxnSpPr>
        <p:spPr bwMode="auto">
          <a:xfrm>
            <a:off x="692603" y="1334162"/>
            <a:ext cx="505392" cy="243870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30" name="Rectangle 129"/>
          <p:cNvSpPr/>
          <p:nvPr/>
        </p:nvSpPr>
        <p:spPr bwMode="auto">
          <a:xfrm>
            <a:off x="152400" y="1993679"/>
            <a:ext cx="854480" cy="2224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cache</a:t>
            </a:r>
          </a:p>
        </p:txBody>
      </p:sp>
      <p:cxnSp>
        <p:nvCxnSpPr>
          <p:cNvPr id="133" name="Straight Arrow Connector 132"/>
          <p:cNvCxnSpPr>
            <a:stCxn id="128" idx="2"/>
          </p:cNvCxnSpPr>
          <p:nvPr/>
        </p:nvCxnSpPr>
        <p:spPr bwMode="auto">
          <a:xfrm>
            <a:off x="422502" y="1699684"/>
            <a:ext cx="0" cy="2939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34" name="Straight Arrow Connector 133"/>
          <p:cNvCxnSpPr/>
          <p:nvPr/>
        </p:nvCxnSpPr>
        <p:spPr bwMode="auto">
          <a:xfrm>
            <a:off x="422502" y="2212220"/>
            <a:ext cx="0" cy="2141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5" name="Rectangle 4"/>
          <p:cNvSpPr/>
          <p:nvPr/>
        </p:nvSpPr>
        <p:spPr bwMode="auto">
          <a:xfrm>
            <a:off x="2576147" y="1863717"/>
            <a:ext cx="3422766" cy="39353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 bwMode="auto">
          <a:xfrm flipV="1">
            <a:off x="5791437" y="801446"/>
            <a:ext cx="504588" cy="105905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6216362" y="561975"/>
            <a:ext cx="277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DRE per HT unit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26734" y="2452186"/>
            <a:ext cx="1017061" cy="11179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Host Mem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167034" y="2973018"/>
            <a:ext cx="734200" cy="457649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171030" y="2982394"/>
            <a:ext cx="726803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171030" y="3141789"/>
            <a:ext cx="726803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82658" y="3251194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-9752" y="2707243"/>
            <a:ext cx="123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View Buffer</a:t>
            </a:r>
          </a:p>
        </p:txBody>
      </p:sp>
      <p:sp>
        <p:nvSpPr>
          <p:cNvPr id="106" name="Rectangle 105"/>
          <p:cNvSpPr/>
          <p:nvPr/>
        </p:nvSpPr>
        <p:spPr bwMode="auto">
          <a:xfrm rot="5400000">
            <a:off x="25837" y="3132404"/>
            <a:ext cx="449965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 rot="5400000">
            <a:off x="182886" y="3131584"/>
            <a:ext cx="449966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8" name="Rectangle 107"/>
          <p:cNvSpPr/>
          <p:nvPr/>
        </p:nvSpPr>
        <p:spPr bwMode="auto">
          <a:xfrm rot="5400000">
            <a:off x="595403" y="3129484"/>
            <a:ext cx="449966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32" name="Straight Arrow Connector 131"/>
          <p:cNvCxnSpPr>
            <a:stCxn id="80" idx="0"/>
          </p:cNvCxnSpPr>
          <p:nvPr/>
        </p:nvCxnSpPr>
        <p:spPr bwMode="auto">
          <a:xfrm flipV="1">
            <a:off x="535265" y="2323631"/>
            <a:ext cx="662730" cy="128555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37825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Review Design Option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732228"/>
            <a:ext cx="8534400" cy="239869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Create one HT unit that contains</a:t>
            </a:r>
          </a:p>
          <a:p>
            <a:pPr lvl="1"/>
            <a:r>
              <a:rPr lang="en-US" dirty="0"/>
              <a:t>16 memory Read/Write modules</a:t>
            </a:r>
          </a:p>
          <a:p>
            <a:pPr lvl="1"/>
            <a:r>
              <a:rPr lang="en-US" dirty="0"/>
              <a:t>Multiple DRE modules</a:t>
            </a:r>
          </a:p>
          <a:p>
            <a:pPr lvl="1"/>
            <a:r>
              <a:rPr lang="en-US" dirty="0"/>
              <a:t>Buffer shared by DRE modules and connected to the </a:t>
            </a:r>
            <a:r>
              <a:rPr lang="en-US" b="1" u="sng" dirty="0"/>
              <a:t>stream I/F</a:t>
            </a:r>
          </a:p>
          <a:p>
            <a:pPr lvl="1"/>
            <a:r>
              <a:rPr lang="en-US" dirty="0"/>
              <a:t>Stream I/F to DRE view buffer in host memory</a:t>
            </a:r>
          </a:p>
          <a:p>
            <a:r>
              <a:rPr lang="en-US" dirty="0"/>
              <a:t>Host code</a:t>
            </a:r>
          </a:p>
          <a:p>
            <a:pPr lvl="1"/>
            <a:r>
              <a:rPr lang="en-US" dirty="0"/>
              <a:t>Read/Write to view buffer in host memory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52400" y="1289315"/>
            <a:ext cx="849065" cy="3741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CPU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999521" y="1213207"/>
            <a:ext cx="6992079" cy="2362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 rot="16200000">
            <a:off x="985951" y="2252134"/>
            <a:ext cx="1931987" cy="533400"/>
          </a:xfrm>
          <a:prstGeom prst="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PCIe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Gen3 X8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 bwMode="auto">
          <a:xfrm>
            <a:off x="1001465" y="1476377"/>
            <a:ext cx="653912" cy="174624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2488378" y="1294209"/>
            <a:ext cx="5258622" cy="21906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Arria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10 GX1150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0" name="Straight Arrow Connector 13"/>
          <p:cNvCxnSpPr>
            <a:stCxn id="7" idx="2"/>
            <a:endCxn id="14" idx="1"/>
          </p:cNvCxnSpPr>
          <p:nvPr/>
        </p:nvCxnSpPr>
        <p:spPr bwMode="auto">
          <a:xfrm>
            <a:off x="2218645" y="2518834"/>
            <a:ext cx="521469" cy="3309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7982712" y="1322064"/>
            <a:ext cx="856488" cy="21627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2-link x16 4GB HMC</a:t>
            </a:r>
          </a:p>
        </p:txBody>
      </p:sp>
      <p:cxnSp>
        <p:nvCxnSpPr>
          <p:cNvPr id="12" name="Elbow Connector 19"/>
          <p:cNvCxnSpPr>
            <a:stCxn id="15" idx="3"/>
          </p:cNvCxnSpPr>
          <p:nvPr/>
        </p:nvCxnSpPr>
        <p:spPr bwMode="auto">
          <a:xfrm>
            <a:off x="7492657" y="2027156"/>
            <a:ext cx="490055" cy="27600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3" name="Elbow Connector 19"/>
          <p:cNvCxnSpPr/>
          <p:nvPr/>
        </p:nvCxnSpPr>
        <p:spPr bwMode="auto">
          <a:xfrm flipV="1">
            <a:off x="7492656" y="2992523"/>
            <a:ext cx="502299" cy="7434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2740114" y="1661584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HIX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981026" y="1641744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981025" y="2592038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7" name="Elbow Connector 19"/>
          <p:cNvCxnSpPr/>
          <p:nvPr/>
        </p:nvCxnSpPr>
        <p:spPr bwMode="auto">
          <a:xfrm>
            <a:off x="3109547" y="3286125"/>
            <a:ext cx="3187155" cy="12700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8" name="Elbow Connector 19"/>
          <p:cNvCxnSpPr/>
          <p:nvPr/>
        </p:nvCxnSpPr>
        <p:spPr bwMode="auto">
          <a:xfrm>
            <a:off x="3109547" y="1793524"/>
            <a:ext cx="3187155" cy="0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5135970" y="2062420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135970" y="2071796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135970" y="2233572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135970" y="2821740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135970" y="2659964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41292" y="236202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8754" y="1831624"/>
            <a:ext cx="1243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Mem. R/W’s</a:t>
            </a:r>
          </a:p>
        </p:txBody>
      </p:sp>
      <p:cxnSp>
        <p:nvCxnSpPr>
          <p:cNvPr id="26" name="Elbow Connector 19"/>
          <p:cNvCxnSpPr>
            <a:stCxn id="20" idx="3"/>
          </p:cNvCxnSpPr>
          <p:nvPr/>
        </p:nvCxnSpPr>
        <p:spPr bwMode="auto">
          <a:xfrm>
            <a:off x="5970769" y="2147996"/>
            <a:ext cx="329294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Elbow Connector 19"/>
          <p:cNvCxnSpPr>
            <a:stCxn id="21" idx="3"/>
          </p:cNvCxnSpPr>
          <p:nvPr/>
        </p:nvCxnSpPr>
        <p:spPr bwMode="auto">
          <a:xfrm>
            <a:off x="5970769" y="2309772"/>
            <a:ext cx="32929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8" name="Elbow Connector 19"/>
          <p:cNvCxnSpPr>
            <a:stCxn id="23" idx="3"/>
          </p:cNvCxnSpPr>
          <p:nvPr/>
        </p:nvCxnSpPr>
        <p:spPr bwMode="auto">
          <a:xfrm flipV="1">
            <a:off x="5969408" y="2737503"/>
            <a:ext cx="330655" cy="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9" name="Elbow Connector 19"/>
          <p:cNvCxnSpPr/>
          <p:nvPr/>
        </p:nvCxnSpPr>
        <p:spPr bwMode="auto">
          <a:xfrm>
            <a:off x="5958183" y="2917290"/>
            <a:ext cx="341880" cy="371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296702" y="1641744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Switch Logic</a:t>
            </a:r>
          </a:p>
        </p:txBody>
      </p:sp>
      <p:cxnSp>
        <p:nvCxnSpPr>
          <p:cNvPr id="31" name="Elbow Connector 19"/>
          <p:cNvCxnSpPr/>
          <p:nvPr/>
        </p:nvCxnSpPr>
        <p:spPr bwMode="auto">
          <a:xfrm>
            <a:off x="6660861" y="2031567"/>
            <a:ext cx="321977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2" name="Elbow Connector 19"/>
          <p:cNvCxnSpPr/>
          <p:nvPr/>
        </p:nvCxnSpPr>
        <p:spPr bwMode="auto">
          <a:xfrm flipV="1">
            <a:off x="6676169" y="2974542"/>
            <a:ext cx="303778" cy="669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6074011" y="236202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34" name="Elbow Connector 19"/>
          <p:cNvCxnSpPr>
            <a:endCxn id="20" idx="1"/>
          </p:cNvCxnSpPr>
          <p:nvPr/>
        </p:nvCxnSpPr>
        <p:spPr bwMode="auto">
          <a:xfrm>
            <a:off x="4895123" y="2147996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5" name="Elbow Connector 19"/>
          <p:cNvCxnSpPr/>
          <p:nvPr/>
        </p:nvCxnSpPr>
        <p:spPr bwMode="auto">
          <a:xfrm>
            <a:off x="4891949" y="2309772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6" name="Elbow Connector 19"/>
          <p:cNvCxnSpPr/>
          <p:nvPr/>
        </p:nvCxnSpPr>
        <p:spPr bwMode="auto">
          <a:xfrm>
            <a:off x="4893991" y="2721534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7" name="Elbow Connector 19"/>
          <p:cNvCxnSpPr/>
          <p:nvPr/>
        </p:nvCxnSpPr>
        <p:spPr bwMode="auto">
          <a:xfrm>
            <a:off x="4893991" y="2896405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152400" y="1016000"/>
            <a:ext cx="1457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Merlin Concepts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81540" y="1845211"/>
            <a:ext cx="702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DREs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4291725" y="2079100"/>
            <a:ext cx="605074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4292106" y="2088476"/>
            <a:ext cx="601292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292106" y="2250252"/>
            <a:ext cx="601292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4291725" y="2838420"/>
            <a:ext cx="600312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4291725" y="2676644"/>
            <a:ext cx="600312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90921" y="237870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46" name="Elbow Connector 19"/>
          <p:cNvCxnSpPr/>
          <p:nvPr/>
        </p:nvCxnSpPr>
        <p:spPr bwMode="auto">
          <a:xfrm>
            <a:off x="4050348" y="2157372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7" name="Elbow Connector 19"/>
          <p:cNvCxnSpPr/>
          <p:nvPr/>
        </p:nvCxnSpPr>
        <p:spPr bwMode="auto">
          <a:xfrm>
            <a:off x="4050348" y="2319148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8" name="Elbow Connector 19"/>
          <p:cNvCxnSpPr/>
          <p:nvPr/>
        </p:nvCxnSpPr>
        <p:spPr bwMode="auto">
          <a:xfrm>
            <a:off x="4052390" y="2730910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9" name="Elbow Connector 19"/>
          <p:cNvCxnSpPr/>
          <p:nvPr/>
        </p:nvCxnSpPr>
        <p:spPr bwMode="auto">
          <a:xfrm>
            <a:off x="4052390" y="2905781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0" name="Rectangle 49"/>
          <p:cNvSpPr/>
          <p:nvPr/>
        </p:nvSpPr>
        <p:spPr bwMode="auto">
          <a:xfrm>
            <a:off x="3890904" y="2088476"/>
            <a:ext cx="159986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3894901" y="2097852"/>
            <a:ext cx="155990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3894901" y="2259628"/>
            <a:ext cx="155990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3894724" y="2847796"/>
            <a:ext cx="155736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3894724" y="2686020"/>
            <a:ext cx="155736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38686" y="2389518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56" name="Elbow Connector 19"/>
          <p:cNvCxnSpPr/>
          <p:nvPr/>
        </p:nvCxnSpPr>
        <p:spPr bwMode="auto">
          <a:xfrm>
            <a:off x="3109547" y="2155054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7" name="Elbow Connector 19"/>
          <p:cNvCxnSpPr/>
          <p:nvPr/>
        </p:nvCxnSpPr>
        <p:spPr bwMode="auto">
          <a:xfrm>
            <a:off x="3109547" y="2316830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8" name="Elbow Connector 19"/>
          <p:cNvCxnSpPr/>
          <p:nvPr/>
        </p:nvCxnSpPr>
        <p:spPr bwMode="auto">
          <a:xfrm>
            <a:off x="3111589" y="2728592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9" name="Elbow Connector 19"/>
          <p:cNvCxnSpPr/>
          <p:nvPr/>
        </p:nvCxnSpPr>
        <p:spPr bwMode="auto">
          <a:xfrm>
            <a:off x="3111589" y="2903463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3812483" y="2786895"/>
            <a:ext cx="338554" cy="23313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806855" y="2625699"/>
            <a:ext cx="338554" cy="23313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03467" y="2185751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/>
              <a:t>14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93263" y="2025262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/>
              <a:t>15</a:t>
            </a:r>
          </a:p>
        </p:txBody>
      </p:sp>
      <p:sp>
        <p:nvSpPr>
          <p:cNvPr id="65" name="Rectangle 64"/>
          <p:cNvSpPr/>
          <p:nvPr/>
        </p:nvSpPr>
        <p:spPr bwMode="auto">
          <a:xfrm rot="5400000">
            <a:off x="3522790" y="2474778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3359238" y="2092244"/>
            <a:ext cx="312456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050115" y="1847543"/>
            <a:ext cx="1069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Stream I/F</a:t>
            </a:r>
          </a:p>
        </p:txBody>
      </p:sp>
      <p:cxnSp>
        <p:nvCxnSpPr>
          <p:cNvPr id="82" name="Elbow Connector 81"/>
          <p:cNvCxnSpPr>
            <a:stCxn id="65" idx="3"/>
            <a:endCxn id="79" idx="3"/>
          </p:cNvCxnSpPr>
          <p:nvPr/>
        </p:nvCxnSpPr>
        <p:spPr bwMode="auto">
          <a:xfrm rot="5400000" flipH="1">
            <a:off x="3596475" y="2624663"/>
            <a:ext cx="453434" cy="302996"/>
          </a:xfrm>
          <a:prstGeom prst="bentConnector4">
            <a:avLst>
              <a:gd name="adj1" fmla="val -28839"/>
              <a:gd name="adj2" fmla="val 6252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0" name="Rectangle 89"/>
          <p:cNvSpPr/>
          <p:nvPr/>
        </p:nvSpPr>
        <p:spPr bwMode="auto">
          <a:xfrm>
            <a:off x="152400" y="1914605"/>
            <a:ext cx="854480" cy="2224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cache</a:t>
            </a:r>
          </a:p>
        </p:txBody>
      </p:sp>
      <p:sp>
        <p:nvSpPr>
          <p:cNvPr id="94" name="Rectangle 93"/>
          <p:cNvSpPr/>
          <p:nvPr/>
        </p:nvSpPr>
        <p:spPr bwMode="auto">
          <a:xfrm>
            <a:off x="152400" y="2359497"/>
            <a:ext cx="1017061" cy="11179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Host Mem</a:t>
            </a:r>
          </a:p>
        </p:txBody>
      </p:sp>
      <p:cxnSp>
        <p:nvCxnSpPr>
          <p:cNvPr id="95" name="Straight Arrow Connector 94"/>
          <p:cNvCxnSpPr/>
          <p:nvPr/>
        </p:nvCxnSpPr>
        <p:spPr bwMode="auto">
          <a:xfrm>
            <a:off x="1170961" y="3162300"/>
            <a:ext cx="514283" cy="1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9" name="Straight Arrow Connector 98"/>
          <p:cNvCxnSpPr>
            <a:stCxn id="5" idx="2"/>
            <a:endCxn id="90" idx="0"/>
          </p:cNvCxnSpPr>
          <p:nvPr/>
        </p:nvCxnSpPr>
        <p:spPr bwMode="auto">
          <a:xfrm>
            <a:off x="576933" y="1663438"/>
            <a:ext cx="2707" cy="25116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01" name="Straight Arrow Connector 100"/>
          <p:cNvCxnSpPr>
            <a:stCxn id="90" idx="2"/>
            <a:endCxn id="94" idx="0"/>
          </p:cNvCxnSpPr>
          <p:nvPr/>
        </p:nvCxnSpPr>
        <p:spPr bwMode="auto">
          <a:xfrm>
            <a:off x="579640" y="2137051"/>
            <a:ext cx="81291" cy="2224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91" name="Rectangle 90"/>
          <p:cNvSpPr/>
          <p:nvPr/>
        </p:nvSpPr>
        <p:spPr bwMode="auto">
          <a:xfrm>
            <a:off x="292700" y="2880329"/>
            <a:ext cx="734200" cy="457649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296696" y="2889705"/>
            <a:ext cx="726803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296696" y="3049100"/>
            <a:ext cx="726803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08324" y="315850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5914" y="2614554"/>
            <a:ext cx="123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View Buffer</a:t>
            </a:r>
          </a:p>
        </p:txBody>
      </p:sp>
      <p:sp>
        <p:nvSpPr>
          <p:cNvPr id="102" name="Rectangle 101"/>
          <p:cNvSpPr/>
          <p:nvPr/>
        </p:nvSpPr>
        <p:spPr bwMode="auto">
          <a:xfrm rot="5400000">
            <a:off x="151503" y="3039715"/>
            <a:ext cx="449965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 rot="5400000">
            <a:off x="308552" y="3038895"/>
            <a:ext cx="449966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 rot="5400000">
            <a:off x="721069" y="3036795"/>
            <a:ext cx="449966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3109547" y="1863716"/>
            <a:ext cx="3181466" cy="132742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 bwMode="auto">
          <a:xfrm flipV="1">
            <a:off x="6083537" y="801446"/>
            <a:ext cx="504588" cy="105905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/>
          </a:ln>
          <a:effectLst/>
        </p:spPr>
      </p:cxnSp>
      <p:sp>
        <p:nvSpPr>
          <p:cNvPr id="107" name="TextBox 106"/>
          <p:cNvSpPr txBox="1"/>
          <p:nvPr/>
        </p:nvSpPr>
        <p:spPr>
          <a:xfrm>
            <a:off x="6508462" y="561975"/>
            <a:ext cx="184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HT unit</a:t>
            </a:r>
          </a:p>
        </p:txBody>
      </p:sp>
    </p:spTree>
    <p:extLst>
      <p:ext uri="{BB962C8B-B14F-4D97-AF65-F5344CB8AC3E}">
        <p14:creationId xmlns:p14="http://schemas.microsoft.com/office/powerpoint/2010/main" val="2540142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Review Design Option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736889"/>
            <a:ext cx="8534400" cy="23940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Create an HT unit that contains</a:t>
            </a:r>
          </a:p>
          <a:p>
            <a:pPr lvl="1"/>
            <a:r>
              <a:rPr lang="en-US" dirty="0"/>
              <a:t>Memory Read/Write module &amp; DRE module (setup, fill, drain logic)</a:t>
            </a:r>
          </a:p>
          <a:p>
            <a:r>
              <a:rPr lang="en-US" dirty="0"/>
              <a:t>Replicate HT unit 16 times to use all memory ports and have 16 DREs</a:t>
            </a:r>
          </a:p>
          <a:p>
            <a:r>
              <a:rPr lang="en-US" dirty="0"/>
              <a:t>Host code</a:t>
            </a:r>
          </a:p>
          <a:p>
            <a:pPr lvl="1"/>
            <a:r>
              <a:rPr lang="en-US" dirty="0"/>
              <a:t>Allocate DRE’s view buffer in HMC</a:t>
            </a:r>
          </a:p>
          <a:p>
            <a:pPr lvl="1"/>
            <a:r>
              <a:rPr lang="en-US" dirty="0"/>
              <a:t>Read/write to DRE’s view buffer through HIX directly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17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09723" y="1213207"/>
            <a:ext cx="7381877" cy="2362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 rot="16200000">
            <a:off x="477950" y="2252134"/>
            <a:ext cx="1931987" cy="533400"/>
          </a:xfrm>
          <a:prstGeom prst="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PCIe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Gen3 X8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949874" y="1294209"/>
            <a:ext cx="4631894" cy="21906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Arria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10 GX1150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" name="Straight Arrow Connector 13"/>
          <p:cNvCxnSpPr>
            <a:stCxn id="6" idx="2"/>
            <a:endCxn id="12" idx="1"/>
          </p:cNvCxnSpPr>
          <p:nvPr/>
        </p:nvCxnSpPr>
        <p:spPr bwMode="auto">
          <a:xfrm>
            <a:off x="1710644" y="2518834"/>
            <a:ext cx="496070" cy="3309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6987090" y="1322064"/>
            <a:ext cx="1852110" cy="21627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2-link x16 4GB HMC</a:t>
            </a:r>
          </a:p>
        </p:txBody>
      </p:sp>
      <p:cxnSp>
        <p:nvCxnSpPr>
          <p:cNvPr id="10" name="Elbow Connector 19"/>
          <p:cNvCxnSpPr/>
          <p:nvPr/>
        </p:nvCxnSpPr>
        <p:spPr bwMode="auto">
          <a:xfrm flipV="1">
            <a:off x="6239797" y="2054755"/>
            <a:ext cx="777715" cy="2374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" name="Elbow Connector 19"/>
          <p:cNvCxnSpPr>
            <a:stCxn id="14" idx="3"/>
          </p:cNvCxnSpPr>
          <p:nvPr/>
        </p:nvCxnSpPr>
        <p:spPr bwMode="auto">
          <a:xfrm>
            <a:off x="6244882" y="2977450"/>
            <a:ext cx="784873" cy="15073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2206714" y="1661584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HIX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733252" y="1641744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733251" y="2592038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5" name="Elbow Connector 19"/>
          <p:cNvCxnSpPr/>
          <p:nvPr/>
        </p:nvCxnSpPr>
        <p:spPr bwMode="auto">
          <a:xfrm flipV="1">
            <a:off x="2576147" y="3255716"/>
            <a:ext cx="2472781" cy="1834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6" name="Elbow Connector 19"/>
          <p:cNvCxnSpPr/>
          <p:nvPr/>
        </p:nvCxnSpPr>
        <p:spPr bwMode="auto">
          <a:xfrm>
            <a:off x="2576147" y="1793524"/>
            <a:ext cx="2472781" cy="6175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3888196" y="2090995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888196" y="2100371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88196" y="2262147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888196" y="2850315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888196" y="2688539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93518" y="2390600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90504" y="1847499"/>
            <a:ext cx="1243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Mem. R/W</a:t>
            </a:r>
          </a:p>
        </p:txBody>
      </p:sp>
      <p:cxnSp>
        <p:nvCxnSpPr>
          <p:cNvPr id="24" name="Elbow Connector 19"/>
          <p:cNvCxnSpPr>
            <a:stCxn id="18" idx="3"/>
          </p:cNvCxnSpPr>
          <p:nvPr/>
        </p:nvCxnSpPr>
        <p:spPr bwMode="auto">
          <a:xfrm>
            <a:off x="4722995" y="2176571"/>
            <a:ext cx="329294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5" name="Elbow Connector 19"/>
          <p:cNvCxnSpPr>
            <a:stCxn id="19" idx="3"/>
          </p:cNvCxnSpPr>
          <p:nvPr/>
        </p:nvCxnSpPr>
        <p:spPr bwMode="auto">
          <a:xfrm>
            <a:off x="4722995" y="2338347"/>
            <a:ext cx="32929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6" name="Elbow Connector 19"/>
          <p:cNvCxnSpPr>
            <a:stCxn id="21" idx="3"/>
          </p:cNvCxnSpPr>
          <p:nvPr/>
        </p:nvCxnSpPr>
        <p:spPr bwMode="auto">
          <a:xfrm flipV="1">
            <a:off x="4721634" y="2766078"/>
            <a:ext cx="330655" cy="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Elbow Connector 19"/>
          <p:cNvCxnSpPr/>
          <p:nvPr/>
        </p:nvCxnSpPr>
        <p:spPr bwMode="auto">
          <a:xfrm>
            <a:off x="4710409" y="2945865"/>
            <a:ext cx="341880" cy="371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5048928" y="1641744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Switch Logic</a:t>
            </a:r>
          </a:p>
        </p:txBody>
      </p:sp>
      <p:cxnSp>
        <p:nvCxnSpPr>
          <p:cNvPr id="29" name="Elbow Connector 19"/>
          <p:cNvCxnSpPr/>
          <p:nvPr/>
        </p:nvCxnSpPr>
        <p:spPr bwMode="auto">
          <a:xfrm>
            <a:off x="5413087" y="2031567"/>
            <a:ext cx="321977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0" name="Elbow Connector 19"/>
          <p:cNvCxnSpPr/>
          <p:nvPr/>
        </p:nvCxnSpPr>
        <p:spPr bwMode="auto">
          <a:xfrm flipV="1">
            <a:off x="5428395" y="2974542"/>
            <a:ext cx="303778" cy="669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4826237" y="236202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32" name="Elbow Connector 19"/>
          <p:cNvCxnSpPr>
            <a:endCxn id="18" idx="1"/>
          </p:cNvCxnSpPr>
          <p:nvPr/>
        </p:nvCxnSpPr>
        <p:spPr bwMode="auto">
          <a:xfrm>
            <a:off x="3647349" y="2176571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3" name="Elbow Connector 19"/>
          <p:cNvCxnSpPr/>
          <p:nvPr/>
        </p:nvCxnSpPr>
        <p:spPr bwMode="auto">
          <a:xfrm>
            <a:off x="3647349" y="2338347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4" name="Elbow Connector 19"/>
          <p:cNvCxnSpPr/>
          <p:nvPr/>
        </p:nvCxnSpPr>
        <p:spPr bwMode="auto">
          <a:xfrm>
            <a:off x="3649391" y="2750109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5" name="Elbow Connector 19"/>
          <p:cNvCxnSpPr/>
          <p:nvPr/>
        </p:nvCxnSpPr>
        <p:spPr bwMode="auto">
          <a:xfrm>
            <a:off x="3649391" y="2924980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52400" y="1143000"/>
            <a:ext cx="1457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Merlin Concepts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890890" y="1845211"/>
            <a:ext cx="702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DRE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813999" y="2091800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813999" y="2101176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813999" y="2262952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813999" y="2851120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813999" y="2689344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19321" y="239140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44" name="Elbow Connector 19"/>
          <p:cNvCxnSpPr/>
          <p:nvPr/>
        </p:nvCxnSpPr>
        <p:spPr bwMode="auto">
          <a:xfrm>
            <a:off x="2577148" y="2157372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5" name="Elbow Connector 19"/>
          <p:cNvCxnSpPr/>
          <p:nvPr/>
        </p:nvCxnSpPr>
        <p:spPr bwMode="auto">
          <a:xfrm>
            <a:off x="2577148" y="2319148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6" name="Elbow Connector 19"/>
          <p:cNvCxnSpPr/>
          <p:nvPr/>
        </p:nvCxnSpPr>
        <p:spPr bwMode="auto">
          <a:xfrm>
            <a:off x="2579190" y="2730910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7" name="Elbow Connector 19"/>
          <p:cNvCxnSpPr/>
          <p:nvPr/>
        </p:nvCxnSpPr>
        <p:spPr bwMode="auto">
          <a:xfrm>
            <a:off x="2579190" y="2905781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7574192" y="2277922"/>
            <a:ext cx="734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7578188" y="2287298"/>
            <a:ext cx="726803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7578188" y="2446693"/>
            <a:ext cx="726803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7578012" y="3037242"/>
            <a:ext cx="72561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578012" y="2875466"/>
            <a:ext cx="72561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989816" y="2577527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397406" y="2012147"/>
            <a:ext cx="123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View Buffer</a:t>
            </a:r>
          </a:p>
        </p:txBody>
      </p:sp>
      <p:sp>
        <p:nvSpPr>
          <p:cNvPr id="63" name="Rectangle 62"/>
          <p:cNvSpPr/>
          <p:nvPr/>
        </p:nvSpPr>
        <p:spPr bwMode="auto">
          <a:xfrm rot="5400000">
            <a:off x="7206078" y="2664224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 rot="5400000">
            <a:off x="7363127" y="2663403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 rot="5400000">
            <a:off x="7775644" y="2661303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152400" y="1543315"/>
            <a:ext cx="540203" cy="7310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CPU</a:t>
            </a:r>
          </a:p>
        </p:txBody>
      </p:sp>
      <p:cxnSp>
        <p:nvCxnSpPr>
          <p:cNvPr id="71" name="Straight Arrow Connector 70"/>
          <p:cNvCxnSpPr>
            <a:stCxn id="70" idx="3"/>
          </p:cNvCxnSpPr>
          <p:nvPr/>
        </p:nvCxnSpPr>
        <p:spPr bwMode="auto">
          <a:xfrm>
            <a:off x="692603" y="1908837"/>
            <a:ext cx="481240" cy="26583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152400" y="2568354"/>
            <a:ext cx="854480" cy="2224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cache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152400" y="3001070"/>
            <a:ext cx="540203" cy="5743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Host Mem</a:t>
            </a:r>
          </a:p>
        </p:txBody>
      </p:sp>
      <p:cxnSp>
        <p:nvCxnSpPr>
          <p:cNvPr id="74" name="Straight Arrow Connector 73"/>
          <p:cNvCxnSpPr>
            <a:stCxn id="73" idx="3"/>
          </p:cNvCxnSpPr>
          <p:nvPr/>
        </p:nvCxnSpPr>
        <p:spPr bwMode="auto">
          <a:xfrm>
            <a:off x="692603" y="3288239"/>
            <a:ext cx="484641" cy="13761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5" name="Straight Arrow Connector 74"/>
          <p:cNvCxnSpPr>
            <a:stCxn id="70" idx="2"/>
          </p:cNvCxnSpPr>
          <p:nvPr/>
        </p:nvCxnSpPr>
        <p:spPr bwMode="auto">
          <a:xfrm>
            <a:off x="422502" y="2274359"/>
            <a:ext cx="0" cy="2939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76" name="Straight Arrow Connector 75"/>
          <p:cNvCxnSpPr>
            <a:endCxn id="73" idx="0"/>
          </p:cNvCxnSpPr>
          <p:nvPr/>
        </p:nvCxnSpPr>
        <p:spPr bwMode="auto">
          <a:xfrm>
            <a:off x="422502" y="2786895"/>
            <a:ext cx="0" cy="2141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66" name="Rectangle 65"/>
          <p:cNvSpPr/>
          <p:nvPr/>
        </p:nvSpPr>
        <p:spPr bwMode="auto">
          <a:xfrm>
            <a:off x="2576147" y="1863717"/>
            <a:ext cx="2472781" cy="39353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67" name="Straight Arrow Connector 66"/>
          <p:cNvCxnSpPr>
            <a:endCxn id="68" idx="1"/>
          </p:cNvCxnSpPr>
          <p:nvPr/>
        </p:nvCxnSpPr>
        <p:spPr bwMode="auto">
          <a:xfrm flipV="1">
            <a:off x="4794487" y="964888"/>
            <a:ext cx="643592" cy="89561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5438079" y="780222"/>
            <a:ext cx="361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DRE per HT unit</a:t>
            </a:r>
          </a:p>
        </p:txBody>
      </p:sp>
    </p:spTree>
    <p:extLst>
      <p:ext uri="{BB962C8B-B14F-4D97-AF65-F5344CB8AC3E}">
        <p14:creationId xmlns:p14="http://schemas.microsoft.com/office/powerpoint/2010/main" val="3905912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502" y="340112"/>
            <a:ext cx="8229600" cy="941387"/>
          </a:xfrm>
        </p:spPr>
        <p:txBody>
          <a:bodyPr/>
          <a:lstStyle/>
          <a:p>
            <a:r>
              <a:rPr lang="en-US" dirty="0"/>
              <a:t>Review Design Option 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41116"/>
            <a:ext cx="8534400" cy="22898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Put view buffer into FPGA</a:t>
            </a:r>
          </a:p>
          <a:p>
            <a:pPr lvl="1"/>
            <a:r>
              <a:rPr lang="en-US" dirty="0"/>
              <a:t>Mapped to virtual addresses of application process</a:t>
            </a:r>
          </a:p>
          <a:p>
            <a:r>
              <a:rPr lang="en-US" dirty="0"/>
              <a:t>Pro: </a:t>
            </a:r>
            <a:r>
              <a:rPr lang="en-US" sz="2400" dirty="0">
                <a:solidFill>
                  <a:srgbClr val="FF4A00"/>
                </a:solidFill>
              </a:rPr>
              <a:t>Clean architecture and potentially better performance</a:t>
            </a:r>
          </a:p>
          <a:p>
            <a:pPr>
              <a:tabLst>
                <a:tab pos="576263" algn="l"/>
              </a:tabLst>
            </a:pPr>
            <a:r>
              <a:rPr lang="en-US" dirty="0"/>
              <a:t>Con: </a:t>
            </a:r>
            <a:r>
              <a:rPr lang="en-US" sz="2400" dirty="0">
                <a:solidFill>
                  <a:srgbClr val="FF4A00"/>
                </a:solidFill>
              </a:rPr>
              <a:t>Need modification to </a:t>
            </a:r>
            <a:r>
              <a:rPr lang="en-US" sz="2400" dirty="0" err="1">
                <a:solidFill>
                  <a:srgbClr val="FF4A00"/>
                </a:solidFill>
              </a:rPr>
              <a:t>Convey’s</a:t>
            </a:r>
            <a:r>
              <a:rPr lang="en-US" sz="2400" dirty="0">
                <a:solidFill>
                  <a:srgbClr val="FF4A00"/>
                </a:solidFill>
              </a:rPr>
              <a:t> driver code and FPGA infrastructure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09723" y="1213207"/>
            <a:ext cx="7381877" cy="2362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 rot="16200000">
            <a:off x="477950" y="2252134"/>
            <a:ext cx="1931987" cy="533400"/>
          </a:xfrm>
          <a:prstGeom prst="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PCIe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Gen3 X8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949873" y="1294209"/>
            <a:ext cx="5832052" cy="21906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Arria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10 GX1150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" name="Straight Arrow Connector 13"/>
          <p:cNvCxnSpPr>
            <a:stCxn id="6" idx="2"/>
            <a:endCxn id="12" idx="1"/>
          </p:cNvCxnSpPr>
          <p:nvPr/>
        </p:nvCxnSpPr>
        <p:spPr bwMode="auto">
          <a:xfrm>
            <a:off x="1710644" y="2518834"/>
            <a:ext cx="496070" cy="3309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7982712" y="1322064"/>
            <a:ext cx="856488" cy="21627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2-link x16 4GB HMC</a:t>
            </a:r>
          </a:p>
        </p:txBody>
      </p:sp>
      <p:cxnSp>
        <p:nvCxnSpPr>
          <p:cNvPr id="10" name="Elbow Connector 19"/>
          <p:cNvCxnSpPr>
            <a:stCxn id="13" idx="3"/>
          </p:cNvCxnSpPr>
          <p:nvPr/>
        </p:nvCxnSpPr>
        <p:spPr bwMode="auto">
          <a:xfrm flipV="1">
            <a:off x="7591083" y="2025262"/>
            <a:ext cx="391629" cy="1894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" name="Elbow Connector 19"/>
          <p:cNvCxnSpPr>
            <a:stCxn id="14" idx="3"/>
          </p:cNvCxnSpPr>
          <p:nvPr/>
        </p:nvCxnSpPr>
        <p:spPr bwMode="auto">
          <a:xfrm>
            <a:off x="7591082" y="2977450"/>
            <a:ext cx="391630" cy="3789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2206714" y="1661584"/>
            <a:ext cx="75083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HIX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079452" y="1641744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079451" y="2592038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5" name="Elbow Connector 19"/>
          <p:cNvCxnSpPr/>
          <p:nvPr/>
        </p:nvCxnSpPr>
        <p:spPr bwMode="auto">
          <a:xfrm flipV="1">
            <a:off x="2957147" y="3238500"/>
            <a:ext cx="3437981" cy="4763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6" name="Elbow Connector 19"/>
          <p:cNvCxnSpPr/>
          <p:nvPr/>
        </p:nvCxnSpPr>
        <p:spPr bwMode="auto">
          <a:xfrm>
            <a:off x="2957147" y="1785938"/>
            <a:ext cx="3437981" cy="0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5234396" y="2090995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234396" y="2100371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234396" y="2262147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234396" y="2850315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234396" y="2688539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39718" y="2390600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36704" y="1850674"/>
            <a:ext cx="1243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Mem. R/W’s</a:t>
            </a:r>
          </a:p>
        </p:txBody>
      </p:sp>
      <p:cxnSp>
        <p:nvCxnSpPr>
          <p:cNvPr id="24" name="Elbow Connector 19"/>
          <p:cNvCxnSpPr>
            <a:stCxn id="18" idx="3"/>
          </p:cNvCxnSpPr>
          <p:nvPr/>
        </p:nvCxnSpPr>
        <p:spPr bwMode="auto">
          <a:xfrm>
            <a:off x="6069195" y="2176571"/>
            <a:ext cx="329294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5" name="Elbow Connector 19"/>
          <p:cNvCxnSpPr>
            <a:stCxn id="19" idx="3"/>
          </p:cNvCxnSpPr>
          <p:nvPr/>
        </p:nvCxnSpPr>
        <p:spPr bwMode="auto">
          <a:xfrm>
            <a:off x="6069195" y="2338347"/>
            <a:ext cx="32929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6" name="Elbow Connector 19"/>
          <p:cNvCxnSpPr>
            <a:stCxn id="21" idx="3"/>
          </p:cNvCxnSpPr>
          <p:nvPr/>
        </p:nvCxnSpPr>
        <p:spPr bwMode="auto">
          <a:xfrm flipV="1">
            <a:off x="6067834" y="2766078"/>
            <a:ext cx="330655" cy="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Elbow Connector 19"/>
          <p:cNvCxnSpPr/>
          <p:nvPr/>
        </p:nvCxnSpPr>
        <p:spPr bwMode="auto">
          <a:xfrm>
            <a:off x="6056609" y="2917290"/>
            <a:ext cx="341880" cy="371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6395128" y="1641744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Switch Logic</a:t>
            </a:r>
          </a:p>
        </p:txBody>
      </p:sp>
      <p:cxnSp>
        <p:nvCxnSpPr>
          <p:cNvPr id="29" name="Elbow Connector 19"/>
          <p:cNvCxnSpPr/>
          <p:nvPr/>
        </p:nvCxnSpPr>
        <p:spPr bwMode="auto">
          <a:xfrm>
            <a:off x="6759287" y="2031567"/>
            <a:ext cx="321977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0" name="Elbow Connector 19"/>
          <p:cNvCxnSpPr/>
          <p:nvPr/>
        </p:nvCxnSpPr>
        <p:spPr bwMode="auto">
          <a:xfrm flipV="1">
            <a:off x="6774595" y="2974542"/>
            <a:ext cx="303778" cy="669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6172437" y="236202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32" name="Elbow Connector 19"/>
          <p:cNvCxnSpPr>
            <a:endCxn id="18" idx="1"/>
          </p:cNvCxnSpPr>
          <p:nvPr/>
        </p:nvCxnSpPr>
        <p:spPr bwMode="auto">
          <a:xfrm>
            <a:off x="4993549" y="2176571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3" name="Elbow Connector 19"/>
          <p:cNvCxnSpPr/>
          <p:nvPr/>
        </p:nvCxnSpPr>
        <p:spPr bwMode="auto">
          <a:xfrm>
            <a:off x="4993549" y="2338347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4" name="Elbow Connector 19"/>
          <p:cNvCxnSpPr/>
          <p:nvPr/>
        </p:nvCxnSpPr>
        <p:spPr bwMode="auto">
          <a:xfrm>
            <a:off x="4995591" y="2750109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5" name="Elbow Connector 19"/>
          <p:cNvCxnSpPr/>
          <p:nvPr/>
        </p:nvCxnSpPr>
        <p:spPr bwMode="auto">
          <a:xfrm>
            <a:off x="4995591" y="2924980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52400" y="1143000"/>
            <a:ext cx="1457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Merlin Concepts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37090" y="1835686"/>
            <a:ext cx="702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DREs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4160199" y="2088625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160199" y="2098001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160199" y="2259777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4160199" y="2847945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160199" y="2686169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65521" y="2388230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44" name="Elbow Connector 19"/>
          <p:cNvCxnSpPr/>
          <p:nvPr/>
        </p:nvCxnSpPr>
        <p:spPr bwMode="auto">
          <a:xfrm>
            <a:off x="3923348" y="2157372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5" name="Elbow Connector 19"/>
          <p:cNvCxnSpPr/>
          <p:nvPr/>
        </p:nvCxnSpPr>
        <p:spPr bwMode="auto">
          <a:xfrm>
            <a:off x="3923348" y="2319148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6" name="Elbow Connector 19"/>
          <p:cNvCxnSpPr/>
          <p:nvPr/>
        </p:nvCxnSpPr>
        <p:spPr bwMode="auto">
          <a:xfrm>
            <a:off x="3925390" y="2730910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7" name="Elbow Connector 19"/>
          <p:cNvCxnSpPr/>
          <p:nvPr/>
        </p:nvCxnSpPr>
        <p:spPr bwMode="auto">
          <a:xfrm>
            <a:off x="3925390" y="2905781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3193998" y="2088476"/>
            <a:ext cx="734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197994" y="2097852"/>
            <a:ext cx="726803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197994" y="2257247"/>
            <a:ext cx="726803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3197818" y="2847796"/>
            <a:ext cx="72561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3197818" y="2686020"/>
            <a:ext cx="72561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609622" y="2388081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54" name="Elbow Connector 19"/>
          <p:cNvCxnSpPr/>
          <p:nvPr/>
        </p:nvCxnSpPr>
        <p:spPr bwMode="auto">
          <a:xfrm>
            <a:off x="2847538" y="2161513"/>
            <a:ext cx="350456" cy="68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5" name="Elbow Connector 19"/>
          <p:cNvCxnSpPr/>
          <p:nvPr/>
        </p:nvCxnSpPr>
        <p:spPr bwMode="auto">
          <a:xfrm flipV="1">
            <a:off x="2847538" y="2331116"/>
            <a:ext cx="350456" cy="23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6" name="Elbow Connector 19"/>
          <p:cNvCxnSpPr/>
          <p:nvPr/>
        </p:nvCxnSpPr>
        <p:spPr bwMode="auto">
          <a:xfrm>
            <a:off x="2847050" y="2751738"/>
            <a:ext cx="352986" cy="542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7" name="Elbow Connector 19"/>
          <p:cNvCxnSpPr/>
          <p:nvPr/>
        </p:nvCxnSpPr>
        <p:spPr bwMode="auto">
          <a:xfrm>
            <a:off x="2843389" y="2917085"/>
            <a:ext cx="356647" cy="542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3064190" y="1841751"/>
            <a:ext cx="1094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View Buffer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115577" y="2786895"/>
            <a:ext cx="338554" cy="23313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109949" y="2625699"/>
            <a:ext cx="338554" cy="23313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106561" y="2185751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/>
              <a:t>14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096357" y="2025262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/>
              <a:t>15</a:t>
            </a:r>
          </a:p>
        </p:txBody>
      </p:sp>
      <p:sp>
        <p:nvSpPr>
          <p:cNvPr id="63" name="Rectangle 62"/>
          <p:cNvSpPr/>
          <p:nvPr/>
        </p:nvSpPr>
        <p:spPr bwMode="auto">
          <a:xfrm rot="5400000">
            <a:off x="2825884" y="2474778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 rot="5400000">
            <a:off x="2982933" y="2473957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 rot="5400000">
            <a:off x="3395450" y="2471857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263752" y="2778339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/>
              <a:t>16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262524" y="2607364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/>
              <a:t>17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259771" y="2184398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/>
              <a:t>30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257623" y="2015137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/>
              <a:t>31</a:t>
            </a:r>
          </a:p>
        </p:txBody>
      </p:sp>
      <p:sp>
        <p:nvSpPr>
          <p:cNvPr id="70" name="Rectangle 69"/>
          <p:cNvSpPr/>
          <p:nvPr/>
        </p:nvSpPr>
        <p:spPr bwMode="auto">
          <a:xfrm>
            <a:off x="152400" y="1543315"/>
            <a:ext cx="540203" cy="7310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CPU</a:t>
            </a:r>
          </a:p>
        </p:txBody>
      </p:sp>
      <p:cxnSp>
        <p:nvCxnSpPr>
          <p:cNvPr id="71" name="Straight Arrow Connector 70"/>
          <p:cNvCxnSpPr>
            <a:stCxn id="70" idx="3"/>
          </p:cNvCxnSpPr>
          <p:nvPr/>
        </p:nvCxnSpPr>
        <p:spPr bwMode="auto">
          <a:xfrm>
            <a:off x="692603" y="1908837"/>
            <a:ext cx="481240" cy="26583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152400" y="2568354"/>
            <a:ext cx="854480" cy="2224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cache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152400" y="3001070"/>
            <a:ext cx="540203" cy="5743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Host Mem</a:t>
            </a:r>
          </a:p>
        </p:txBody>
      </p:sp>
      <p:cxnSp>
        <p:nvCxnSpPr>
          <p:cNvPr id="74" name="Straight Arrow Connector 73"/>
          <p:cNvCxnSpPr>
            <a:stCxn id="73" idx="3"/>
          </p:cNvCxnSpPr>
          <p:nvPr/>
        </p:nvCxnSpPr>
        <p:spPr bwMode="auto">
          <a:xfrm>
            <a:off x="692603" y="3288239"/>
            <a:ext cx="484641" cy="13761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5" name="Straight Arrow Connector 74"/>
          <p:cNvCxnSpPr>
            <a:stCxn id="70" idx="2"/>
          </p:cNvCxnSpPr>
          <p:nvPr/>
        </p:nvCxnSpPr>
        <p:spPr bwMode="auto">
          <a:xfrm>
            <a:off x="422502" y="2274359"/>
            <a:ext cx="0" cy="2939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76" name="Straight Arrow Connector 75"/>
          <p:cNvCxnSpPr>
            <a:endCxn id="73" idx="0"/>
          </p:cNvCxnSpPr>
          <p:nvPr/>
        </p:nvCxnSpPr>
        <p:spPr bwMode="auto">
          <a:xfrm>
            <a:off x="422502" y="2786895"/>
            <a:ext cx="0" cy="2141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89" name="Rectangle 88"/>
          <p:cNvSpPr/>
          <p:nvPr/>
        </p:nvSpPr>
        <p:spPr bwMode="auto">
          <a:xfrm>
            <a:off x="2323968" y="2091395"/>
            <a:ext cx="52357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Translate Virtual </a:t>
            </a:r>
            <a:r>
              <a:rPr kumimoji="0" lang="en-US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Addr</a:t>
            </a: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 into FPGA </a:t>
            </a:r>
            <a:r>
              <a:rPr lang="en-US" sz="800" dirty="0">
                <a:solidFill>
                  <a:schemeClr val="tx1"/>
                </a:solidFill>
                <a:latin typeface="Arial" charset="0"/>
                <a:cs typeface="Arial" charset="0"/>
              </a:rPr>
              <a:t>B</a:t>
            </a: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RAM </a:t>
            </a:r>
            <a:r>
              <a:rPr kumimoji="0" lang="en-US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Addr</a:t>
            </a: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9998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Design Option #5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09723" y="1213207"/>
            <a:ext cx="7381877" cy="2362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 rot="16200000">
            <a:off x="477950" y="2252134"/>
            <a:ext cx="1931987" cy="533400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PCIe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Gen3 X8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949873" y="1294209"/>
            <a:ext cx="5699820" cy="21906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Arria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10 GX1150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" name="Straight Arrow Connector 13"/>
          <p:cNvCxnSpPr>
            <a:stCxn id="6" idx="2"/>
            <a:endCxn id="12" idx="1"/>
          </p:cNvCxnSpPr>
          <p:nvPr/>
        </p:nvCxnSpPr>
        <p:spPr bwMode="auto">
          <a:xfrm>
            <a:off x="1710644" y="2518834"/>
            <a:ext cx="496070" cy="3309"/>
          </a:xfrm>
          <a:prstGeom prst="straightConnector1">
            <a:avLst/>
          </a:prstGeom>
          <a:noFill/>
          <a:ln w="76200" cap="flat" cmpd="sng" algn="ctr">
            <a:solidFill>
              <a:srgbClr val="0070C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7982712" y="1322064"/>
            <a:ext cx="856488" cy="21627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2-link x16 4GB HMC</a:t>
            </a:r>
          </a:p>
        </p:txBody>
      </p:sp>
      <p:cxnSp>
        <p:nvCxnSpPr>
          <p:cNvPr id="10" name="Elbow Connector 19"/>
          <p:cNvCxnSpPr>
            <a:stCxn id="13" idx="3"/>
          </p:cNvCxnSpPr>
          <p:nvPr/>
        </p:nvCxnSpPr>
        <p:spPr bwMode="auto">
          <a:xfrm flipV="1">
            <a:off x="7295808" y="2024465"/>
            <a:ext cx="694035" cy="2691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" name="Elbow Connector 19"/>
          <p:cNvCxnSpPr>
            <a:stCxn id="14" idx="3"/>
          </p:cNvCxnSpPr>
          <p:nvPr/>
        </p:nvCxnSpPr>
        <p:spPr bwMode="auto">
          <a:xfrm>
            <a:off x="7295807" y="2977450"/>
            <a:ext cx="694036" cy="23620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2206714" y="1661584"/>
            <a:ext cx="333019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HIX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784177" y="1641744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784176" y="2592038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5" name="Elbow Connector 19"/>
          <p:cNvCxnSpPr/>
          <p:nvPr/>
        </p:nvCxnSpPr>
        <p:spPr bwMode="auto">
          <a:xfrm flipV="1">
            <a:off x="2539733" y="3245716"/>
            <a:ext cx="2474270" cy="2309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6" name="Elbow Connector 19"/>
          <p:cNvCxnSpPr/>
          <p:nvPr/>
        </p:nvCxnSpPr>
        <p:spPr bwMode="auto">
          <a:xfrm flipV="1">
            <a:off x="2539733" y="1793419"/>
            <a:ext cx="2474270" cy="2045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3853271" y="2090995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853271" y="2100371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53271" y="2262147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853271" y="2850315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853271" y="2688539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58593" y="2390600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55579" y="1850674"/>
            <a:ext cx="1243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Mem. R/W’s</a:t>
            </a:r>
          </a:p>
        </p:txBody>
      </p:sp>
      <p:cxnSp>
        <p:nvCxnSpPr>
          <p:cNvPr id="24" name="Elbow Connector 19"/>
          <p:cNvCxnSpPr>
            <a:stCxn id="18" idx="3"/>
          </p:cNvCxnSpPr>
          <p:nvPr/>
        </p:nvCxnSpPr>
        <p:spPr bwMode="auto">
          <a:xfrm>
            <a:off x="4688070" y="2176571"/>
            <a:ext cx="329294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5" name="Elbow Connector 19"/>
          <p:cNvCxnSpPr>
            <a:stCxn id="19" idx="3"/>
          </p:cNvCxnSpPr>
          <p:nvPr/>
        </p:nvCxnSpPr>
        <p:spPr bwMode="auto">
          <a:xfrm>
            <a:off x="4688070" y="2338347"/>
            <a:ext cx="32929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6" name="Elbow Connector 19"/>
          <p:cNvCxnSpPr>
            <a:stCxn id="21" idx="3"/>
          </p:cNvCxnSpPr>
          <p:nvPr/>
        </p:nvCxnSpPr>
        <p:spPr bwMode="auto">
          <a:xfrm flipV="1">
            <a:off x="4686709" y="2766078"/>
            <a:ext cx="330655" cy="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Elbow Connector 19"/>
          <p:cNvCxnSpPr/>
          <p:nvPr/>
        </p:nvCxnSpPr>
        <p:spPr bwMode="auto">
          <a:xfrm>
            <a:off x="4675484" y="2917290"/>
            <a:ext cx="341880" cy="371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5014003" y="1641744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Switch Logic</a:t>
            </a:r>
          </a:p>
        </p:txBody>
      </p:sp>
      <p:cxnSp>
        <p:nvCxnSpPr>
          <p:cNvPr id="29" name="Elbow Connector 19"/>
          <p:cNvCxnSpPr/>
          <p:nvPr/>
        </p:nvCxnSpPr>
        <p:spPr bwMode="auto">
          <a:xfrm flipV="1">
            <a:off x="5392396" y="1844878"/>
            <a:ext cx="1389811" cy="11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0" name="Elbow Connector 19"/>
          <p:cNvCxnSpPr/>
          <p:nvPr/>
        </p:nvCxnSpPr>
        <p:spPr bwMode="auto">
          <a:xfrm>
            <a:off x="5379294" y="3155683"/>
            <a:ext cx="1402913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4791312" y="236202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32" name="Elbow Connector 19"/>
          <p:cNvCxnSpPr>
            <a:endCxn id="18" idx="1"/>
          </p:cNvCxnSpPr>
          <p:nvPr/>
        </p:nvCxnSpPr>
        <p:spPr bwMode="auto">
          <a:xfrm>
            <a:off x="3612424" y="2176571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3" name="Elbow Connector 19"/>
          <p:cNvCxnSpPr/>
          <p:nvPr/>
        </p:nvCxnSpPr>
        <p:spPr bwMode="auto">
          <a:xfrm>
            <a:off x="3612424" y="2338347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4" name="Elbow Connector 19"/>
          <p:cNvCxnSpPr/>
          <p:nvPr/>
        </p:nvCxnSpPr>
        <p:spPr bwMode="auto">
          <a:xfrm>
            <a:off x="3614466" y="2750109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5" name="Elbow Connector 19"/>
          <p:cNvCxnSpPr/>
          <p:nvPr/>
        </p:nvCxnSpPr>
        <p:spPr bwMode="auto">
          <a:xfrm>
            <a:off x="3614466" y="2924980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52400" y="1143000"/>
            <a:ext cx="1457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Merlin Concepts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855965" y="1835686"/>
            <a:ext cx="702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DREs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779074" y="2088625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779074" y="2098001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779074" y="2259777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79074" y="2847945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779074" y="2686169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84396" y="2388230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44" name="Elbow Connector 19"/>
          <p:cNvCxnSpPr/>
          <p:nvPr/>
        </p:nvCxnSpPr>
        <p:spPr bwMode="auto">
          <a:xfrm>
            <a:off x="2542223" y="2157372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5" name="Elbow Connector 19"/>
          <p:cNvCxnSpPr/>
          <p:nvPr/>
        </p:nvCxnSpPr>
        <p:spPr bwMode="auto">
          <a:xfrm>
            <a:off x="2542223" y="2319148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6" name="Elbow Connector 19"/>
          <p:cNvCxnSpPr/>
          <p:nvPr/>
        </p:nvCxnSpPr>
        <p:spPr bwMode="auto">
          <a:xfrm>
            <a:off x="2544265" y="2730910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7" name="Elbow Connector 19"/>
          <p:cNvCxnSpPr/>
          <p:nvPr/>
        </p:nvCxnSpPr>
        <p:spPr bwMode="auto">
          <a:xfrm>
            <a:off x="2544265" y="2905781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5722641" y="2097804"/>
            <a:ext cx="734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726637" y="2107180"/>
            <a:ext cx="726803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5726637" y="2266575"/>
            <a:ext cx="726803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726461" y="2857124"/>
            <a:ext cx="72561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5726461" y="2695348"/>
            <a:ext cx="72561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38265" y="2397409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54" name="Elbow Connector 19"/>
          <p:cNvCxnSpPr/>
          <p:nvPr/>
        </p:nvCxnSpPr>
        <p:spPr bwMode="auto">
          <a:xfrm>
            <a:off x="5376181" y="2170841"/>
            <a:ext cx="350456" cy="684"/>
          </a:xfrm>
          <a:prstGeom prst="straightConnector1">
            <a:avLst/>
          </a:prstGeom>
          <a:noFill/>
          <a:ln w="127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5" name="Elbow Connector 19"/>
          <p:cNvCxnSpPr/>
          <p:nvPr/>
        </p:nvCxnSpPr>
        <p:spPr bwMode="auto">
          <a:xfrm flipV="1">
            <a:off x="5376181" y="2340444"/>
            <a:ext cx="350456" cy="2318"/>
          </a:xfrm>
          <a:prstGeom prst="straightConnector1">
            <a:avLst/>
          </a:prstGeom>
          <a:noFill/>
          <a:ln w="127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6" name="Elbow Connector 19"/>
          <p:cNvCxnSpPr/>
          <p:nvPr/>
        </p:nvCxnSpPr>
        <p:spPr bwMode="auto">
          <a:xfrm>
            <a:off x="5375693" y="2761066"/>
            <a:ext cx="352986" cy="5426"/>
          </a:xfrm>
          <a:prstGeom prst="straightConnector1">
            <a:avLst/>
          </a:prstGeom>
          <a:noFill/>
          <a:ln w="127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7" name="Elbow Connector 19"/>
          <p:cNvCxnSpPr/>
          <p:nvPr/>
        </p:nvCxnSpPr>
        <p:spPr bwMode="auto">
          <a:xfrm>
            <a:off x="5372032" y="2926413"/>
            <a:ext cx="356647" cy="5426"/>
          </a:xfrm>
          <a:prstGeom prst="straightConnector1">
            <a:avLst/>
          </a:prstGeom>
          <a:noFill/>
          <a:ln w="127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5537314" y="1855003"/>
            <a:ext cx="1094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View Buffer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644220" y="2796223"/>
            <a:ext cx="338554" cy="23313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638592" y="2635027"/>
            <a:ext cx="338554" cy="23313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635204" y="2195079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/>
              <a:t>14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625000" y="2034590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/>
              <a:t>15</a:t>
            </a:r>
          </a:p>
        </p:txBody>
      </p:sp>
      <p:sp>
        <p:nvSpPr>
          <p:cNvPr id="63" name="Rectangle 62"/>
          <p:cNvSpPr/>
          <p:nvPr/>
        </p:nvSpPr>
        <p:spPr bwMode="auto">
          <a:xfrm rot="5400000">
            <a:off x="5354527" y="2484106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 rot="5400000">
            <a:off x="5511576" y="2483285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 rot="5400000">
            <a:off x="5924093" y="2481185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92395" y="2787667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/>
              <a:t>16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791167" y="2616692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/>
              <a:t>17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788414" y="2193726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/>
              <a:t>30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786266" y="2024465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/>
              <a:t>31</a:t>
            </a:r>
          </a:p>
        </p:txBody>
      </p:sp>
      <p:sp>
        <p:nvSpPr>
          <p:cNvPr id="70" name="Rectangle 69"/>
          <p:cNvSpPr/>
          <p:nvPr/>
        </p:nvSpPr>
        <p:spPr bwMode="auto">
          <a:xfrm>
            <a:off x="152400" y="1543315"/>
            <a:ext cx="540203" cy="7310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CPU</a:t>
            </a:r>
          </a:p>
        </p:txBody>
      </p:sp>
      <p:cxnSp>
        <p:nvCxnSpPr>
          <p:cNvPr id="71" name="Straight Arrow Connector 70"/>
          <p:cNvCxnSpPr>
            <a:stCxn id="70" idx="3"/>
          </p:cNvCxnSpPr>
          <p:nvPr/>
        </p:nvCxnSpPr>
        <p:spPr bwMode="auto">
          <a:xfrm>
            <a:off x="692603" y="1908837"/>
            <a:ext cx="481240" cy="26583"/>
          </a:xfrm>
          <a:prstGeom prst="straightConnector1">
            <a:avLst/>
          </a:prstGeom>
          <a:noFill/>
          <a:ln w="76200" cap="flat" cmpd="sng" algn="ctr">
            <a:solidFill>
              <a:srgbClr val="0070C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152400" y="2568354"/>
            <a:ext cx="854480" cy="2224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cache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152400" y="3001070"/>
            <a:ext cx="540203" cy="5743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Host Mem</a:t>
            </a:r>
          </a:p>
        </p:txBody>
      </p:sp>
      <p:cxnSp>
        <p:nvCxnSpPr>
          <p:cNvPr id="74" name="Straight Arrow Connector 73"/>
          <p:cNvCxnSpPr>
            <a:stCxn id="73" idx="3"/>
          </p:cNvCxnSpPr>
          <p:nvPr/>
        </p:nvCxnSpPr>
        <p:spPr bwMode="auto">
          <a:xfrm>
            <a:off x="692603" y="3288239"/>
            <a:ext cx="484641" cy="13761"/>
          </a:xfrm>
          <a:prstGeom prst="straightConnector1">
            <a:avLst/>
          </a:prstGeom>
          <a:noFill/>
          <a:ln w="76200" cap="flat" cmpd="sng" algn="ctr">
            <a:solidFill>
              <a:srgbClr val="0070C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5" name="Straight Arrow Connector 74"/>
          <p:cNvCxnSpPr>
            <a:stCxn id="70" idx="2"/>
          </p:cNvCxnSpPr>
          <p:nvPr/>
        </p:nvCxnSpPr>
        <p:spPr bwMode="auto">
          <a:xfrm>
            <a:off x="422502" y="2274359"/>
            <a:ext cx="0" cy="2939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76" name="Straight Arrow Connector 75"/>
          <p:cNvCxnSpPr>
            <a:endCxn id="73" idx="0"/>
          </p:cNvCxnSpPr>
          <p:nvPr/>
        </p:nvCxnSpPr>
        <p:spPr bwMode="auto">
          <a:xfrm>
            <a:off x="422502" y="2786895"/>
            <a:ext cx="0" cy="2141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304800" y="3841116"/>
            <a:ext cx="8534400" cy="228980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Put view buffer into FPGA</a:t>
            </a:r>
          </a:p>
          <a:p>
            <a:pPr lvl="1"/>
            <a:r>
              <a:rPr lang="en-US" dirty="0"/>
              <a:t>Attach view buffer to switch logic to “hijack” certain direct HMC accesses from host</a:t>
            </a:r>
          </a:p>
          <a:p>
            <a:r>
              <a:rPr lang="en-US" dirty="0"/>
              <a:t>Pros </a:t>
            </a:r>
          </a:p>
          <a:p>
            <a:pPr lvl="1"/>
            <a:r>
              <a:rPr lang="en-US" dirty="0"/>
              <a:t>Clean architecture and potentially better performance</a:t>
            </a:r>
          </a:p>
          <a:p>
            <a:pPr lvl="1"/>
            <a:r>
              <a:rPr lang="en-US" dirty="0"/>
              <a:t>Leverage HIX’s virtual-to-physical address translation</a:t>
            </a:r>
          </a:p>
          <a:p>
            <a:pPr>
              <a:tabLst>
                <a:tab pos="576263" algn="l"/>
              </a:tabLst>
            </a:pPr>
            <a:r>
              <a:rPr lang="en-US" dirty="0"/>
              <a:t>Con: </a:t>
            </a:r>
            <a:r>
              <a:rPr lang="en-US" sz="2400" dirty="0">
                <a:solidFill>
                  <a:srgbClr val="FF4A00"/>
                </a:solidFill>
              </a:rPr>
              <a:t>Need modification to FPGA infrastructure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37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564" y="1052736"/>
            <a:ext cx="8280920" cy="4911725"/>
          </a:xfrm>
        </p:spPr>
        <p:txBody>
          <a:bodyPr/>
          <a:lstStyle/>
          <a:p>
            <a:r>
              <a:rPr lang="en-US" sz="2400" dirty="0"/>
              <a:t>Overview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Notional CMC architecture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DRE prototype on CMC architecture</a:t>
            </a:r>
          </a:p>
          <a:p>
            <a:r>
              <a:rPr lang="en-US" sz="2400" dirty="0"/>
              <a:t>Modeling of CMC architecture</a:t>
            </a:r>
          </a:p>
          <a:p>
            <a:pPr lvl="1"/>
            <a:r>
              <a:rPr lang="en-US" sz="2000" dirty="0"/>
              <a:t>Performance measurement of CMC architecture</a:t>
            </a:r>
          </a:p>
          <a:p>
            <a:pPr lvl="1"/>
            <a:r>
              <a:rPr lang="en-US" sz="2000" dirty="0"/>
              <a:t>Performance modeling of CMC architecture</a:t>
            </a:r>
          </a:p>
          <a:p>
            <a:r>
              <a:rPr lang="en-US" sz="2400" dirty="0"/>
              <a:t>Performance measurement on Merlin board</a:t>
            </a:r>
          </a:p>
          <a:p>
            <a:pPr lvl="1"/>
            <a:r>
              <a:rPr lang="en-US" sz="2000" dirty="0"/>
              <a:t>Performance measurement</a:t>
            </a:r>
          </a:p>
          <a:p>
            <a:pPr lvl="1"/>
            <a:r>
              <a:rPr lang="en-US" sz="2000" dirty="0"/>
              <a:t>Challenges</a:t>
            </a:r>
          </a:p>
          <a:p>
            <a:pPr lvl="1"/>
            <a:r>
              <a:rPr lang="en-US" sz="2000" dirty="0"/>
              <a:t>Where are we now?</a:t>
            </a:r>
          </a:p>
          <a:p>
            <a:pPr lvl="1"/>
            <a:r>
              <a:rPr lang="en-US" sz="2000" dirty="0"/>
              <a:t>Where are we heading?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293378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with LPS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01970"/>
            <a:ext cx="8534400" cy="5139318"/>
          </a:xfrm>
        </p:spPr>
        <p:txBody>
          <a:bodyPr>
            <a:normAutofit/>
          </a:bodyPr>
          <a:lstStyle/>
          <a:p>
            <a:r>
              <a:rPr lang="en-US" dirty="0"/>
              <a:t>Previous telecon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1200" y="6172200"/>
            <a:ext cx="4036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200" i="1" dirty="0"/>
              <a:t>HLL: High-level language</a:t>
            </a:r>
          </a:p>
          <a:p>
            <a:pPr>
              <a:spcBef>
                <a:spcPts val="0"/>
              </a:spcBef>
            </a:pPr>
            <a:endParaRPr lang="en-US" sz="1200" i="1" baseline="30000" dirty="0"/>
          </a:p>
        </p:txBody>
      </p:sp>
      <p:sp>
        <p:nvSpPr>
          <p:cNvPr id="7" name="TextBox 6"/>
          <p:cNvSpPr txBox="1"/>
          <p:nvPr/>
        </p:nvSpPr>
        <p:spPr>
          <a:xfrm>
            <a:off x="4500880" y="6179312"/>
            <a:ext cx="4036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200" i="1" dirty="0"/>
              <a:t>DRE: Data Reordering/Rearrangement Engine</a:t>
            </a:r>
          </a:p>
          <a:p>
            <a:pPr>
              <a:spcBef>
                <a:spcPts val="0"/>
              </a:spcBef>
            </a:pPr>
            <a:endParaRPr lang="en-US" sz="1200" i="1" baseline="30000" dirty="0"/>
          </a:p>
        </p:txBody>
      </p:sp>
    </p:spTree>
    <p:extLst>
      <p:ext uri="{BB962C8B-B14F-4D97-AF65-F5344CB8AC3E}">
        <p14:creationId xmlns:p14="http://schemas.microsoft.com/office/powerpoint/2010/main" val="2800515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Differencing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2771800" y="1219200"/>
          <a:ext cx="6045200" cy="1319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Image Width (or Height)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Direct access (no DRE)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t_oper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144.78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1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Design Option3 with 1 DRE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t_oper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146.18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t_setup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t_fill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t_drain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581300" y="2736270"/>
          <a:ext cx="6426200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1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2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2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2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2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2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Image Width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Direct access (no DRE)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t_oper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72.46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Design Option3 with 1 DRE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t_oper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18.48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71.79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t_setup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t_fill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t_drain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582094" y="4309745"/>
          <a:ext cx="6426200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1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2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2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2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2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2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Image Width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Direct access (no DRE)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t_oper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17.89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72.45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Design Option3 with 1 DRE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t_oper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t_setup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t_fill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t_drain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7524" y="1484784"/>
            <a:ext cx="2628292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2 images</a:t>
            </a:r>
          </a:p>
          <a:p>
            <a:r>
              <a:rPr lang="en-US" dirty="0"/>
              <a:t>8-bit memory loads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9532" y="2981713"/>
            <a:ext cx="2628292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1 images</a:t>
            </a:r>
          </a:p>
          <a:p>
            <a:r>
              <a:rPr lang="en-US" dirty="0"/>
              <a:t>8-bit memory loads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6056" y="4476123"/>
            <a:ext cx="2628292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1 images</a:t>
            </a:r>
          </a:p>
          <a:p>
            <a:r>
              <a:rPr lang="en-US" dirty="0"/>
              <a:t>64-bit memory loads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6056" y="5723964"/>
            <a:ext cx="864144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In future: 32-bit memory loads in direct-access mode; 64-B memory loads with DRE</a:t>
            </a:r>
          </a:p>
        </p:txBody>
      </p:sp>
    </p:spTree>
    <p:extLst>
      <p:ext uri="{BB962C8B-B14F-4D97-AF65-F5344CB8AC3E}">
        <p14:creationId xmlns:p14="http://schemas.microsoft.com/office/powerpoint/2010/main" val="1523545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SpMV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35000" y="1791017"/>
          <a:ext cx="7874000" cy="3768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Matrix Scale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Direct access (no DRE)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t_oper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13.46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26.77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113.15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225.56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450.93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902.42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t_btMinCol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25.88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51.74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109.95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219.35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437.66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876.62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t_rest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1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Design Option3 with 1 DRE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t_oper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12.88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26.03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51.75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110.23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218.69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410.1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865.18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t_btMinCol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12.88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26.02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51.74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110.18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218.65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409.99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865.02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t_rest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t_setup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t_fill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51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Design Option2 with 1 DRE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t_oper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t_setup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t_fill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t_drain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351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Design Option1 with 1 DRE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t_oper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t_setup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t_fill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t_drain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6056" y="5723964"/>
            <a:ext cx="864144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In future: 64-bit memory loads in direct-access mode; 64-B memory loads with DRE</a:t>
            </a:r>
          </a:p>
        </p:txBody>
      </p:sp>
    </p:spTree>
    <p:extLst>
      <p:ext uri="{BB962C8B-B14F-4D97-AF65-F5344CB8AC3E}">
        <p14:creationId xmlns:p14="http://schemas.microsoft.com/office/powerpoint/2010/main" val="1483072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DRE Setup, Fill, &amp; Drain Examples w/ Page Rank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" y="930469"/>
            <a:ext cx="7944184" cy="286232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::setup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value_pointer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elem_sz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index_pointer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value_pointer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sp_len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//Send register data to coprocessor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pHtHif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SendAllHostMsg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(REF_ADDR, (uint64_t)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ref_base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pHtHif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SendAllHostMsg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(IDX_ADDR, (uint64_t)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pHtHif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SendAllHostMsg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(SP_ADDR, (uint64_t)scratchpad);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pHtHif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SendAllHostMsg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(IDX_LEN, (uint64_t)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pHtHif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SendAllHostMsg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(SP_LEN, (uint64_t)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scratchpad_len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" y="1275725"/>
            <a:ext cx="9134856" cy="258532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inline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fillsp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index_type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tmp_idx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spix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curr_idx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unit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unit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unitCnt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unit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pAuUnits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unit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SendCall_htmain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FILL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tmp_idx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unit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/*offset*/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unitCnt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/*stride*/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unit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unit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unitCnt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unit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    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(!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pAuUnits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unit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RecvReturn_htmain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usleep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1000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94504" y="3866433"/>
            <a:ext cx="4349496" cy="23083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gsize_t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  <a:latin typeface="+mn-lt"/>
              </a:rPr>
              <a:t>0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&lt;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num_vertices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++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)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{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+mn-lt"/>
              </a:rPr>
              <a:t>  // Loop over adjacency list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  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gsize_t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j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+mn-lt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j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edges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++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j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tmp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+=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cur_pr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edge_i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j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]];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tmp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jump_prob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d_factor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tmp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next_pr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tmp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32040" y="4206304"/>
            <a:ext cx="3888432" cy="1094904"/>
          </a:xfrm>
          <a:prstGeom prst="rect">
            <a:avLst/>
          </a:prstGeom>
          <a:noFill/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879496"/>
            <a:ext cx="9144000" cy="23083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gsize_t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  <a:latin typeface="+mn-lt"/>
              </a:rPr>
              <a:t>0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&lt;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num_vertices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++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)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{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dre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setup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value_pointer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cur_pr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sizeof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+mn-lt"/>
              </a:rPr>
              <a:t>double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index_pointer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edge_i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edges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                 scratchpad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block_sz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+mn-lt"/>
              </a:rPr>
              <a:t>// Loop over adjacency list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dre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init_loop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();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+mn-lt"/>
              </a:rPr>
              <a:t>// calls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+mn-lt"/>
              </a:rPr>
              <a:t>dre.fillsp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+mn-lt"/>
              </a:rPr>
              <a:t>() within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  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+mn-lt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+mn-lt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dre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ialen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++)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tmp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+=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dre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get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calls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</a:rPr>
              <a:t>dre.fillsp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() within and read view buffer on HMC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… 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0" y="4618472"/>
            <a:ext cx="44308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Same DRE APIs</a:t>
            </a:r>
          </a:p>
        </p:txBody>
      </p:sp>
    </p:spTree>
    <p:extLst>
      <p:ext uri="{BB962C8B-B14F-4D97-AF65-F5344CB8AC3E}">
        <p14:creationId xmlns:p14="http://schemas.microsoft.com/office/powerpoint/2010/main" val="333629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192" y="3866433"/>
            <a:ext cx="4578096" cy="23083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inline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drainsp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dirty="0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scratchpad_len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spix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++]]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scratchpad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spix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&gt;=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break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DRE Setup, Fill, &amp; Drain Examples w/ Page Rank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" y="930469"/>
            <a:ext cx="6150864" cy="286232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setup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value_pointer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elem_sz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index_pointer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value_pointer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sp_len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ref_base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ref_elem_size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elem_sz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scratchpad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scratchpad_len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sp_len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24656" y="1646537"/>
            <a:ext cx="5419344" cy="203132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inline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fillsp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index_type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tmp_idx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spix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curr_idx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dirty="0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scratchpad_len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tmp_idx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&gt;=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break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scratchpad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tmp_idx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++]];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94504" y="3866433"/>
            <a:ext cx="4349496" cy="23083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gsize_t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  <a:latin typeface="+mn-lt"/>
              </a:rPr>
              <a:t>0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&lt;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num_vertices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++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)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{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+mn-lt"/>
              </a:rPr>
              <a:t>  // Loop over adjacency list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  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gsize_t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j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+mn-lt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j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edges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++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j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tmp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+=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cur_pr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edge_i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j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]];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tmp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jump_prob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d_factor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tmp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next_pr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tmp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" y="3792791"/>
            <a:ext cx="9144000" cy="25853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gsize_t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  <a:latin typeface="+mn-lt"/>
              </a:rPr>
              <a:t>0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&lt;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num_vertices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++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)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{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dre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setup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value_pointer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cur_pr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sizeof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+mn-lt"/>
              </a:rPr>
              <a:t>double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index_pointer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edge_i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edges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scratchpad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block_sz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+mn-lt"/>
              </a:rPr>
              <a:t>// Loop over adjacency list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dre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fill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+mn-lt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+mn-lt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prIA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ialen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++)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tmp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+=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dre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get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481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PERMON Concept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1609723" y="1534852"/>
            <a:ext cx="7381877" cy="2362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 rot="16200000">
            <a:off x="477950" y="2573779"/>
            <a:ext cx="1931987" cy="533400"/>
          </a:xfrm>
          <a:prstGeom prst="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PCIe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Gen3 X8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1949872" y="1615854"/>
            <a:ext cx="5880439" cy="21906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Arria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10 GX1150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0" name="Straight Arrow Connector 13"/>
          <p:cNvCxnSpPr>
            <a:stCxn id="78" idx="2"/>
            <a:endCxn id="84" idx="1"/>
          </p:cNvCxnSpPr>
          <p:nvPr/>
        </p:nvCxnSpPr>
        <p:spPr bwMode="auto">
          <a:xfrm>
            <a:off x="1710644" y="2840479"/>
            <a:ext cx="496070" cy="3309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81" name="Rectangle 80"/>
          <p:cNvSpPr/>
          <p:nvPr/>
        </p:nvSpPr>
        <p:spPr bwMode="auto">
          <a:xfrm>
            <a:off x="8040314" y="1643709"/>
            <a:ext cx="798885" cy="21627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2-link x16 4GB HMC</a:t>
            </a:r>
          </a:p>
        </p:txBody>
      </p:sp>
      <p:cxnSp>
        <p:nvCxnSpPr>
          <p:cNvPr id="82" name="Elbow Connector 19"/>
          <p:cNvCxnSpPr>
            <a:stCxn id="85" idx="3"/>
          </p:cNvCxnSpPr>
          <p:nvPr/>
        </p:nvCxnSpPr>
        <p:spPr bwMode="auto">
          <a:xfrm flipV="1">
            <a:off x="7639915" y="2346111"/>
            <a:ext cx="400400" cy="2690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3" name="Elbow Connector 19"/>
          <p:cNvCxnSpPr>
            <a:stCxn id="86" idx="3"/>
          </p:cNvCxnSpPr>
          <p:nvPr/>
        </p:nvCxnSpPr>
        <p:spPr bwMode="auto">
          <a:xfrm flipV="1">
            <a:off x="7639915" y="3299094"/>
            <a:ext cx="400399" cy="1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84" name="Rectangle 83"/>
          <p:cNvSpPr/>
          <p:nvPr/>
        </p:nvSpPr>
        <p:spPr bwMode="auto">
          <a:xfrm>
            <a:off x="2206714" y="1983229"/>
            <a:ext cx="333019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HIX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7361184" y="1963389"/>
            <a:ext cx="2787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7361184" y="2913683"/>
            <a:ext cx="2787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3853271" y="2412640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3853271" y="2422016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3853271" y="2583792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3853271" y="3171960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3853271" y="3010184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258593" y="271224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707904" y="2172319"/>
            <a:ext cx="1243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Mem. R/W’s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4972713" y="1963389"/>
            <a:ext cx="2263583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01" name="Elbow Connector 19"/>
          <p:cNvCxnSpPr>
            <a:endCxn id="85" idx="1"/>
          </p:cNvCxnSpPr>
          <p:nvPr/>
        </p:nvCxnSpPr>
        <p:spPr bwMode="auto">
          <a:xfrm>
            <a:off x="7099358" y="2346111"/>
            <a:ext cx="261826" cy="269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02" name="Elbow Connector 19"/>
          <p:cNvCxnSpPr>
            <a:endCxn id="86" idx="1"/>
          </p:cNvCxnSpPr>
          <p:nvPr/>
        </p:nvCxnSpPr>
        <p:spPr bwMode="auto">
          <a:xfrm>
            <a:off x="7099358" y="3299094"/>
            <a:ext cx="261826" cy="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03" name="TextBox 102"/>
          <p:cNvSpPr txBox="1"/>
          <p:nvPr/>
        </p:nvSpPr>
        <p:spPr>
          <a:xfrm>
            <a:off x="5033094" y="2683670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104" name="Elbow Connector 19"/>
          <p:cNvCxnSpPr>
            <a:endCxn id="90" idx="1"/>
          </p:cNvCxnSpPr>
          <p:nvPr/>
        </p:nvCxnSpPr>
        <p:spPr bwMode="auto">
          <a:xfrm>
            <a:off x="3612424" y="2498216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05" name="Elbow Connector 19"/>
          <p:cNvCxnSpPr/>
          <p:nvPr/>
        </p:nvCxnSpPr>
        <p:spPr bwMode="auto">
          <a:xfrm>
            <a:off x="3612424" y="2659992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06" name="Elbow Connector 19"/>
          <p:cNvCxnSpPr/>
          <p:nvPr/>
        </p:nvCxnSpPr>
        <p:spPr bwMode="auto">
          <a:xfrm>
            <a:off x="3614466" y="3071754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07" name="Elbow Connector 19"/>
          <p:cNvCxnSpPr/>
          <p:nvPr/>
        </p:nvCxnSpPr>
        <p:spPr bwMode="auto">
          <a:xfrm>
            <a:off x="3614466" y="3246625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08" name="TextBox 107"/>
          <p:cNvSpPr txBox="1"/>
          <p:nvPr/>
        </p:nvSpPr>
        <p:spPr>
          <a:xfrm>
            <a:off x="152400" y="1464645"/>
            <a:ext cx="1457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Merlin Concepts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855965" y="2157331"/>
            <a:ext cx="702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DREs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2779074" y="2410270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2779074" y="2419646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2779074" y="2581422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2779074" y="3169590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2779074" y="3007814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184396" y="270987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116" name="Elbow Connector 19"/>
          <p:cNvCxnSpPr/>
          <p:nvPr/>
        </p:nvCxnSpPr>
        <p:spPr bwMode="auto">
          <a:xfrm>
            <a:off x="2542223" y="2479017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7" name="Elbow Connector 19"/>
          <p:cNvCxnSpPr/>
          <p:nvPr/>
        </p:nvCxnSpPr>
        <p:spPr bwMode="auto">
          <a:xfrm>
            <a:off x="2542223" y="2640793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8" name="Elbow Connector 19"/>
          <p:cNvCxnSpPr/>
          <p:nvPr/>
        </p:nvCxnSpPr>
        <p:spPr bwMode="auto">
          <a:xfrm>
            <a:off x="2544265" y="3052555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9" name="Elbow Connector 19"/>
          <p:cNvCxnSpPr/>
          <p:nvPr/>
        </p:nvCxnSpPr>
        <p:spPr bwMode="auto">
          <a:xfrm>
            <a:off x="2544265" y="3227426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42" name="Rectangle 141"/>
          <p:cNvSpPr/>
          <p:nvPr/>
        </p:nvSpPr>
        <p:spPr bwMode="auto">
          <a:xfrm>
            <a:off x="152400" y="1864960"/>
            <a:ext cx="540203" cy="7310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CPU</a:t>
            </a:r>
          </a:p>
        </p:txBody>
      </p:sp>
      <p:cxnSp>
        <p:nvCxnSpPr>
          <p:cNvPr id="143" name="Straight Arrow Connector 142"/>
          <p:cNvCxnSpPr>
            <a:stCxn id="142" idx="3"/>
          </p:cNvCxnSpPr>
          <p:nvPr/>
        </p:nvCxnSpPr>
        <p:spPr bwMode="auto">
          <a:xfrm>
            <a:off x="692603" y="2230482"/>
            <a:ext cx="481240" cy="26583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44" name="Rectangle 143"/>
          <p:cNvSpPr/>
          <p:nvPr/>
        </p:nvSpPr>
        <p:spPr bwMode="auto">
          <a:xfrm>
            <a:off x="152400" y="2889999"/>
            <a:ext cx="854480" cy="2224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cache</a:t>
            </a:r>
          </a:p>
        </p:txBody>
      </p:sp>
      <p:sp>
        <p:nvSpPr>
          <p:cNvPr id="145" name="Rectangle 144"/>
          <p:cNvSpPr/>
          <p:nvPr/>
        </p:nvSpPr>
        <p:spPr bwMode="auto">
          <a:xfrm>
            <a:off x="152400" y="3322715"/>
            <a:ext cx="540203" cy="5743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Host Mem</a:t>
            </a:r>
          </a:p>
        </p:txBody>
      </p:sp>
      <p:cxnSp>
        <p:nvCxnSpPr>
          <p:cNvPr id="146" name="Straight Arrow Connector 145"/>
          <p:cNvCxnSpPr>
            <a:stCxn id="145" idx="3"/>
          </p:cNvCxnSpPr>
          <p:nvPr/>
        </p:nvCxnSpPr>
        <p:spPr bwMode="auto">
          <a:xfrm>
            <a:off x="692603" y="3609884"/>
            <a:ext cx="484641" cy="13761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47" name="Straight Arrow Connector 146"/>
          <p:cNvCxnSpPr>
            <a:stCxn id="142" idx="2"/>
          </p:cNvCxnSpPr>
          <p:nvPr/>
        </p:nvCxnSpPr>
        <p:spPr bwMode="auto">
          <a:xfrm>
            <a:off x="422502" y="2596004"/>
            <a:ext cx="0" cy="2939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48" name="Straight Arrow Connector 147"/>
          <p:cNvCxnSpPr>
            <a:endCxn id="145" idx="0"/>
          </p:cNvCxnSpPr>
          <p:nvPr/>
        </p:nvCxnSpPr>
        <p:spPr bwMode="auto">
          <a:xfrm>
            <a:off x="422502" y="3108540"/>
            <a:ext cx="0" cy="2141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51" name="Rectangle 150"/>
          <p:cNvSpPr/>
          <p:nvPr/>
        </p:nvSpPr>
        <p:spPr bwMode="auto">
          <a:xfrm>
            <a:off x="6804248" y="2022453"/>
            <a:ext cx="295110" cy="15874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Arial" charset="0"/>
                <a:cs typeface="Arial" charset="0"/>
              </a:rPr>
              <a:t>Virtual MCs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004048" y="1698417"/>
            <a:ext cx="2232248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Switch logic</a:t>
            </a:r>
          </a:p>
        </p:txBody>
      </p:sp>
      <p:cxnSp>
        <p:nvCxnSpPr>
          <p:cNvPr id="88" name="Elbow Connector 19"/>
          <p:cNvCxnSpPr/>
          <p:nvPr/>
        </p:nvCxnSpPr>
        <p:spPr bwMode="auto">
          <a:xfrm>
            <a:off x="2539733" y="2117111"/>
            <a:ext cx="4260469" cy="1701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87" name="Elbow Connector 19"/>
          <p:cNvCxnSpPr/>
          <p:nvPr/>
        </p:nvCxnSpPr>
        <p:spPr bwMode="auto">
          <a:xfrm>
            <a:off x="2539733" y="3537921"/>
            <a:ext cx="4260469" cy="4156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59" name="Rectangle 158"/>
          <p:cNvSpPr/>
          <p:nvPr/>
        </p:nvSpPr>
        <p:spPr bwMode="auto">
          <a:xfrm>
            <a:off x="5974541" y="2285044"/>
            <a:ext cx="276202" cy="5406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>
                <a:solidFill>
                  <a:schemeClr val="tx1"/>
                </a:solidFill>
                <a:latin typeface="Arial" charset="0"/>
                <a:cs typeface="Arial" charset="0"/>
              </a:rPr>
              <a:t>xb_rs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5328084" y="2310485"/>
            <a:ext cx="276202" cy="108455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Arial" charset="0"/>
                <a:cs typeface="Arial" charset="0"/>
              </a:rPr>
              <a:t>Crossbar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96" name="Elbow Connector 19"/>
          <p:cNvCxnSpPr>
            <a:stCxn id="90" idx="3"/>
          </p:cNvCxnSpPr>
          <p:nvPr/>
        </p:nvCxnSpPr>
        <p:spPr bwMode="auto">
          <a:xfrm flipV="1">
            <a:off x="4688070" y="2493213"/>
            <a:ext cx="647572" cy="500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7" name="Elbow Connector 19"/>
          <p:cNvCxnSpPr>
            <a:stCxn id="91" idx="3"/>
          </p:cNvCxnSpPr>
          <p:nvPr/>
        </p:nvCxnSpPr>
        <p:spPr bwMode="auto">
          <a:xfrm flipV="1">
            <a:off x="4688070" y="2657622"/>
            <a:ext cx="647572" cy="237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8" name="Elbow Connector 19"/>
          <p:cNvCxnSpPr>
            <a:stCxn id="93" idx="3"/>
          </p:cNvCxnSpPr>
          <p:nvPr/>
        </p:nvCxnSpPr>
        <p:spPr bwMode="auto">
          <a:xfrm>
            <a:off x="4686709" y="3087724"/>
            <a:ext cx="643981" cy="122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9" name="Elbow Connector 19"/>
          <p:cNvCxnSpPr/>
          <p:nvPr/>
        </p:nvCxnSpPr>
        <p:spPr bwMode="auto">
          <a:xfrm flipV="1">
            <a:off x="4675484" y="3236667"/>
            <a:ext cx="652599" cy="226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69" name="Elbow Connector 19"/>
          <p:cNvCxnSpPr/>
          <p:nvPr/>
        </p:nvCxnSpPr>
        <p:spPr bwMode="auto">
          <a:xfrm>
            <a:off x="6255783" y="2742533"/>
            <a:ext cx="548465" cy="162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76" name="TextBox 175"/>
          <p:cNvSpPr txBox="1"/>
          <p:nvPr/>
        </p:nvSpPr>
        <p:spPr>
          <a:xfrm>
            <a:off x="5753174" y="2414080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5753174" y="2976916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178" name="Elbow Connector 19"/>
          <p:cNvCxnSpPr/>
          <p:nvPr/>
        </p:nvCxnSpPr>
        <p:spPr bwMode="auto">
          <a:xfrm>
            <a:off x="6248618" y="2391455"/>
            <a:ext cx="55563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79" name="Elbow Connector 19"/>
          <p:cNvCxnSpPr/>
          <p:nvPr/>
        </p:nvCxnSpPr>
        <p:spPr bwMode="auto">
          <a:xfrm>
            <a:off x="6255783" y="3309341"/>
            <a:ext cx="544419" cy="37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80" name="TextBox 179"/>
          <p:cNvSpPr txBox="1"/>
          <p:nvPr/>
        </p:nvSpPr>
        <p:spPr>
          <a:xfrm>
            <a:off x="6491979" y="2984924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6496931" y="2410423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182" name="Content Placeholder 2"/>
          <p:cNvSpPr>
            <a:spLocks noGrp="1"/>
          </p:cNvSpPr>
          <p:nvPr>
            <p:ph idx="1"/>
          </p:nvPr>
        </p:nvSpPr>
        <p:spPr>
          <a:xfrm>
            <a:off x="304800" y="4059902"/>
            <a:ext cx="8534400" cy="219096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PERFMON logic is located in core logic </a:t>
            </a:r>
          </a:p>
          <a:p>
            <a:pPr lvl="1"/>
            <a:r>
              <a:rPr lang="en-US" dirty="0"/>
              <a:t>Not measuring direct HMC accesses that originated from host (through the blue lines)</a:t>
            </a:r>
          </a:p>
          <a:p>
            <a:r>
              <a:rPr lang="en-US" dirty="0"/>
              <a:t>Custom PERFMON logic need to be built to support</a:t>
            </a:r>
          </a:p>
          <a:p>
            <a:pPr lvl="1"/>
            <a:r>
              <a:rPr lang="en-US" dirty="0"/>
              <a:t>FPGA measurement in host-only mode</a:t>
            </a:r>
            <a:endParaRPr lang="en-US" u="sng" dirty="0"/>
          </a:p>
          <a:p>
            <a:pPr lvl="1"/>
            <a:r>
              <a:rPr lang="en-US" dirty="0"/>
              <a:t>Closer-to-HMCC measurement for either mode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20" name="Elbow Connector 19"/>
          <p:cNvCxnSpPr/>
          <p:nvPr/>
        </p:nvCxnSpPr>
        <p:spPr bwMode="auto">
          <a:xfrm>
            <a:off x="6255783" y="2970713"/>
            <a:ext cx="550013" cy="182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21" name="Rectangle 120"/>
          <p:cNvSpPr/>
          <p:nvPr/>
        </p:nvSpPr>
        <p:spPr bwMode="auto">
          <a:xfrm>
            <a:off x="5972416" y="2861014"/>
            <a:ext cx="276202" cy="5406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>
                <a:solidFill>
                  <a:schemeClr val="tx1"/>
                </a:solidFill>
                <a:latin typeface="Arial" charset="0"/>
                <a:cs typeface="Arial" charset="0"/>
              </a:rPr>
              <a:t>xb_rq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22" name="Elbow Connector 19"/>
          <p:cNvCxnSpPr/>
          <p:nvPr/>
        </p:nvCxnSpPr>
        <p:spPr bwMode="auto">
          <a:xfrm flipV="1">
            <a:off x="5609326" y="2391959"/>
            <a:ext cx="363090" cy="76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23" name="Elbow Connector 19"/>
          <p:cNvCxnSpPr/>
          <p:nvPr/>
        </p:nvCxnSpPr>
        <p:spPr bwMode="auto">
          <a:xfrm>
            <a:off x="5604286" y="2732306"/>
            <a:ext cx="370255" cy="233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24" name="Elbow Connector 19"/>
          <p:cNvCxnSpPr/>
          <p:nvPr/>
        </p:nvCxnSpPr>
        <p:spPr bwMode="auto">
          <a:xfrm>
            <a:off x="5635497" y="3316114"/>
            <a:ext cx="336918" cy="17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5" name="Elbow Connector 19"/>
          <p:cNvCxnSpPr/>
          <p:nvPr/>
        </p:nvCxnSpPr>
        <p:spPr bwMode="auto">
          <a:xfrm flipV="1">
            <a:off x="5608332" y="2967677"/>
            <a:ext cx="368228" cy="90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4" name="Oval 73"/>
          <p:cNvSpPr/>
          <p:nvPr/>
        </p:nvSpPr>
        <p:spPr>
          <a:xfrm>
            <a:off x="4860032" y="2281458"/>
            <a:ext cx="329981" cy="1145151"/>
          </a:xfrm>
          <a:prstGeom prst="ellipse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ysDash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362872" y="2281458"/>
            <a:ext cx="329981" cy="1145151"/>
          </a:xfrm>
          <a:prstGeom prst="ellipse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ysDash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5112060" y="1374381"/>
            <a:ext cx="8578" cy="971730"/>
          </a:xfrm>
          <a:prstGeom prst="straightConnector1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ysDash"/>
            <a:round/>
            <a:tailEnd type="triangle"/>
          </a:ln>
          <a:effectLst/>
        </p:spPr>
      </p:cxnSp>
      <p:cxnSp>
        <p:nvCxnSpPr>
          <p:cNvPr id="129" name="Straight Arrow Connector 128"/>
          <p:cNvCxnSpPr/>
          <p:nvPr/>
        </p:nvCxnSpPr>
        <p:spPr>
          <a:xfrm flipV="1">
            <a:off x="6628624" y="1374381"/>
            <a:ext cx="7798" cy="971730"/>
          </a:xfrm>
          <a:prstGeom prst="straightConnector1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ysDash"/>
            <a:round/>
            <a:tailEnd type="triangle"/>
          </a:ln>
          <a:effectLst/>
        </p:spPr>
      </p:cxnSp>
      <p:sp>
        <p:nvSpPr>
          <p:cNvPr id="130" name="TextBox 129"/>
          <p:cNvSpPr txBox="1"/>
          <p:nvPr/>
        </p:nvSpPr>
        <p:spPr>
          <a:xfrm>
            <a:off x="4608005" y="1102608"/>
            <a:ext cx="164061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dirty="0" err="1"/>
              <a:t>Pers_PERFMON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356631" y="1102608"/>
            <a:ext cx="164061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dirty="0"/>
              <a:t>MC_PERFMON</a:t>
            </a:r>
          </a:p>
        </p:txBody>
      </p:sp>
      <p:pic>
        <p:nvPicPr>
          <p:cNvPr id="1026" name="Picture 2" descr="http://2.bp.blogspot.com/-e8KT15kSg5Y/TvSmHwnqJRI/AAAAAAAAATk/FsLQEBpWn04/s72-c/3753421-old-wanted-paper-with-a-question-mark-on-i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14" y="5445224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455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Notional CMC Architecture</a:t>
            </a: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521" y="1219200"/>
            <a:ext cx="6226957" cy="354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DRE Prototype on CMC Arch.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9" name="Content Placeholder 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198287"/>
              </p:ext>
            </p:extLst>
          </p:nvPr>
        </p:nvGraphicFramePr>
        <p:xfrm>
          <a:off x="457200" y="-171400"/>
          <a:ext cx="600710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Visio" r:id="rId3" imgW="3133725" imgH="2562211" progId="Visio.Drawing.15">
                  <p:embed/>
                </p:oleObj>
              </mc:Choice>
              <mc:Fallback>
                <p:oleObj name="Visio" r:id="rId3" imgW="3133725" imgH="2562211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-171400"/>
                        <a:ext cx="600710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9242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564" y="1052736"/>
            <a:ext cx="8280920" cy="4911725"/>
          </a:xfrm>
        </p:spPr>
        <p:txBody>
          <a:bodyPr/>
          <a:lstStyle/>
          <a:p>
            <a:r>
              <a:rPr lang="en-US" sz="2400" dirty="0">
                <a:solidFill>
                  <a:schemeClr val="accent3">
                    <a:lumMod val="85000"/>
                  </a:schemeClr>
                </a:solidFill>
              </a:rPr>
              <a:t>Overview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chemeClr val="accent3">
                    <a:lumMod val="85000"/>
                  </a:schemeClr>
                </a:solidFill>
              </a:rPr>
              <a:t>Notional CMC architecture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chemeClr val="accent3">
                    <a:lumMod val="85000"/>
                  </a:schemeClr>
                </a:solidFill>
              </a:rPr>
              <a:t>DRE prototype on CMC architecture</a:t>
            </a:r>
          </a:p>
          <a:p>
            <a:r>
              <a:rPr lang="en-US" sz="2400" dirty="0"/>
              <a:t>Modeling of CMC architecture</a:t>
            </a:r>
          </a:p>
          <a:p>
            <a:pPr lvl="1"/>
            <a:r>
              <a:rPr lang="en-US" sz="2000" dirty="0"/>
              <a:t>Performance measurement of CMC architecture</a:t>
            </a:r>
          </a:p>
          <a:p>
            <a:pPr lvl="1"/>
            <a:r>
              <a:rPr lang="en-US" sz="2000" dirty="0"/>
              <a:t>Performance modeling of CMC architecture</a:t>
            </a:r>
          </a:p>
          <a:p>
            <a:r>
              <a:rPr lang="en-US" sz="2400" dirty="0"/>
              <a:t>Performance measurement on Merlin board</a:t>
            </a:r>
          </a:p>
          <a:p>
            <a:pPr lvl="1"/>
            <a:r>
              <a:rPr lang="en-US" sz="2000" dirty="0"/>
              <a:t>Performance measurement</a:t>
            </a:r>
          </a:p>
          <a:p>
            <a:pPr lvl="1"/>
            <a:r>
              <a:rPr lang="en-US" sz="2000" dirty="0"/>
              <a:t>Challenges</a:t>
            </a:r>
          </a:p>
          <a:p>
            <a:pPr lvl="1"/>
            <a:r>
              <a:rPr lang="en-US" sz="2000" dirty="0"/>
              <a:t>Where are we now?</a:t>
            </a:r>
          </a:p>
          <a:p>
            <a:pPr lvl="1"/>
            <a:r>
              <a:rPr lang="en-US" sz="2000" dirty="0"/>
              <a:t>Where are we heading?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963094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399276" cy="941387"/>
          </a:xfrm>
        </p:spPr>
        <p:txBody>
          <a:bodyPr/>
          <a:lstStyle/>
          <a:p>
            <a:r>
              <a:rPr lang="en-US" dirty="0"/>
              <a:t>Performance Measurement of CMC Arch.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142301"/>
              </p:ext>
            </p:extLst>
          </p:nvPr>
        </p:nvGraphicFramePr>
        <p:xfrm>
          <a:off x="3851920" y="-99392"/>
          <a:ext cx="4921453" cy="4114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Visio" r:id="rId3" imgW="3133725" imgH="2619543" progId="Visio.Drawing.15">
                  <p:embed/>
                </p:oleObj>
              </mc:Choice>
              <mc:Fallback>
                <p:oleObj name="Visio" r:id="rId3" imgW="3133725" imgH="2619543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51920" y="-99392"/>
                        <a:ext cx="4921453" cy="4114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9899" y="3140968"/>
            <a:ext cx="8303473" cy="29495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A: host latency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B: round-trip CMC performance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C: round-trip CMC logic latency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D: round-trip latency of HMC internal data access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Local-vault access and non-local-vault access cause different latencies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E: round-trip latency of DRAM layer access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Inside vault, row buffer hit &amp; row buffer miss will cause different latencies</a:t>
            </a:r>
          </a:p>
        </p:txBody>
      </p:sp>
    </p:spTree>
    <p:extLst>
      <p:ext uri="{BB962C8B-B14F-4D97-AF65-F5344CB8AC3E}">
        <p14:creationId xmlns:p14="http://schemas.microsoft.com/office/powerpoint/2010/main" val="3006637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941387"/>
          </a:xfrm>
        </p:spPr>
        <p:txBody>
          <a:bodyPr/>
          <a:lstStyle/>
          <a:p>
            <a:r>
              <a:rPr lang="en-US" dirty="0"/>
              <a:t>Performance Modeling of CMC Arch.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7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500954"/>
              </p:ext>
            </p:extLst>
          </p:nvPr>
        </p:nvGraphicFramePr>
        <p:xfrm>
          <a:off x="143508" y="656692"/>
          <a:ext cx="6307138" cy="518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Visio" r:id="rId3" imgW="6799354" imgH="5590944" progId="Visio.Drawing.15">
                  <p:embed/>
                </p:oleObj>
              </mc:Choice>
              <mc:Fallback>
                <p:oleObj name="Visio" r:id="rId3" imgW="6799354" imgH="559094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508" y="656692"/>
                        <a:ext cx="6307138" cy="5186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247964" y="1052736"/>
            <a:ext cx="5760132" cy="21698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latency A = latency A’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latency B = latency B’ – latency F’_D’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latency C = latency C’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latency D = latency D’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latency E = latency E’</a:t>
            </a:r>
          </a:p>
        </p:txBody>
      </p:sp>
    </p:spTree>
    <p:extLst>
      <p:ext uri="{BB962C8B-B14F-4D97-AF65-F5344CB8AC3E}">
        <p14:creationId xmlns:p14="http://schemas.microsoft.com/office/powerpoint/2010/main" val="132343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564" y="1052736"/>
            <a:ext cx="8280920" cy="4911725"/>
          </a:xfrm>
        </p:spPr>
        <p:txBody>
          <a:bodyPr/>
          <a:lstStyle/>
          <a:p>
            <a:r>
              <a:rPr lang="en-US" sz="2400" dirty="0">
                <a:solidFill>
                  <a:schemeClr val="accent3">
                    <a:lumMod val="85000"/>
                  </a:schemeClr>
                </a:solidFill>
              </a:rPr>
              <a:t>Overview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chemeClr val="accent3">
                    <a:lumMod val="85000"/>
                  </a:schemeClr>
                </a:solidFill>
              </a:rPr>
              <a:t>Notional CMC architecture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chemeClr val="accent3">
                    <a:lumMod val="85000"/>
                  </a:schemeClr>
                </a:solidFill>
              </a:rPr>
              <a:t>DRE prototype on CMC architecture</a:t>
            </a:r>
          </a:p>
          <a:p>
            <a:r>
              <a:rPr lang="en-US" sz="2400" dirty="0">
                <a:solidFill>
                  <a:schemeClr val="accent3">
                    <a:lumMod val="85000"/>
                  </a:schemeClr>
                </a:solidFill>
              </a:rPr>
              <a:t>Modeling of CMC architecture</a:t>
            </a:r>
          </a:p>
          <a:p>
            <a:pPr lvl="1"/>
            <a:r>
              <a:rPr lang="en-US" sz="2000" dirty="0">
                <a:solidFill>
                  <a:schemeClr val="accent3">
                    <a:lumMod val="85000"/>
                  </a:schemeClr>
                </a:solidFill>
              </a:rPr>
              <a:t>Performance measurement of CMC architecture</a:t>
            </a:r>
          </a:p>
          <a:p>
            <a:pPr lvl="1"/>
            <a:r>
              <a:rPr lang="en-US" sz="2000" dirty="0">
                <a:solidFill>
                  <a:schemeClr val="accent3">
                    <a:lumMod val="85000"/>
                  </a:schemeClr>
                </a:solidFill>
              </a:rPr>
              <a:t>Performance modeling of CMC architecture</a:t>
            </a:r>
          </a:p>
          <a:p>
            <a:r>
              <a:rPr lang="en-US" sz="2400" dirty="0"/>
              <a:t>Performance measurement on Merlin board</a:t>
            </a:r>
          </a:p>
          <a:p>
            <a:pPr lvl="1"/>
            <a:r>
              <a:rPr lang="en-US" sz="2000" dirty="0"/>
              <a:t>Performance measurement</a:t>
            </a:r>
          </a:p>
          <a:p>
            <a:pPr lvl="1"/>
            <a:r>
              <a:rPr lang="en-US" sz="2000" dirty="0"/>
              <a:t>Challenges</a:t>
            </a:r>
          </a:p>
          <a:p>
            <a:pPr lvl="1"/>
            <a:r>
              <a:rPr lang="en-US" sz="2000" dirty="0"/>
              <a:t>Where are we now?</a:t>
            </a:r>
          </a:p>
          <a:p>
            <a:pPr lvl="1"/>
            <a:r>
              <a:rPr lang="en-US" sz="2000" dirty="0"/>
              <a:t>Where are we heading?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653877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941387"/>
          </a:xfrm>
        </p:spPr>
        <p:txBody>
          <a:bodyPr/>
          <a:lstStyle/>
          <a:p>
            <a:r>
              <a:rPr lang="en-US" dirty="0"/>
              <a:t>Performance Measurement on Merlin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5" name="Content Placehold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5912056"/>
              </p:ext>
            </p:extLst>
          </p:nvPr>
        </p:nvGraphicFramePr>
        <p:xfrm>
          <a:off x="1295636" y="-1933929"/>
          <a:ext cx="7668852" cy="6306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Visio" r:id="rId3" imgW="6799354" imgH="5590944" progId="Visio.Drawing.15">
                  <p:embed/>
                </p:oleObj>
              </mc:Choice>
              <mc:Fallback>
                <p:oleObj name="Visio" r:id="rId3" imgW="6799354" imgH="559094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636" y="-1933929"/>
                        <a:ext cx="7668852" cy="6306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54640" y="4113076"/>
            <a:ext cx="8509848" cy="21698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A’ is measured in host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B’, C’, F’ are measured in HT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latency D’ = latency G’ – latency G’_D’ = latency G’ – (latency </a:t>
            </a:r>
            <a:r>
              <a:rPr lang="en-US" i="1" dirty="0" err="1"/>
              <a:t>VirtualMC</a:t>
            </a:r>
            <a:r>
              <a:rPr lang="en-US" i="1" dirty="0"/>
              <a:t> + latency HMCC + latency HMC link)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latency E’ = latency D’ – latency D’_E’</a:t>
            </a:r>
          </a:p>
        </p:txBody>
      </p:sp>
    </p:spTree>
    <p:extLst>
      <p:ext uri="{BB962C8B-B14F-4D97-AF65-F5344CB8AC3E}">
        <p14:creationId xmlns:p14="http://schemas.microsoft.com/office/powerpoint/2010/main" val="3453570446"/>
      </p:ext>
    </p:extLst>
  </p:cSld>
  <p:clrMapOvr>
    <a:masterClrMapping/>
  </p:clrMapOvr>
</p:sld>
</file>

<file path=ppt/theme/theme1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4772</TotalTime>
  <Words>1937</Words>
  <Application>Microsoft Office PowerPoint</Application>
  <PresentationFormat>On-screen Show (4:3)</PresentationFormat>
  <Paragraphs>631</Paragraphs>
  <Slides>25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DejaVu Sans</vt:lpstr>
      <vt:lpstr>宋体</vt:lpstr>
      <vt:lpstr>Arial</vt:lpstr>
      <vt:lpstr>Arial Narrow</vt:lpstr>
      <vt:lpstr>Calibri</vt:lpstr>
      <vt:lpstr>Courier New</vt:lpstr>
      <vt:lpstr>Garamond</vt:lpstr>
      <vt:lpstr>Times New Roman</vt:lpstr>
      <vt:lpstr>Wingdings</vt:lpstr>
      <vt:lpstr>3_Edge</vt:lpstr>
      <vt:lpstr>Visio</vt:lpstr>
      <vt:lpstr>  CMC Research Platform with DRE as Initial Prototype</vt:lpstr>
      <vt:lpstr>Agenda</vt:lpstr>
      <vt:lpstr>Notional CMC Architecture</vt:lpstr>
      <vt:lpstr>DRE Prototype on CMC Arch.</vt:lpstr>
      <vt:lpstr>Agenda</vt:lpstr>
      <vt:lpstr>Performance Measurement of CMC Arch.</vt:lpstr>
      <vt:lpstr>Performance Modeling of CMC Arch.</vt:lpstr>
      <vt:lpstr>Agenda</vt:lpstr>
      <vt:lpstr>Performance Measurement on Merlin Board</vt:lpstr>
      <vt:lpstr>Challenges</vt:lpstr>
      <vt:lpstr>Examples with Single Mem. Rd/Wr</vt:lpstr>
      <vt:lpstr>Progress since CMW16</vt:lpstr>
      <vt:lpstr>Future Steps</vt:lpstr>
      <vt:lpstr>  Appendix</vt:lpstr>
      <vt:lpstr>Review Design Option #1</vt:lpstr>
      <vt:lpstr>Review Design Option #2</vt:lpstr>
      <vt:lpstr>Review Design Option 3</vt:lpstr>
      <vt:lpstr>Review Design Option #4</vt:lpstr>
      <vt:lpstr>Review Design Option #5</vt:lpstr>
      <vt:lpstr>Interaction with LPS</vt:lpstr>
      <vt:lpstr>Image Differencing</vt:lpstr>
      <vt:lpstr>SpMV</vt:lpstr>
      <vt:lpstr>DRE Setup, Fill, &amp; Drain Examples w/ Page Rank</vt:lpstr>
      <vt:lpstr>DRE Setup, Fill, &amp; Drain Examples w/ Page Rank</vt:lpstr>
      <vt:lpstr>PERMON Concept Diagram</vt:lpstr>
    </vt:vector>
  </TitlesOfParts>
  <Company>University of Florida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CHREC overview</dc:title>
  <dc:creator>Dr. Alan D. George</dc:creator>
  <cp:lastModifiedBy>Zou,Yu</cp:lastModifiedBy>
  <cp:revision>2316</cp:revision>
  <dcterms:created xsi:type="dcterms:W3CDTF">2003-07-12T15:21:27Z</dcterms:created>
  <dcterms:modified xsi:type="dcterms:W3CDTF">2016-09-16T13:02:25Z</dcterms:modified>
</cp:coreProperties>
</file>