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6"/>
  </p:notesMasterIdLst>
  <p:handoutMasterIdLst>
    <p:handoutMasterId r:id="rId7"/>
  </p:handoutMasterIdLst>
  <p:sldIdLst>
    <p:sldId id="350" r:id="rId2"/>
    <p:sldId id="359" r:id="rId3"/>
    <p:sldId id="360" r:id="rId4"/>
    <p:sldId id="361" r:id="rId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39" autoAdjust="0"/>
    <p:restoredTop sz="86237" autoAdjust="0"/>
  </p:normalViewPr>
  <p:slideViewPr>
    <p:cSldViewPr>
      <p:cViewPr>
        <p:scale>
          <a:sx n="75" d="100"/>
          <a:sy n="75" d="100"/>
        </p:scale>
        <p:origin x="730" y="43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TLB Translation</a:t>
            </a:r>
            <a:r>
              <a:rPr lang="en-US" baseline="0" dirty="0"/>
              <a:t> Lookaside Buffer – a memory cache to translate virtual address to physical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702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LLNL</a:t>
            </a:r>
            <a:r>
              <a:rPr lang="en-US" sz="1600" b="1" spc="-30" baseline="0" dirty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 </a:t>
            </a:r>
            <a:r>
              <a:rPr lang="en-US" sz="1600" b="1" spc="-30" baseline="0" dirty="0" err="1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Telecon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Visio_Drawing1.vsd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JP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VirtualMC module latency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80728"/>
            <a:ext cx="8748972" cy="2376264"/>
          </a:xfrm>
        </p:spPr>
        <p:txBody>
          <a:bodyPr/>
          <a:lstStyle/>
          <a:p>
            <a:pPr lvl="1"/>
            <a:r>
              <a:rPr lang="en-US" sz="2000" i="1" dirty="0">
                <a:solidFill>
                  <a:schemeClr val="tx1"/>
                </a:solidFill>
              </a:rPr>
              <a:t>Will collaborate with Convey</a:t>
            </a:r>
          </a:p>
          <a:p>
            <a:pPr lvl="1"/>
            <a:r>
              <a:rPr lang="en-US" sz="2000" i="1" dirty="0" smtClean="0">
                <a:solidFill>
                  <a:schemeClr val="tx1"/>
                </a:solidFill>
              </a:rPr>
              <a:t>How we understand the problem (from analyzing infrastructure code):</a:t>
            </a:r>
          </a:p>
          <a:p>
            <a:pPr lvl="2"/>
            <a:r>
              <a:rPr lang="en-US" sz="1800" i="1" dirty="0" smtClean="0"/>
              <a:t>TLB translate virtual memory addresses to physical addresses</a:t>
            </a:r>
          </a:p>
          <a:p>
            <a:pPr lvl="2"/>
            <a:r>
              <a:rPr lang="en-US" sz="1800" i="1" dirty="0" smtClean="0"/>
              <a:t>Delay is not consistent (e.g., long </a:t>
            </a:r>
            <a:r>
              <a:rPr lang="en-US" sz="1800" i="1" dirty="0"/>
              <a:t>delay </a:t>
            </a:r>
            <a:r>
              <a:rPr lang="en-US" sz="1800" i="1" dirty="0" smtClean="0"/>
              <a:t>can be caused </a:t>
            </a:r>
            <a:r>
              <a:rPr lang="en-US" sz="1800" i="1" dirty="0"/>
              <a:t>by TLB </a:t>
            </a:r>
            <a:r>
              <a:rPr lang="en-US" sz="1800" i="1" dirty="0" smtClean="0"/>
              <a:t>miss)</a:t>
            </a:r>
          </a:p>
          <a:p>
            <a:pPr lvl="2"/>
            <a:r>
              <a:rPr lang="en-US" sz="1800" i="1" dirty="0" smtClean="0"/>
              <a:t>Possible solutions: </a:t>
            </a:r>
          </a:p>
          <a:p>
            <a:pPr lvl="3"/>
            <a:r>
              <a:rPr lang="en-US" sz="1600" i="1" dirty="0"/>
              <a:t>S</a:t>
            </a:r>
            <a:r>
              <a:rPr lang="en-US" sz="1600" i="1" dirty="0" smtClean="0"/>
              <a:t>tatistical model?</a:t>
            </a:r>
          </a:p>
          <a:p>
            <a:pPr lvl="3"/>
            <a:r>
              <a:rPr lang="en-US" sz="1600" i="1" dirty="0" smtClean="0"/>
              <a:t>Increase page-table size to minimize TLB misses?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326687"/>
              </p:ext>
            </p:extLst>
          </p:nvPr>
        </p:nvGraphicFramePr>
        <p:xfrm>
          <a:off x="823912" y="1704975"/>
          <a:ext cx="8320088" cy="576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Visio" r:id="rId4" imgW="11415602" imgH="7914672" progId="Visio.Drawing.15">
                  <p:embed/>
                </p:oleObj>
              </mc:Choice>
              <mc:Fallback>
                <p:oleObj name="Visio" r:id="rId4" imgW="11415602" imgH="7914672" progId="Visio.Drawing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" y="1704975"/>
                        <a:ext cx="8320088" cy="576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947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B’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850319"/>
              </p:ext>
            </p:extLst>
          </p:nvPr>
        </p:nvGraphicFramePr>
        <p:xfrm>
          <a:off x="104726" y="2224787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Visio" r:id="rId3" imgW="6799091" imgH="3197897" progId="Visio.Drawing.15">
                  <p:embed/>
                </p:oleObj>
              </mc:Choice>
              <mc:Fallback>
                <p:oleObj name="Visio" r:id="rId3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726" y="2224787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46919" y="5252916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</a:t>
            </a: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3" name="左箭头 12"/>
          <p:cNvSpPr/>
          <p:nvPr/>
        </p:nvSpPr>
        <p:spPr>
          <a:xfrm rot="19578271">
            <a:off x="6533577" y="4695727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51061" y="512083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7553" y="514393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左箭头 11"/>
          <p:cNvSpPr/>
          <p:nvPr/>
        </p:nvSpPr>
        <p:spPr>
          <a:xfrm>
            <a:off x="6582637" y="1775677"/>
            <a:ext cx="983470" cy="175872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64088" y="1775677"/>
            <a:ext cx="1170400" cy="10877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78936" y="1520788"/>
            <a:ext cx="1589379" cy="3092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277015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72645" y="494303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B’</a:t>
            </a:r>
          </a:p>
        </p:txBody>
      </p:sp>
      <p:graphicFrame>
        <p:nvGraphicFramePr>
          <p:cNvPr id="2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6708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>
            <a:off x="4932468" y="2166483"/>
            <a:ext cx="388518" cy="277654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Left Brace 20"/>
          <p:cNvSpPr/>
          <p:nvPr/>
        </p:nvSpPr>
        <p:spPr>
          <a:xfrm rot="16200000">
            <a:off x="2502085" y="2412038"/>
            <a:ext cx="422581" cy="2763469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8" name="Bent Arrow 7"/>
          <p:cNvSpPr/>
          <p:nvPr/>
        </p:nvSpPr>
        <p:spPr>
          <a:xfrm>
            <a:off x="1331639" y="1700808"/>
            <a:ext cx="4032449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 flipV="1">
            <a:off x="2680809" y="3484035"/>
            <a:ext cx="2272788" cy="196993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Bent Arrow 22"/>
          <p:cNvSpPr/>
          <p:nvPr/>
        </p:nvSpPr>
        <p:spPr>
          <a:xfrm rot="16200000">
            <a:off x="2418669" y="2360388"/>
            <a:ext cx="1778672" cy="4025967"/>
          </a:xfrm>
          <a:prstGeom prst="bentArrow">
            <a:avLst>
              <a:gd name="adj1" fmla="val 3684"/>
              <a:gd name="adj2" fmla="val 5387"/>
              <a:gd name="adj3" fmla="val 13788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val 2"/>
          <p:cNvSpPr/>
          <p:nvPr/>
        </p:nvSpPr>
        <p:spPr>
          <a:xfrm>
            <a:off x="1979712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58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2" grpId="0" animBg="1"/>
      <p:bldP spid="15" grpId="0" animBg="1"/>
      <p:bldP spid="17" grpId="0"/>
      <p:bldP spid="18" grpId="0"/>
      <p:bldP spid="19" grpId="0"/>
      <p:bldP spid="6" grpId="0" animBg="1"/>
      <p:bldP spid="21" grpId="0" animBg="1"/>
      <p:bldP spid="8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C’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637324" y="1783913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6907057" y="533080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418775" y="1783913"/>
            <a:ext cx="1170400" cy="9201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43549" y="535390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33623" y="1566790"/>
            <a:ext cx="1625383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starting time of B’ &amp; C’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128641" y="515300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C’</a:t>
            </a:r>
          </a:p>
        </p:txBody>
      </p:sp>
      <p:sp>
        <p:nvSpPr>
          <p:cNvPr id="23" name="左箭头 22"/>
          <p:cNvSpPr/>
          <p:nvPr/>
        </p:nvSpPr>
        <p:spPr>
          <a:xfrm>
            <a:off x="6589175" y="3296827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70626" y="3296827"/>
            <a:ext cx="1170400" cy="14876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10002" y="3226730"/>
            <a:ext cx="1649057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</a:t>
            </a:r>
            <a:r>
              <a:rPr lang="en-US" sz="1100" dirty="0" smtClean="0">
                <a:solidFill>
                  <a:schemeClr val="bg1"/>
                </a:solidFill>
              </a:rPr>
              <a:t>’</a:t>
            </a:r>
            <a:endParaRPr lang="en-US" sz="1100" dirty="0">
              <a:solidFill>
                <a:schemeClr val="bg1"/>
              </a:solidFill>
            </a:endParaRPr>
          </a:p>
        </p:txBody>
      </p:sp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327828"/>
              </p:ext>
            </p:extLst>
          </p:nvPr>
        </p:nvGraphicFramePr>
        <p:xfrm>
          <a:off x="104726" y="2204864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Visio" r:id="rId4" imgW="6799091" imgH="3197897" progId="Visio.Drawing.15">
                  <p:embed/>
                </p:oleObj>
              </mc:Choice>
              <mc:Fallback>
                <p:oleObj name="Visio" r:id="rId4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26" y="2204864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6"/>
          <p:cNvSpPr txBox="1"/>
          <p:nvPr/>
        </p:nvSpPr>
        <p:spPr>
          <a:xfrm>
            <a:off x="104726" y="4339377"/>
            <a:ext cx="411480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Starting point of CMC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Ending point of CMC logic</a:t>
            </a:r>
          </a:p>
        </p:txBody>
      </p:sp>
      <p:graphicFrame>
        <p:nvGraphicFramePr>
          <p:cNvPr id="30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943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1" name="Left Brace 30"/>
          <p:cNvSpPr/>
          <p:nvPr/>
        </p:nvSpPr>
        <p:spPr>
          <a:xfrm>
            <a:off x="4932468" y="2166483"/>
            <a:ext cx="388518" cy="967461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2" name="Left Brace 31"/>
          <p:cNvSpPr/>
          <p:nvPr/>
        </p:nvSpPr>
        <p:spPr>
          <a:xfrm rot="16200000">
            <a:off x="1467296" y="3286140"/>
            <a:ext cx="160737" cy="43204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3" name="Bent Arrow 32"/>
          <p:cNvSpPr/>
          <p:nvPr/>
        </p:nvSpPr>
        <p:spPr>
          <a:xfrm>
            <a:off x="1331640" y="1700808"/>
            <a:ext cx="4087136" cy="1224135"/>
          </a:xfrm>
          <a:prstGeom prst="bentArrow">
            <a:avLst>
              <a:gd name="adj1" fmla="val 6362"/>
              <a:gd name="adj2" fmla="val 9939"/>
              <a:gd name="adj3" fmla="val 32531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4" name="Bent Arrow 33"/>
          <p:cNvSpPr/>
          <p:nvPr/>
        </p:nvSpPr>
        <p:spPr>
          <a:xfrm rot="10800000" flipH="1" flipV="1">
            <a:off x="1522741" y="2546833"/>
            <a:ext cx="3420808" cy="888713"/>
          </a:xfrm>
          <a:prstGeom prst="bentArrow">
            <a:avLst>
              <a:gd name="adj1" fmla="val 7144"/>
              <a:gd name="adj2" fmla="val 10792"/>
              <a:gd name="adj3" fmla="val 22563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Right Arrow 2"/>
          <p:cNvSpPr/>
          <p:nvPr/>
        </p:nvSpPr>
        <p:spPr>
          <a:xfrm rot="10800000">
            <a:off x="1797578" y="3327051"/>
            <a:ext cx="3573047" cy="140300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3788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35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/>
      <p:bldP spid="19" grpId="0"/>
      <p:bldP spid="23" grpId="0" animBg="1"/>
      <p:bldP spid="24" grpId="0" animBg="1"/>
      <p:bldP spid="25" grpId="0"/>
      <p:bldP spid="31" grpId="0" animBg="1"/>
      <p:bldP spid="32" grpId="0" animBg="1"/>
      <p:bldP spid="33" grpId="0" animBg="1"/>
      <p:bldP spid="3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F’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19200"/>
            <a:ext cx="4453969" cy="4605872"/>
          </a:xfrm>
        </p:spPr>
      </p:pic>
      <p:sp>
        <p:nvSpPr>
          <p:cNvPr id="12" name="左箭头 11"/>
          <p:cNvSpPr/>
          <p:nvPr/>
        </p:nvSpPr>
        <p:spPr>
          <a:xfrm>
            <a:off x="6556537" y="3284985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左箭头 12"/>
          <p:cNvSpPr/>
          <p:nvPr/>
        </p:nvSpPr>
        <p:spPr>
          <a:xfrm rot="19578271">
            <a:off x="6566843" y="5141962"/>
            <a:ext cx="1186125" cy="16218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左箭头 13"/>
          <p:cNvSpPr/>
          <p:nvPr/>
        </p:nvSpPr>
        <p:spPr>
          <a:xfrm>
            <a:off x="7303107" y="5527819"/>
            <a:ext cx="983470" cy="148766"/>
          </a:xfrm>
          <a:prstGeom prst="leftArrow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86137" y="3284985"/>
            <a:ext cx="1170400" cy="12832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86137" y="5577690"/>
            <a:ext cx="1876672" cy="10727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3743" y="3143924"/>
            <a:ext cx="158937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C’;</a:t>
            </a:r>
          </a:p>
          <a:p>
            <a:r>
              <a:rPr lang="en-US" sz="1100" dirty="0">
                <a:solidFill>
                  <a:schemeClr val="bg1"/>
                </a:solidFill>
              </a:rPr>
              <a:t>starting time of F’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7572645" y="4675977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ending time of B’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7524691" y="5350012"/>
            <a:ext cx="1293081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latency F’</a:t>
            </a:r>
          </a:p>
        </p:txBody>
      </p:sp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067992"/>
              </p:ext>
            </p:extLst>
          </p:nvPr>
        </p:nvGraphicFramePr>
        <p:xfrm>
          <a:off x="104726" y="2224787"/>
          <a:ext cx="4364296" cy="2052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Visio" r:id="rId4" imgW="6799091" imgH="3197897" progId="Visio.Drawing.15">
                  <p:embed/>
                </p:oleObj>
              </mc:Choice>
              <mc:Fallback>
                <p:oleObj name="Visio" r:id="rId4" imgW="6799091" imgH="3197897" progId="Visio.Drawing.15">
                  <p:embed/>
                  <p:pic>
                    <p:nvPicPr>
                      <p:cNvPr id="5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26" y="2224787"/>
                        <a:ext cx="4364296" cy="2052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6"/>
          <p:cNvSpPr txBox="1"/>
          <p:nvPr/>
        </p:nvSpPr>
        <p:spPr>
          <a:xfrm>
            <a:off x="57335" y="4339377"/>
            <a:ext cx="4693155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F’ is measured in HT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issuing memory request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Point of receiving memory response</a:t>
            </a:r>
          </a:p>
        </p:txBody>
      </p:sp>
      <p:graphicFrame>
        <p:nvGraphicFramePr>
          <p:cNvPr id="22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99431"/>
              </p:ext>
            </p:extLst>
          </p:nvPr>
        </p:nvGraphicFramePr>
        <p:xfrm>
          <a:off x="1749" y="1219200"/>
          <a:ext cx="4570251" cy="118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3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6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92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269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Operations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A’ (ns)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B’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C’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F’ (cycles)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read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1058559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168.4414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164.4414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357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</a:rPr>
                        <a:t>Single memory write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1057302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175.6587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300" dirty="0">
                          <a:effectLst/>
                        </a:rPr>
                        <a:t>171.6587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3553" marR="4355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Left Brace 22"/>
          <p:cNvSpPr/>
          <p:nvPr/>
        </p:nvSpPr>
        <p:spPr>
          <a:xfrm>
            <a:off x="4932468" y="3484035"/>
            <a:ext cx="388518" cy="1458997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4" name="Bent Arrow 23"/>
          <p:cNvSpPr/>
          <p:nvPr/>
        </p:nvSpPr>
        <p:spPr>
          <a:xfrm flipV="1">
            <a:off x="1835695" y="3000968"/>
            <a:ext cx="3485291" cy="420704"/>
          </a:xfrm>
          <a:prstGeom prst="bentArrow">
            <a:avLst>
              <a:gd name="adj1" fmla="val 16036"/>
              <a:gd name="adj2" fmla="val 19144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Bent Arrow 24"/>
          <p:cNvSpPr/>
          <p:nvPr/>
        </p:nvSpPr>
        <p:spPr>
          <a:xfrm rot="10800000" flipH="1">
            <a:off x="2915816" y="4014720"/>
            <a:ext cx="2096686" cy="234798"/>
          </a:xfrm>
          <a:prstGeom prst="bentArrow">
            <a:avLst>
              <a:gd name="adj1" fmla="val 29437"/>
              <a:gd name="adj2" fmla="val 29226"/>
              <a:gd name="adj3" fmla="val 50000"/>
              <a:gd name="adj4" fmla="val 43750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ent Arrow 25"/>
          <p:cNvSpPr/>
          <p:nvPr/>
        </p:nvSpPr>
        <p:spPr>
          <a:xfrm rot="16200000">
            <a:off x="2547347" y="2863159"/>
            <a:ext cx="2070949" cy="3494252"/>
          </a:xfrm>
          <a:prstGeom prst="bentArrow">
            <a:avLst>
              <a:gd name="adj1" fmla="val 2764"/>
              <a:gd name="adj2" fmla="val 2627"/>
              <a:gd name="adj3" fmla="val 6429"/>
              <a:gd name="adj4" fmla="val 38395"/>
            </a:avLst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7" name="Left Brace 26"/>
          <p:cNvSpPr/>
          <p:nvPr/>
        </p:nvSpPr>
        <p:spPr>
          <a:xfrm rot="16200000">
            <a:off x="2754112" y="2664064"/>
            <a:ext cx="422581" cy="2259415"/>
          </a:xfrm>
          <a:prstGeom prst="leftBrace">
            <a:avLst>
              <a:gd name="adj1" fmla="val 8333"/>
              <a:gd name="adj2" fmla="val 49451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671900" y="1016732"/>
            <a:ext cx="936104" cy="136815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663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9466</TotalTime>
  <Words>286</Words>
  <Application>Microsoft Office PowerPoint</Application>
  <PresentationFormat>全屏显示(4:3)</PresentationFormat>
  <Paragraphs>81</Paragraphs>
  <Slides>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Arial</vt:lpstr>
      <vt:lpstr>Arial Narrow</vt:lpstr>
      <vt:lpstr>Garamond</vt:lpstr>
      <vt:lpstr>Times New Roman</vt:lpstr>
      <vt:lpstr>Wingdings</vt:lpstr>
      <vt:lpstr>3_Edge</vt:lpstr>
      <vt:lpstr>Visio</vt:lpstr>
      <vt:lpstr>Microsoft Visio Drawing</vt:lpstr>
      <vt:lpstr>VirtualMC module latency </vt:lpstr>
      <vt:lpstr>Measure B’</vt:lpstr>
      <vt:lpstr>Measure C’</vt:lpstr>
      <vt:lpstr>Measure F’</vt:lpstr>
    </vt:vector>
  </TitlesOfParts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2544</cp:revision>
  <dcterms:created xsi:type="dcterms:W3CDTF">2003-07-12T15:21:27Z</dcterms:created>
  <dcterms:modified xsi:type="dcterms:W3CDTF">2016-10-02T22:54:30Z</dcterms:modified>
</cp:coreProperties>
</file>