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21"/>
  </p:notesMasterIdLst>
  <p:handoutMasterIdLst>
    <p:handoutMasterId r:id="rId22"/>
  </p:handoutMasterIdLst>
  <p:sldIdLst>
    <p:sldId id="381" r:id="rId2"/>
    <p:sldId id="280" r:id="rId3"/>
    <p:sldId id="267" r:id="rId4"/>
    <p:sldId id="335" r:id="rId5"/>
    <p:sldId id="370" r:id="rId6"/>
    <p:sldId id="337" r:id="rId7"/>
    <p:sldId id="376" r:id="rId8"/>
    <p:sldId id="339" r:id="rId9"/>
    <p:sldId id="347" r:id="rId10"/>
    <p:sldId id="366" r:id="rId11"/>
    <p:sldId id="368" r:id="rId12"/>
    <p:sldId id="369" r:id="rId13"/>
    <p:sldId id="377" r:id="rId14"/>
    <p:sldId id="353" r:id="rId15"/>
    <p:sldId id="358" r:id="rId16"/>
    <p:sldId id="378" r:id="rId17"/>
    <p:sldId id="379" r:id="rId18"/>
    <p:sldId id="380" r:id="rId19"/>
    <p:sldId id="349" r:id="rId20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A5"/>
    <a:srgbClr val="FF4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39" autoAdjust="0"/>
    <p:restoredTop sz="86237" autoAdjust="0"/>
  </p:normalViewPr>
  <p:slideViewPr>
    <p:cSldViewPr>
      <p:cViewPr varScale="1">
        <p:scale>
          <a:sx n="73" d="100"/>
          <a:sy n="73" d="100"/>
        </p:scale>
        <p:origin x="1310" y="67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0" d="100"/>
        <a:sy n="8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first</a:t>
            </a:r>
            <a:r>
              <a:rPr lang="en-US" baseline="0" dirty="0"/>
              <a:t> started working on the Merlin board, we concentrated on the design and implementation of the data rearrangement engine (DRE) on the Merlin board. </a:t>
            </a:r>
            <a:r>
              <a:rPr lang="en-US" dirty="0"/>
              <a:t>Implementation of DRE prototypes is interesting, but</a:t>
            </a:r>
            <a:r>
              <a:rPr lang="en-US" baseline="0" dirty="0"/>
              <a:t> unless we can make useful performance measurement, the usefulness of the CMC platform is limited.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8942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</a:t>
            </a:r>
            <a:r>
              <a:rPr lang="en-US" baseline="0" dirty="0"/>
              <a:t> observation points that we can currently measure.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2019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91502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87869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35529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 is command + result data transfer back to host;</a:t>
            </a:r>
            <a:r>
              <a:rPr lang="en-US" baseline="0" dirty="0"/>
              <a:t> </a:t>
            </a:r>
            <a:r>
              <a:rPr lang="en-US" dirty="0"/>
              <a:t>depends on design</a:t>
            </a:r>
            <a:r>
              <a:rPr lang="en-US" baseline="0" dirty="0"/>
              <a:t> options  and where results are stored (HMC, DDR, FPGA fabric, </a:t>
            </a:r>
            <a:r>
              <a:rPr lang="en-US" baseline="0" dirty="0" err="1"/>
              <a:t>etc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47083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Pers_PERFMON</a:t>
            </a:r>
            <a:r>
              <a:rPr lang="en-US" baseline="0" dirty="0"/>
              <a:t> </a:t>
            </a:r>
            <a:r>
              <a:rPr lang="en-US" baseline="0" dirty="0" smtClean="0"/>
              <a:t>and </a:t>
            </a:r>
            <a:r>
              <a:rPr lang="en-US" baseline="0" dirty="0"/>
              <a:t>MC_PERFMON are </a:t>
            </a:r>
            <a:r>
              <a:rPr lang="en-US" baseline="0" dirty="0" err="1"/>
              <a:t>verilog</a:t>
            </a:r>
            <a:r>
              <a:rPr lang="en-US" baseline="0" dirty="0"/>
              <a:t> module names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56604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 measured by PERFMON code not what we needed (not incorrect)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44322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Figures</a:t>
            </a:r>
            <a:r>
              <a:rPr lang="en-US" baseline="0" dirty="0" smtClean="0"/>
              <a:t> </a:t>
            </a:r>
            <a:r>
              <a:rPr lang="en-US" baseline="0" dirty="0"/>
              <a:t>shows F’ measured in PERFMON is consistent with F’ measured in HT code</a:t>
            </a:r>
          </a:p>
          <a:p>
            <a:r>
              <a:rPr lang="en-US" baseline="0" dirty="0"/>
              <a:t>Now we have determined F’, in a similar manner, we can determine G’.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78540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TLB Translation</a:t>
            </a:r>
            <a:r>
              <a:rPr lang="en-US" baseline="0" dirty="0"/>
              <a:t> Lookaside Buffer – a memory cache to translate virtual address to physical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01114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216" y="1512277"/>
            <a:ext cx="8170984" cy="1752600"/>
          </a:xfrm>
        </p:spPr>
        <p:txBody>
          <a:bodyPr/>
          <a:lstStyle/>
          <a:p>
            <a:pPr algn="ctr">
              <a:spcBef>
                <a:spcPts val="600"/>
              </a:spcBef>
            </a:pPr>
            <a:r>
              <a:rPr lang="en-US" sz="3800" dirty="0"/>
              <a:t>Research Platform for Custom Memory Cube</a:t>
            </a:r>
            <a:endParaRPr lang="en-US" sz="3400" dirty="0">
              <a:solidFill>
                <a:schemeClr val="tx1"/>
              </a:solidFill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4148254" y="3971925"/>
            <a:ext cx="4382971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Yu Zou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Vinayak</a:t>
            </a:r>
            <a:r>
              <a:rPr lang="en-US" altLang="zh-CN" sz="2000" b="1" dirty="0">
                <a:ea typeface="宋体" charset="-122"/>
              </a:rPr>
              <a:t> Deshpande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Suvrat</a:t>
            </a:r>
            <a:r>
              <a:rPr lang="en-US" altLang="zh-CN" sz="2000" b="1" dirty="0">
                <a:ea typeface="宋体" charset="-122"/>
              </a:rPr>
              <a:t> </a:t>
            </a:r>
            <a:r>
              <a:rPr lang="en-US" altLang="zh-CN" sz="2000" b="1" dirty="0" err="1">
                <a:ea typeface="宋体" charset="-122"/>
              </a:rPr>
              <a:t>Tedia</a:t>
            </a:r>
            <a:endParaRPr lang="en-US" altLang="zh-CN" sz="2000" b="1" dirty="0">
              <a:ea typeface="宋体" charset="-122"/>
            </a:endParaRPr>
          </a:p>
          <a:p>
            <a:pPr algn="r">
              <a:lnSpc>
                <a:spcPct val="80000"/>
              </a:lnSpc>
              <a:spcBef>
                <a:spcPts val="1200"/>
              </a:spcBef>
              <a:buClr>
                <a:schemeClr val="accent1"/>
              </a:buClr>
              <a:buSzPct val="65000"/>
            </a:pPr>
            <a:r>
              <a:rPr lang="en-US" altLang="zh-CN" sz="1600" b="1" i="1" dirty="0">
                <a:ea typeface="宋体" charset="-122"/>
              </a:rPr>
              <a:t>MS students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endParaRPr lang="en-US" altLang="zh-CN" sz="1600" b="1" dirty="0">
              <a:ea typeface="宋体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600" dirty="0">
              <a:solidFill>
                <a:srgbClr val="FF4A00"/>
              </a:solidFill>
              <a:ea typeface="宋体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900" dirty="0">
                <a:solidFill>
                  <a:srgbClr val="FF4A00"/>
                </a:solidFill>
                <a:ea typeface="宋体" charset="-122"/>
              </a:rPr>
              <a:t>	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245427" y="4018298"/>
            <a:ext cx="2438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Dr. Herman Lam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050" dirty="0">
                <a:solidFill>
                  <a:srgbClr val="FF4A00"/>
                </a:solidFill>
                <a:ea typeface="宋体" pitchFamily="2" charset="-122"/>
              </a:rPr>
              <a:t> </a:t>
            </a:r>
            <a:r>
              <a:rPr lang="en-US" altLang="zh-CN" sz="1400" dirty="0">
                <a:solidFill>
                  <a:srgbClr val="FF4A00"/>
                </a:solidFill>
                <a:ea typeface="宋体" pitchFamily="2" charset="-122"/>
              </a:rPr>
              <a:t>Assoc. 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4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 b="1" dirty="0">
                <a:ea typeface="宋体" pitchFamily="2" charset="-122"/>
              </a:rPr>
              <a:t>Dr. Gongyu Wang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 b="1" dirty="0">
                <a:ea typeface="宋体" pitchFamily="2" charset="-122"/>
              </a:rPr>
              <a:t>Dr. Alan George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400" dirty="0">
                <a:solidFill>
                  <a:srgbClr val="FF4A00"/>
                </a:solidFill>
                <a:ea typeface="宋体" pitchFamily="2" charset="-122"/>
              </a:rPr>
              <a:t>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4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  <a:endParaRPr lang="en-US" altLang="zh-CN" sz="700" dirty="0"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10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7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FF4A00"/>
                </a:solidFill>
                <a:ea typeface="宋体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7225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for Challenge G’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PERFMON</a:t>
            </a:r>
          </a:p>
          <a:p>
            <a:pPr lvl="1"/>
            <a:r>
              <a:rPr lang="en-US" sz="2000" dirty="0"/>
              <a:t>PERFMON view of Merlin platform</a:t>
            </a:r>
          </a:p>
          <a:p>
            <a:pPr marL="344487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344487" lvl="1" indent="0">
              <a:buNone/>
            </a:pPr>
            <a:endParaRPr lang="en-US" sz="2000" dirty="0"/>
          </a:p>
          <a:p>
            <a:pPr marL="344487" lvl="1" indent="0">
              <a:buNone/>
            </a:pPr>
            <a:endParaRPr lang="en-US" sz="2000" dirty="0"/>
          </a:p>
          <a:p>
            <a:pPr marL="344487" lvl="1" indent="0">
              <a:buNone/>
            </a:pPr>
            <a:endParaRPr lang="en-US" sz="2000" dirty="0"/>
          </a:p>
          <a:p>
            <a:pPr marL="344487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Hardware monitor designed by Convey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279798" y="2006693"/>
          <a:ext cx="6584404" cy="3336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7" name="Visio" r:id="rId4" imgW="5868049" imgH="2973390" progId="Visio.Drawing.15">
                  <p:embed/>
                </p:oleObj>
              </mc:Choice>
              <mc:Fallback>
                <p:oleObj name="Visio" r:id="rId4" imgW="5868049" imgH="2973390" progId="Visio.Drawing.15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79798" y="2006693"/>
                        <a:ext cx="6584404" cy="33367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205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3336"/>
            <a:ext cx="8382000" cy="941387"/>
          </a:xfrm>
        </p:spPr>
        <p:txBody>
          <a:bodyPr/>
          <a:lstStyle/>
          <a:p>
            <a:r>
              <a:rPr lang="en-US" dirty="0"/>
              <a:t>Approach for Challenge G’ (Contd.)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944724"/>
            <a:ext cx="8534400" cy="1476662"/>
          </a:xfrm>
        </p:spPr>
        <p:txBody>
          <a:bodyPr/>
          <a:lstStyle/>
          <a:p>
            <a:r>
              <a:rPr lang="en-US" sz="2400" dirty="0">
                <a:solidFill>
                  <a:srgbClr val="0021A5"/>
                </a:solidFill>
              </a:rPr>
              <a:t>Roadblock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Total  LD latency measured in </a:t>
            </a:r>
            <a:r>
              <a:rPr lang="en-US" sz="2000" dirty="0">
                <a:solidFill>
                  <a:srgbClr val="0021A5"/>
                </a:solidFill>
              </a:rPr>
              <a:t>PERFMON code </a:t>
            </a:r>
            <a:r>
              <a:rPr lang="en-US" sz="2000" dirty="0"/>
              <a:t>(189,232 cycles)</a:t>
            </a:r>
            <a:r>
              <a:rPr lang="en-US" sz="2000" dirty="0">
                <a:solidFill>
                  <a:schemeClr val="tx1"/>
                </a:solidFill>
              </a:rPr>
              <a:t> inconsistent with latency measured in </a:t>
            </a:r>
            <a:r>
              <a:rPr lang="en-US" sz="2000" dirty="0">
                <a:solidFill>
                  <a:srgbClr val="0021A5"/>
                </a:solidFill>
              </a:rPr>
              <a:t>app HT code </a:t>
            </a:r>
            <a:r>
              <a:rPr lang="en-US" sz="2000" dirty="0"/>
              <a:t>(742 cycles)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53094"/>
            <a:ext cx="6912768" cy="2771007"/>
          </a:xfrm>
          <a:prstGeom prst="rect">
            <a:avLst/>
          </a:prstGeom>
        </p:spPr>
      </p:pic>
      <p:sp>
        <p:nvSpPr>
          <p:cNvPr id="22" name="矩形 5"/>
          <p:cNvSpPr/>
          <p:nvPr/>
        </p:nvSpPr>
        <p:spPr>
          <a:xfrm>
            <a:off x="1547664" y="3538597"/>
            <a:ext cx="1008112" cy="59471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555776" y="1721046"/>
            <a:ext cx="3960440" cy="1817551"/>
          </a:xfrm>
          <a:prstGeom prst="straightConnector1">
            <a:avLst/>
          </a:prstGeom>
          <a:noFill/>
          <a:ln w="9525" cap="flat" cmpd="sng" algn="ctr">
            <a:solidFill>
              <a:srgbClr val="FF4A00"/>
            </a:solidFill>
            <a:prstDash val="solid"/>
            <a:round/>
            <a:tailEnd type="triangle"/>
          </a:ln>
          <a:effectLst/>
        </p:spPr>
      </p:cxnSp>
      <p:sp>
        <p:nvSpPr>
          <p:cNvPr id="25" name="内容占位符 2"/>
          <p:cNvSpPr txBox="1">
            <a:spLocks/>
          </p:cNvSpPr>
          <p:nvPr/>
        </p:nvSpPr>
        <p:spPr bwMode="auto">
          <a:xfrm>
            <a:off x="251520" y="5069418"/>
            <a:ext cx="8820980" cy="101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sz="2000" kern="0" dirty="0">
                <a:solidFill>
                  <a:schemeClr val="tx1"/>
                </a:solidFill>
              </a:rPr>
              <a:t>Consulted with Convey: </a:t>
            </a:r>
            <a:r>
              <a:rPr lang="en-US" sz="2000" kern="0" dirty="0">
                <a:solidFill>
                  <a:srgbClr val="0021A5"/>
                </a:solidFill>
              </a:rPr>
              <a:t>PERFMON code </a:t>
            </a:r>
            <a:r>
              <a:rPr lang="en-US" sz="2000" kern="0" dirty="0"/>
              <a:t>collects other memory accesses (including host, infrastructure) </a:t>
            </a:r>
            <a:r>
              <a:rPr lang="en-US" sz="2000" kern="0" dirty="0">
                <a:solidFill>
                  <a:srgbClr val="0021A5"/>
                </a:solidFill>
              </a:rPr>
              <a:t>in addition to memory accesses from app (HT code)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20588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3336"/>
            <a:ext cx="8382000" cy="941387"/>
          </a:xfrm>
        </p:spPr>
        <p:txBody>
          <a:bodyPr/>
          <a:lstStyle/>
          <a:p>
            <a:r>
              <a:rPr lang="en-US" dirty="0"/>
              <a:t>Approach for Challenge G’ (Contd.)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16732"/>
            <a:ext cx="8892988" cy="4916782"/>
          </a:xfrm>
        </p:spPr>
        <p:txBody>
          <a:bodyPr/>
          <a:lstStyle/>
          <a:p>
            <a:r>
              <a:rPr lang="en-US" sz="2400" dirty="0">
                <a:solidFill>
                  <a:srgbClr val="0021A5"/>
                </a:solidFill>
              </a:rPr>
              <a:t>Solution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Found method to </a:t>
            </a:r>
            <a:r>
              <a:rPr lang="en-US" sz="2000" dirty="0">
                <a:solidFill>
                  <a:srgbClr val="FF0000"/>
                </a:solidFill>
              </a:rPr>
              <a:t>isolate </a:t>
            </a:r>
            <a:r>
              <a:rPr lang="en-US" sz="2000" dirty="0">
                <a:solidFill>
                  <a:schemeClr val="tx1"/>
                </a:solidFill>
              </a:rPr>
              <a:t>memory accesses (modified PERFMON code) 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Validated modification by comparing measured F’ (from PERFMON) against F’ measured in application HT code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rgbClr val="0021A5"/>
                </a:solidFill>
              </a:rPr>
              <a:t>Similarly, we can apply modification to </a:t>
            </a:r>
            <a:r>
              <a:rPr lang="en-US" sz="2000" dirty="0"/>
              <a:t>measure G’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27584" y="2672916"/>
            <a:ext cx="7524836" cy="2772308"/>
            <a:chOff x="3538228" y="908720"/>
            <a:chExt cx="5579604" cy="212449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8228" y="908720"/>
              <a:ext cx="5579604" cy="2124490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/>
          </p:nvGrpSpPr>
          <p:grpSpPr>
            <a:xfrm>
              <a:off x="4024042" y="1853563"/>
              <a:ext cx="4292889" cy="1096874"/>
              <a:chOff x="4024042" y="1853563"/>
              <a:chExt cx="4292889" cy="1096874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4024042" y="1853563"/>
                <a:ext cx="800655" cy="449116"/>
              </a:xfrm>
              <a:prstGeom prst="rect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0" lang="en-US" sz="1800" b="0" i="0" u="none" strike="noStrike" cap="none" normalizeH="0" baseline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292080" y="2842425"/>
                <a:ext cx="1008112" cy="108012"/>
              </a:xfrm>
              <a:prstGeom prst="rect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0" lang="en-US" sz="1800" b="0" i="0" u="none" strike="noStrike" cap="none" normalizeH="0" baseline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9" name="左箭头 8"/>
              <p:cNvSpPr/>
              <p:nvPr/>
            </p:nvSpPr>
            <p:spPr>
              <a:xfrm rot="318265">
                <a:off x="4859764" y="2013777"/>
                <a:ext cx="1053354" cy="217001"/>
              </a:xfrm>
              <a:prstGeom prst="leftArrow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0" lang="en-US" sz="1800" b="0" i="0" u="none" strike="noStrike" cap="none" normalizeH="0" baseline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0" name="左箭头 9"/>
              <p:cNvSpPr/>
              <p:nvPr/>
            </p:nvSpPr>
            <p:spPr>
              <a:xfrm rot="20559986">
                <a:off x="6222736" y="2531140"/>
                <a:ext cx="569294" cy="220696"/>
              </a:xfrm>
              <a:prstGeom prst="leftArrow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0" lang="en-US" sz="1800" b="0" i="0" u="none" strike="noStrike" cap="none" normalizeH="0" baseline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5948185" y="2062317"/>
                <a:ext cx="2208567" cy="23585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measured in modified PERFMON</a:t>
                </a: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6810914" y="2419270"/>
                <a:ext cx="1506017" cy="23585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measured in app (HT)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289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002480"/>
              </p:ext>
            </p:extLst>
          </p:nvPr>
        </p:nvGraphicFramePr>
        <p:xfrm>
          <a:off x="823912" y="1704976"/>
          <a:ext cx="7862888" cy="545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Visio" r:id="rId4" imgW="11415602" imgH="7914672" progId="Visio.Drawing.15">
                  <p:embed/>
                </p:oleObj>
              </mc:Choice>
              <mc:Fallback>
                <p:oleObj name="Visio" r:id="rId4" imgW="11415602" imgH="7914672" progId="Visio.Drawing.15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2" y="1704976"/>
                        <a:ext cx="7862888" cy="545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VirtualMC module latency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0" y="980728"/>
            <a:ext cx="9036496" cy="2376264"/>
          </a:xfrm>
        </p:spPr>
        <p:txBody>
          <a:bodyPr/>
          <a:lstStyle/>
          <a:p>
            <a:pPr lvl="1"/>
            <a:r>
              <a:rPr lang="en-US" sz="1900" i="1" dirty="0">
                <a:solidFill>
                  <a:schemeClr val="tx1"/>
                </a:solidFill>
              </a:rPr>
              <a:t>Will collaborate with Convey</a:t>
            </a:r>
          </a:p>
          <a:p>
            <a:pPr lvl="1"/>
            <a:r>
              <a:rPr lang="en-US" sz="1900" i="1" dirty="0">
                <a:solidFill>
                  <a:schemeClr val="tx1"/>
                </a:solidFill>
              </a:rPr>
              <a:t>How we currently understand problem (from analyzing infrastructure code):</a:t>
            </a:r>
          </a:p>
          <a:p>
            <a:pPr lvl="2"/>
            <a:r>
              <a:rPr lang="en-US" sz="1800" i="1" dirty="0"/>
              <a:t>TLB </a:t>
            </a:r>
            <a:r>
              <a:rPr lang="en-US" sz="1800" i="1" dirty="0" smtClean="0"/>
              <a:t>translates </a:t>
            </a:r>
            <a:r>
              <a:rPr lang="en-US" sz="1800" i="1" dirty="0"/>
              <a:t>virtual memory addresses to physical addresses</a:t>
            </a:r>
          </a:p>
          <a:p>
            <a:pPr lvl="2"/>
            <a:r>
              <a:rPr lang="en-US" sz="1800" i="1" dirty="0"/>
              <a:t>Delay is not consistent (e.g., long delay can be caused by TLB miss)</a:t>
            </a:r>
          </a:p>
          <a:p>
            <a:pPr lvl="2"/>
            <a:r>
              <a:rPr lang="en-US" sz="1800" i="1" dirty="0"/>
              <a:t>Possible solutions: </a:t>
            </a:r>
          </a:p>
          <a:p>
            <a:pPr lvl="3"/>
            <a:r>
              <a:rPr lang="en-US" sz="1600" i="1" dirty="0"/>
              <a:t>Statistical model?</a:t>
            </a:r>
          </a:p>
          <a:p>
            <a:pPr lvl="3"/>
            <a:r>
              <a:rPr lang="en-US" sz="1600" i="1" dirty="0"/>
              <a:t>Increase page-table size to minimize TLB misses?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79081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686800" cy="941387"/>
          </a:xfrm>
        </p:spPr>
        <p:txBody>
          <a:bodyPr/>
          <a:lstStyle/>
          <a:p>
            <a:r>
              <a:rPr lang="en-US" sz="3200" dirty="0"/>
              <a:t>Benchmarking to Determine A, B, C, and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7076" y="3909509"/>
            <a:ext cx="8509848" cy="21698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A’ is measured in host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B’, C’, F’ are measured in HT code (CMC logic)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latency D’ = latency G’ – latency G’_D’ = latency G’ – (VirtualMC module latency + HMCC module latency + HMC link latency)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latency E’ cannot be measured; but may be determined using simulation tools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42846" y="3140968"/>
            <a:ext cx="2261302" cy="261610"/>
            <a:chOff x="3642846" y="2960948"/>
            <a:chExt cx="2261302" cy="261610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3642846" y="3104964"/>
              <a:ext cx="2261302" cy="416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4508238" y="3044213"/>
              <a:ext cx="648072" cy="1298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48379" y="2960948"/>
              <a:ext cx="814647" cy="2616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100" i="1" dirty="0" err="1"/>
                <a:t>F’minusD</a:t>
              </a:r>
              <a:r>
                <a:rPr lang="en-US" sz="1100" i="1" dirty="0"/>
                <a:t>’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91580" y="548680"/>
            <a:ext cx="7020780" cy="3301439"/>
            <a:chOff x="791580" y="548680"/>
            <a:chExt cx="7020780" cy="3301439"/>
          </a:xfrm>
        </p:grpSpPr>
        <p:graphicFrame>
          <p:nvGraphicFramePr>
            <p:cNvPr id="12" name="Content Placeholder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8674647"/>
                </p:ext>
              </p:extLst>
            </p:nvPr>
          </p:nvGraphicFramePr>
          <p:xfrm>
            <a:off x="791580" y="548680"/>
            <a:ext cx="7020780" cy="3301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1" name="Visio" r:id="rId4" imgW="6799091" imgH="3197897" progId="Visio.Drawing.15">
                    <p:embed/>
                  </p:oleObj>
                </mc:Choice>
                <mc:Fallback>
                  <p:oleObj name="Visio" r:id="rId4" imgW="6799091" imgH="3197897" progId="Visio.Drawing.15">
                    <p:embed/>
                    <p:pic>
                      <p:nvPicPr>
                        <p:cNvPr id="22" name="Content Placeholder 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91580" y="548680"/>
                          <a:ext cx="7020780" cy="33014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" name="Group 12"/>
            <p:cNvGrpSpPr/>
            <p:nvPr/>
          </p:nvGrpSpPr>
          <p:grpSpPr>
            <a:xfrm>
              <a:off x="1302507" y="3244580"/>
              <a:ext cx="1465899" cy="292432"/>
              <a:chOff x="1302507" y="3085175"/>
              <a:chExt cx="1465899" cy="292432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>
                <a:off x="1302507" y="3085175"/>
                <a:ext cx="1465899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  <p:sp>
            <p:nvSpPr>
              <p:cNvPr id="15" name="TextBox 14"/>
              <p:cNvSpPr txBox="1"/>
              <p:nvPr/>
            </p:nvSpPr>
            <p:spPr>
              <a:xfrm>
                <a:off x="1910582" y="3131386"/>
                <a:ext cx="445198" cy="24622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sz="1000" i="1" dirty="0"/>
                  <a:t>T’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902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382000" cy="941387"/>
          </a:xfrm>
        </p:spPr>
        <p:txBody>
          <a:bodyPr/>
          <a:lstStyle/>
          <a:p>
            <a:r>
              <a:rPr lang="en-US" sz="3200" dirty="0"/>
              <a:t>Benchmarking Results: Single Mem. Rd/</a:t>
            </a:r>
            <a:r>
              <a:rPr lang="en-US" sz="3200" dirty="0" err="1"/>
              <a:t>Wr</a:t>
            </a:r>
            <a:r>
              <a:rPr lang="en-US" sz="3200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414605"/>
              </p:ext>
            </p:extLst>
          </p:nvPr>
        </p:nvGraphicFramePr>
        <p:xfrm>
          <a:off x="457200" y="4329100"/>
          <a:ext cx="838200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756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23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5383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166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4358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Operations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A’ (ns)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B’ (cycles)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C’ (cycles)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F’ (cycles)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Single memory read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1058559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168.4414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4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164.4414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Single memory write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1057302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effectLst/>
                        </a:rPr>
                        <a:t>175.6587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171.6587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4"/>
          <p:cNvSpPr txBox="1"/>
          <p:nvPr/>
        </p:nvSpPr>
        <p:spPr>
          <a:xfrm>
            <a:off x="443626" y="5254044"/>
            <a:ext cx="8382000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dirty="0"/>
              <a:t>A’ measured inside host application </a:t>
            </a:r>
            <a:r>
              <a:rPr lang="en-US" sz="1600" dirty="0">
                <a:solidFill>
                  <a:srgbClr val="0021A5"/>
                </a:solidFill>
              </a:rPr>
              <a:t>using timers</a:t>
            </a:r>
          </a:p>
          <a:p>
            <a:r>
              <a:rPr lang="en-US" sz="1600" dirty="0"/>
              <a:t>B’, C’ and F’ are measured inside the HT code (CMC logic) </a:t>
            </a:r>
            <a:r>
              <a:rPr lang="en-US" sz="1600" dirty="0">
                <a:solidFill>
                  <a:srgbClr val="0021A5"/>
                </a:solidFill>
              </a:rPr>
              <a:t>using counters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19571" y="764704"/>
            <a:ext cx="7308813" cy="3436832"/>
            <a:chOff x="719571" y="764704"/>
            <a:chExt cx="7308813" cy="3436832"/>
          </a:xfrm>
        </p:grpSpPr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4198594"/>
                </p:ext>
              </p:extLst>
            </p:nvPr>
          </p:nvGraphicFramePr>
          <p:xfrm>
            <a:off x="719571" y="764704"/>
            <a:ext cx="7308813" cy="34368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76" name="Visio" r:id="rId3" imgW="6799091" imgH="3197897" progId="Visio.Drawing.15">
                    <p:embed/>
                  </p:oleObj>
                </mc:Choice>
                <mc:Fallback>
                  <p:oleObj name="Visio" r:id="rId3" imgW="6799091" imgH="3197897" progId="Visio.Drawing.15">
                    <p:embed/>
                    <p:pic>
                      <p:nvPicPr>
                        <p:cNvPr id="3" name="Object 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19571" y="764704"/>
                          <a:ext cx="7308813" cy="34368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" name="Group 7"/>
            <p:cNvGrpSpPr/>
            <p:nvPr/>
          </p:nvGrpSpPr>
          <p:grpSpPr>
            <a:xfrm>
              <a:off x="1302507" y="3573016"/>
              <a:ext cx="1465899" cy="292432"/>
              <a:chOff x="1302507" y="3085175"/>
              <a:chExt cx="1465899" cy="292432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>
                <a:off x="1302507" y="3085175"/>
                <a:ext cx="1465899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  <p:sp>
            <p:nvSpPr>
              <p:cNvPr id="10" name="TextBox 9"/>
              <p:cNvSpPr txBox="1"/>
              <p:nvPr/>
            </p:nvSpPr>
            <p:spPr>
              <a:xfrm>
                <a:off x="1910582" y="3131386"/>
                <a:ext cx="445198" cy="24622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sz="1000" i="1" dirty="0"/>
                  <a:t>T’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756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B’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6919" y="5252916"/>
            <a:ext cx="41148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B’ is measured in HT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Starting point of CMC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Ending point of CMC</a:t>
            </a:r>
          </a:p>
        </p:txBody>
      </p:sp>
      <p:pic>
        <p:nvPicPr>
          <p:cNvPr id="10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19200"/>
            <a:ext cx="4453969" cy="4605872"/>
          </a:xfrm>
        </p:spPr>
      </p:pic>
      <p:sp>
        <p:nvSpPr>
          <p:cNvPr id="13" name="左箭头 12"/>
          <p:cNvSpPr/>
          <p:nvPr/>
        </p:nvSpPr>
        <p:spPr>
          <a:xfrm rot="19578271">
            <a:off x="6533577" y="4695727"/>
            <a:ext cx="1186125" cy="162186"/>
          </a:xfrm>
          <a:prstGeom prst="leftArrow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左箭头 13"/>
          <p:cNvSpPr/>
          <p:nvPr/>
        </p:nvSpPr>
        <p:spPr>
          <a:xfrm>
            <a:off x="7351061" y="5120839"/>
            <a:ext cx="983470" cy="148766"/>
          </a:xfrm>
          <a:prstGeom prst="leftArrow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87553" y="5143930"/>
            <a:ext cx="1876672" cy="10727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左箭头 11"/>
          <p:cNvSpPr/>
          <p:nvPr/>
        </p:nvSpPr>
        <p:spPr>
          <a:xfrm>
            <a:off x="6582637" y="1775677"/>
            <a:ext cx="983470" cy="175872"/>
          </a:xfrm>
          <a:prstGeom prst="leftArrow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64088" y="1775677"/>
            <a:ext cx="1170400" cy="10877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678936" y="1520788"/>
            <a:ext cx="1589379" cy="3092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starting time of B’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572645" y="4277015"/>
            <a:ext cx="1293081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ending time of B’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572645" y="4943032"/>
            <a:ext cx="1293081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latency B’</a:t>
            </a:r>
          </a:p>
        </p:txBody>
      </p:sp>
      <p:graphicFrame>
        <p:nvGraphicFramePr>
          <p:cNvPr id="20" name="表格 5"/>
          <p:cNvGraphicFramePr>
            <a:graphicFrameLocks noGrp="1"/>
          </p:cNvGraphicFramePr>
          <p:nvPr>
            <p:extLst/>
          </p:nvPr>
        </p:nvGraphicFramePr>
        <p:xfrm>
          <a:off x="1749" y="1219200"/>
          <a:ext cx="4570251" cy="1188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43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46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6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695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4163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1935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Operations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A’ (ns)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B’ (cycles)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C’ (cycles)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F’ (cycles)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35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Single memory read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1058559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168.4414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164.4414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35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Single memory write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1057302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175.6587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171.6587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>
            <a:off x="4932468" y="2166483"/>
            <a:ext cx="388518" cy="2776549"/>
          </a:xfrm>
          <a:prstGeom prst="leftBrace">
            <a:avLst>
              <a:gd name="adj1" fmla="val 8333"/>
              <a:gd name="adj2" fmla="val 49451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1" name="Left Brace 20"/>
          <p:cNvSpPr/>
          <p:nvPr/>
        </p:nvSpPr>
        <p:spPr>
          <a:xfrm rot="16200000">
            <a:off x="2502085" y="2412038"/>
            <a:ext cx="422581" cy="2763469"/>
          </a:xfrm>
          <a:prstGeom prst="leftBrace">
            <a:avLst>
              <a:gd name="adj1" fmla="val 8333"/>
              <a:gd name="adj2" fmla="val 49451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" name="Bent Arrow 7"/>
          <p:cNvSpPr/>
          <p:nvPr/>
        </p:nvSpPr>
        <p:spPr>
          <a:xfrm>
            <a:off x="1331639" y="1700808"/>
            <a:ext cx="4032449" cy="1224135"/>
          </a:xfrm>
          <a:prstGeom prst="bentArrow">
            <a:avLst>
              <a:gd name="adj1" fmla="val 6362"/>
              <a:gd name="adj2" fmla="val 9939"/>
              <a:gd name="adj3" fmla="val 32531"/>
              <a:gd name="adj4" fmla="val 43750"/>
            </a:avLst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Bent Arrow 21"/>
          <p:cNvSpPr/>
          <p:nvPr/>
        </p:nvSpPr>
        <p:spPr>
          <a:xfrm rot="10800000" flipH="1" flipV="1">
            <a:off x="2680809" y="3484035"/>
            <a:ext cx="2272788" cy="196993"/>
          </a:xfrm>
          <a:prstGeom prst="bentArrow">
            <a:avLst>
              <a:gd name="adj1" fmla="val 29437"/>
              <a:gd name="adj2" fmla="val 29226"/>
              <a:gd name="adj3" fmla="val 50000"/>
              <a:gd name="adj4" fmla="val 43750"/>
            </a:avLst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" name="Bent Arrow 22"/>
          <p:cNvSpPr/>
          <p:nvPr/>
        </p:nvSpPr>
        <p:spPr>
          <a:xfrm rot="16200000">
            <a:off x="2418669" y="2360388"/>
            <a:ext cx="1778672" cy="4025967"/>
          </a:xfrm>
          <a:prstGeom prst="bentArrow">
            <a:avLst>
              <a:gd name="adj1" fmla="val 3684"/>
              <a:gd name="adj2" fmla="val 5387"/>
              <a:gd name="adj3" fmla="val 13788"/>
              <a:gd name="adj4" fmla="val 38395"/>
            </a:avLst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Oval 2"/>
          <p:cNvSpPr/>
          <p:nvPr/>
        </p:nvSpPr>
        <p:spPr>
          <a:xfrm>
            <a:off x="1979712" y="1016732"/>
            <a:ext cx="936104" cy="136815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4726" y="2224787"/>
            <a:ext cx="4364296" cy="2052228"/>
            <a:chOff x="104726" y="2224787"/>
            <a:chExt cx="4364296" cy="2052228"/>
          </a:xfrm>
        </p:grpSpPr>
        <p:graphicFrame>
          <p:nvGraphicFramePr>
            <p:cNvPr id="5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835532"/>
                </p:ext>
              </p:extLst>
            </p:nvPr>
          </p:nvGraphicFramePr>
          <p:xfrm>
            <a:off x="104726" y="2224787"/>
            <a:ext cx="4364296" cy="2052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2" name="Visio" r:id="rId4" imgW="6799091" imgH="3197897" progId="Visio.Drawing.15">
                    <p:embed/>
                  </p:oleObj>
                </mc:Choice>
                <mc:Fallback>
                  <p:oleObj name="Visio" r:id="rId4" imgW="6799091" imgH="3197897" progId="Visio.Drawing.15">
                    <p:embed/>
                    <p:pic>
                      <p:nvPicPr>
                        <p:cNvPr id="5" name="Object 2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04726" y="2224787"/>
                          <a:ext cx="4364296" cy="20522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" name="Group 26"/>
            <p:cNvGrpSpPr/>
            <p:nvPr/>
          </p:nvGrpSpPr>
          <p:grpSpPr>
            <a:xfrm>
              <a:off x="434210" y="3897052"/>
              <a:ext cx="897430" cy="219059"/>
              <a:chOff x="434210" y="3897052"/>
              <a:chExt cx="897430" cy="219059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>
                <a:off x="434210" y="3897052"/>
                <a:ext cx="897430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  <p:sp>
            <p:nvSpPr>
              <p:cNvPr id="29" name="TextBox 28"/>
              <p:cNvSpPr txBox="1"/>
              <p:nvPr/>
            </p:nvSpPr>
            <p:spPr>
              <a:xfrm>
                <a:off x="806477" y="3916055"/>
                <a:ext cx="272552" cy="20005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sz="700" i="1" dirty="0"/>
                  <a:t>T’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846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2" grpId="0" animBg="1"/>
      <p:bldP spid="15" grpId="0" animBg="1"/>
      <p:bldP spid="17" grpId="0"/>
      <p:bldP spid="18" grpId="0"/>
      <p:bldP spid="19" grpId="0"/>
      <p:bldP spid="6" grpId="0" animBg="1"/>
      <p:bldP spid="21" grpId="0" animBg="1"/>
      <p:bldP spid="8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C’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10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19200"/>
            <a:ext cx="4453969" cy="4605872"/>
          </a:xfrm>
        </p:spPr>
      </p:pic>
      <p:sp>
        <p:nvSpPr>
          <p:cNvPr id="12" name="左箭头 11"/>
          <p:cNvSpPr/>
          <p:nvPr/>
        </p:nvSpPr>
        <p:spPr>
          <a:xfrm>
            <a:off x="6637324" y="1783913"/>
            <a:ext cx="983470" cy="148766"/>
          </a:xfrm>
          <a:prstGeom prst="leftArrow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左箭头 13"/>
          <p:cNvSpPr/>
          <p:nvPr/>
        </p:nvSpPr>
        <p:spPr>
          <a:xfrm>
            <a:off x="6907057" y="5330809"/>
            <a:ext cx="983470" cy="148766"/>
          </a:xfrm>
          <a:prstGeom prst="leftArrow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18775" y="1783913"/>
            <a:ext cx="1170400" cy="9201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43549" y="5353900"/>
            <a:ext cx="1876672" cy="10727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33623" y="1566790"/>
            <a:ext cx="1625383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starting time of B’ &amp; C’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128641" y="5153002"/>
            <a:ext cx="1293081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latency C’</a:t>
            </a:r>
          </a:p>
        </p:txBody>
      </p:sp>
      <p:sp>
        <p:nvSpPr>
          <p:cNvPr id="23" name="左箭头 22"/>
          <p:cNvSpPr/>
          <p:nvPr/>
        </p:nvSpPr>
        <p:spPr>
          <a:xfrm>
            <a:off x="6589175" y="3296827"/>
            <a:ext cx="983470" cy="148766"/>
          </a:xfrm>
          <a:prstGeom prst="leftArrow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70626" y="3296827"/>
            <a:ext cx="1170400" cy="14876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510002" y="3226730"/>
            <a:ext cx="1649057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ending time of C’</a:t>
            </a:r>
          </a:p>
        </p:txBody>
      </p:sp>
      <p:sp>
        <p:nvSpPr>
          <p:cNvPr id="29" name="文本框 6"/>
          <p:cNvSpPr txBox="1"/>
          <p:nvPr/>
        </p:nvSpPr>
        <p:spPr>
          <a:xfrm>
            <a:off x="104726" y="4339377"/>
            <a:ext cx="41148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C’ is measured in HT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Starting point of CMC logic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Ending point of CMC logic</a:t>
            </a:r>
          </a:p>
        </p:txBody>
      </p:sp>
      <p:graphicFrame>
        <p:nvGraphicFramePr>
          <p:cNvPr id="30" name="表格 5"/>
          <p:cNvGraphicFramePr>
            <a:graphicFrameLocks noGrp="1"/>
          </p:cNvGraphicFramePr>
          <p:nvPr>
            <p:extLst/>
          </p:nvPr>
        </p:nvGraphicFramePr>
        <p:xfrm>
          <a:off x="1749" y="1219200"/>
          <a:ext cx="4570251" cy="1188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43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46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6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695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4163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1935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Operations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A’ (ns)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B’ (cycles)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C’ (cycles)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F’ (cycles)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35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Single memory read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1058559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168.4414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164.4414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35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Single memory write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1057302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175.6587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171.6587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Left Brace 30"/>
          <p:cNvSpPr/>
          <p:nvPr/>
        </p:nvSpPr>
        <p:spPr>
          <a:xfrm>
            <a:off x="4932468" y="2166483"/>
            <a:ext cx="388518" cy="967461"/>
          </a:xfrm>
          <a:prstGeom prst="leftBrace">
            <a:avLst>
              <a:gd name="adj1" fmla="val 8333"/>
              <a:gd name="adj2" fmla="val 49451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2" name="Left Brace 31"/>
          <p:cNvSpPr/>
          <p:nvPr/>
        </p:nvSpPr>
        <p:spPr>
          <a:xfrm rot="16200000">
            <a:off x="1467296" y="3286140"/>
            <a:ext cx="160737" cy="432047"/>
          </a:xfrm>
          <a:prstGeom prst="leftBrace">
            <a:avLst>
              <a:gd name="adj1" fmla="val 8333"/>
              <a:gd name="adj2" fmla="val 49451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3" name="Bent Arrow 32"/>
          <p:cNvSpPr/>
          <p:nvPr/>
        </p:nvSpPr>
        <p:spPr>
          <a:xfrm>
            <a:off x="1331640" y="1700808"/>
            <a:ext cx="4087136" cy="1224135"/>
          </a:xfrm>
          <a:prstGeom prst="bentArrow">
            <a:avLst>
              <a:gd name="adj1" fmla="val 6362"/>
              <a:gd name="adj2" fmla="val 9939"/>
              <a:gd name="adj3" fmla="val 32531"/>
              <a:gd name="adj4" fmla="val 43750"/>
            </a:avLst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4" name="Bent Arrow 33"/>
          <p:cNvSpPr/>
          <p:nvPr/>
        </p:nvSpPr>
        <p:spPr>
          <a:xfrm rot="10800000" flipH="1" flipV="1">
            <a:off x="1522741" y="2546833"/>
            <a:ext cx="3420808" cy="888713"/>
          </a:xfrm>
          <a:prstGeom prst="bentArrow">
            <a:avLst>
              <a:gd name="adj1" fmla="val 7144"/>
              <a:gd name="adj2" fmla="val 10792"/>
              <a:gd name="adj3" fmla="val 22563"/>
              <a:gd name="adj4" fmla="val 43750"/>
            </a:avLst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Right Arrow 2"/>
          <p:cNvSpPr/>
          <p:nvPr/>
        </p:nvSpPr>
        <p:spPr>
          <a:xfrm rot="10800000">
            <a:off x="1797578" y="3327051"/>
            <a:ext cx="3573047" cy="1403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807804" y="1016732"/>
            <a:ext cx="936104" cy="136815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4726" y="2204864"/>
            <a:ext cx="4364296" cy="2052228"/>
            <a:chOff x="104726" y="2204864"/>
            <a:chExt cx="4364296" cy="2052228"/>
          </a:xfrm>
        </p:grpSpPr>
        <p:graphicFrame>
          <p:nvGraphicFramePr>
            <p:cNvPr id="28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0797667"/>
                </p:ext>
              </p:extLst>
            </p:nvPr>
          </p:nvGraphicFramePr>
          <p:xfrm>
            <a:off x="104726" y="2204864"/>
            <a:ext cx="4364296" cy="2052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6" name="Visio" r:id="rId4" imgW="6799091" imgH="3197897" progId="Visio.Drawing.15">
                    <p:embed/>
                  </p:oleObj>
                </mc:Choice>
                <mc:Fallback>
                  <p:oleObj name="Visio" r:id="rId4" imgW="6799091" imgH="3197897" progId="Visio.Drawing.15">
                    <p:embed/>
                    <p:pic>
                      <p:nvPicPr>
                        <p:cNvPr id="28" name="Object 2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04726" y="2204864"/>
                          <a:ext cx="4364296" cy="20522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" name="Group 4"/>
            <p:cNvGrpSpPr/>
            <p:nvPr/>
          </p:nvGrpSpPr>
          <p:grpSpPr>
            <a:xfrm>
              <a:off x="434210" y="3897052"/>
              <a:ext cx="897430" cy="219059"/>
              <a:chOff x="434210" y="3897052"/>
              <a:chExt cx="897430" cy="219059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>
                <a:off x="434210" y="3897052"/>
                <a:ext cx="897430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  <p:sp>
            <p:nvSpPr>
              <p:cNvPr id="35" name="TextBox 34"/>
              <p:cNvSpPr txBox="1"/>
              <p:nvPr/>
            </p:nvSpPr>
            <p:spPr>
              <a:xfrm>
                <a:off x="806477" y="3916055"/>
                <a:ext cx="272552" cy="20005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sz="700" i="1" dirty="0"/>
                  <a:t>T’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977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/>
      <p:bldP spid="19" grpId="0"/>
      <p:bldP spid="23" grpId="0" animBg="1"/>
      <p:bldP spid="24" grpId="0" animBg="1"/>
      <p:bldP spid="25" grpId="0"/>
      <p:bldP spid="31" grpId="0" animBg="1"/>
      <p:bldP spid="32" grpId="0" animBg="1"/>
      <p:bldP spid="33" grpId="0" animBg="1"/>
      <p:bldP spid="34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F’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10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19200"/>
            <a:ext cx="4453969" cy="4605872"/>
          </a:xfrm>
        </p:spPr>
      </p:pic>
      <p:sp>
        <p:nvSpPr>
          <p:cNvPr id="12" name="左箭头 11"/>
          <p:cNvSpPr/>
          <p:nvPr/>
        </p:nvSpPr>
        <p:spPr>
          <a:xfrm>
            <a:off x="6556537" y="3284985"/>
            <a:ext cx="983470" cy="148766"/>
          </a:xfrm>
          <a:prstGeom prst="leftArrow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左箭头 12"/>
          <p:cNvSpPr/>
          <p:nvPr/>
        </p:nvSpPr>
        <p:spPr>
          <a:xfrm rot="19578271">
            <a:off x="6566843" y="5141962"/>
            <a:ext cx="1186125" cy="162186"/>
          </a:xfrm>
          <a:prstGeom prst="leftArrow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左箭头 13"/>
          <p:cNvSpPr/>
          <p:nvPr/>
        </p:nvSpPr>
        <p:spPr>
          <a:xfrm>
            <a:off x="7303107" y="5527819"/>
            <a:ext cx="983470" cy="148766"/>
          </a:xfrm>
          <a:prstGeom prst="leftArrow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86137" y="3284985"/>
            <a:ext cx="1170400" cy="12832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86137" y="5577690"/>
            <a:ext cx="1876672" cy="10727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13743" y="3143924"/>
            <a:ext cx="1589379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ending time of C’;</a:t>
            </a:r>
          </a:p>
          <a:p>
            <a:r>
              <a:rPr lang="en-US" sz="1100" dirty="0">
                <a:solidFill>
                  <a:schemeClr val="bg1"/>
                </a:solidFill>
              </a:rPr>
              <a:t>starting time of F’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572645" y="4675977"/>
            <a:ext cx="1293081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ending time of B’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524691" y="5350012"/>
            <a:ext cx="1293081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latency F’</a:t>
            </a:r>
          </a:p>
        </p:txBody>
      </p:sp>
      <p:sp>
        <p:nvSpPr>
          <p:cNvPr id="21" name="文本框 6"/>
          <p:cNvSpPr txBox="1"/>
          <p:nvPr/>
        </p:nvSpPr>
        <p:spPr>
          <a:xfrm>
            <a:off x="57335" y="4339377"/>
            <a:ext cx="4693155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F’ is measured in HT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Point of issuing memory request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Point of receiving memory response</a:t>
            </a:r>
          </a:p>
        </p:txBody>
      </p:sp>
      <p:graphicFrame>
        <p:nvGraphicFramePr>
          <p:cNvPr id="22" name="表格 5"/>
          <p:cNvGraphicFramePr>
            <a:graphicFrameLocks noGrp="1"/>
          </p:cNvGraphicFramePr>
          <p:nvPr>
            <p:extLst/>
          </p:nvPr>
        </p:nvGraphicFramePr>
        <p:xfrm>
          <a:off x="1749" y="1219200"/>
          <a:ext cx="4570251" cy="1188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43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46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6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695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4163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1935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Operations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A’ (ns)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B’ (cycles)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C’ (cycles)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F’ (cycles)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35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Single memory read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1058559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168.4414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164.4414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35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Single memory write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1057302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175.6587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171.6587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Left Brace 22"/>
          <p:cNvSpPr/>
          <p:nvPr/>
        </p:nvSpPr>
        <p:spPr>
          <a:xfrm>
            <a:off x="4932468" y="3484035"/>
            <a:ext cx="388518" cy="1458997"/>
          </a:xfrm>
          <a:prstGeom prst="leftBrace">
            <a:avLst>
              <a:gd name="adj1" fmla="val 8333"/>
              <a:gd name="adj2" fmla="val 49451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4" name="Bent Arrow 23"/>
          <p:cNvSpPr/>
          <p:nvPr/>
        </p:nvSpPr>
        <p:spPr>
          <a:xfrm flipV="1">
            <a:off x="1835695" y="3000968"/>
            <a:ext cx="3485291" cy="420704"/>
          </a:xfrm>
          <a:prstGeom prst="bentArrow">
            <a:avLst>
              <a:gd name="adj1" fmla="val 16036"/>
              <a:gd name="adj2" fmla="val 19144"/>
              <a:gd name="adj3" fmla="val 50000"/>
              <a:gd name="adj4" fmla="val 43750"/>
            </a:avLst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5" name="Bent Arrow 24"/>
          <p:cNvSpPr/>
          <p:nvPr/>
        </p:nvSpPr>
        <p:spPr>
          <a:xfrm rot="10800000" flipH="1">
            <a:off x="2915816" y="4014720"/>
            <a:ext cx="2096686" cy="234798"/>
          </a:xfrm>
          <a:prstGeom prst="bentArrow">
            <a:avLst>
              <a:gd name="adj1" fmla="val 29437"/>
              <a:gd name="adj2" fmla="val 29226"/>
              <a:gd name="adj3" fmla="val 50000"/>
              <a:gd name="adj4" fmla="val 43750"/>
            </a:avLst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" name="Bent Arrow 25"/>
          <p:cNvSpPr/>
          <p:nvPr/>
        </p:nvSpPr>
        <p:spPr>
          <a:xfrm rot="16200000">
            <a:off x="2547347" y="2863159"/>
            <a:ext cx="2070949" cy="3494252"/>
          </a:xfrm>
          <a:prstGeom prst="bentArrow">
            <a:avLst>
              <a:gd name="adj1" fmla="val 2764"/>
              <a:gd name="adj2" fmla="val 2627"/>
              <a:gd name="adj3" fmla="val 6429"/>
              <a:gd name="adj4" fmla="val 38395"/>
            </a:avLst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Left Brace 26"/>
          <p:cNvSpPr/>
          <p:nvPr/>
        </p:nvSpPr>
        <p:spPr>
          <a:xfrm rot="16200000">
            <a:off x="2754112" y="2664064"/>
            <a:ext cx="422581" cy="2259415"/>
          </a:xfrm>
          <a:prstGeom prst="leftBrace">
            <a:avLst>
              <a:gd name="adj1" fmla="val 8333"/>
              <a:gd name="adj2" fmla="val 49451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635896" y="1016732"/>
            <a:ext cx="936104" cy="136815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4726" y="2224787"/>
            <a:ext cx="4364296" cy="2052228"/>
            <a:chOff x="104726" y="2224787"/>
            <a:chExt cx="4364296" cy="2052228"/>
          </a:xfrm>
        </p:grpSpPr>
        <p:graphicFrame>
          <p:nvGraphicFramePr>
            <p:cNvPr id="20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3690722"/>
                </p:ext>
              </p:extLst>
            </p:nvPr>
          </p:nvGraphicFramePr>
          <p:xfrm>
            <a:off x="104726" y="2224787"/>
            <a:ext cx="4364296" cy="2052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0" name="Visio" r:id="rId4" imgW="6799091" imgH="3197897" progId="Visio.Drawing.15">
                    <p:embed/>
                  </p:oleObj>
                </mc:Choice>
                <mc:Fallback>
                  <p:oleObj name="Visio" r:id="rId4" imgW="6799091" imgH="3197897" progId="Visio.Drawing.15">
                    <p:embed/>
                    <p:pic>
                      <p:nvPicPr>
                        <p:cNvPr id="20" name="Object 2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04726" y="2224787"/>
                          <a:ext cx="4364296" cy="20522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" name="Group 28"/>
            <p:cNvGrpSpPr/>
            <p:nvPr/>
          </p:nvGrpSpPr>
          <p:grpSpPr>
            <a:xfrm>
              <a:off x="434210" y="3897052"/>
              <a:ext cx="897430" cy="219059"/>
              <a:chOff x="434210" y="3897052"/>
              <a:chExt cx="897430" cy="219059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>
                <a:off x="434210" y="3897052"/>
                <a:ext cx="897430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  <p:sp>
            <p:nvSpPr>
              <p:cNvPr id="31" name="TextBox 30"/>
              <p:cNvSpPr txBox="1"/>
              <p:nvPr/>
            </p:nvSpPr>
            <p:spPr>
              <a:xfrm>
                <a:off x="806477" y="3916055"/>
                <a:ext cx="272552" cy="20005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sz="700" i="1" dirty="0"/>
                  <a:t>T’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527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 (CAW16)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216" y="3415802"/>
            <a:ext cx="7579568" cy="2597224"/>
          </a:xfrm>
        </p:spPr>
        <p:txBody>
          <a:bodyPr/>
          <a:lstStyle/>
          <a:p>
            <a:r>
              <a:rPr lang="en-US" sz="2000" dirty="0">
                <a:solidFill>
                  <a:srgbClr val="0021A5"/>
                </a:solidFill>
              </a:rPr>
              <a:t>Complete</a:t>
            </a:r>
            <a:r>
              <a:rPr lang="en-US" sz="2000" dirty="0">
                <a:solidFill>
                  <a:srgbClr val="FF4A00"/>
                </a:solidFill>
              </a:rPr>
              <a:t> </a:t>
            </a:r>
            <a:r>
              <a:rPr lang="en-US" sz="2000" dirty="0"/>
              <a:t>performance measurement on Merlin board for </a:t>
            </a:r>
            <a:r>
              <a:rPr lang="en-US" sz="2000" dirty="0">
                <a:solidFill>
                  <a:srgbClr val="0021A5"/>
                </a:solidFill>
              </a:rPr>
              <a:t>single-memory operation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Finish measurement of </a:t>
            </a:r>
            <a:r>
              <a:rPr lang="en-US" sz="1800" i="1" dirty="0">
                <a:solidFill>
                  <a:schemeClr val="tx1"/>
                </a:solidFill>
              </a:rPr>
              <a:t>latency HMCC, latency G’, latency F’_D’, latency VirtualMC</a:t>
            </a:r>
          </a:p>
          <a:p>
            <a:r>
              <a:rPr lang="en-US" sz="2000" dirty="0">
                <a:solidFill>
                  <a:srgbClr val="0021A5"/>
                </a:solidFill>
              </a:rPr>
              <a:t>Map results </a:t>
            </a:r>
            <a:r>
              <a:rPr lang="en-US" sz="2000" dirty="0"/>
              <a:t>to model of  envisioned CMC architecture</a:t>
            </a:r>
          </a:p>
          <a:p>
            <a:r>
              <a:rPr lang="en-US" sz="2000" dirty="0">
                <a:solidFill>
                  <a:srgbClr val="0021A5"/>
                </a:solidFill>
              </a:rPr>
              <a:t>Apply lessons learned </a:t>
            </a:r>
            <a:r>
              <a:rPr lang="en-US" sz="2000" dirty="0"/>
              <a:t>to conduct experiments to measure </a:t>
            </a:r>
            <a:r>
              <a:rPr lang="en-US" sz="2000" dirty="0">
                <a:solidFill>
                  <a:srgbClr val="0021A5"/>
                </a:solidFill>
              </a:rPr>
              <a:t>DRE operations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758680"/>
            <a:ext cx="5804135" cy="273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6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&amp;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40" y="1052736"/>
            <a:ext cx="8496436" cy="4911725"/>
          </a:xfrm>
        </p:spPr>
        <p:txBody>
          <a:bodyPr/>
          <a:lstStyle/>
          <a:p>
            <a:r>
              <a:rPr lang="en-US" sz="2400" dirty="0"/>
              <a:t>DRE* on Merlin board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Notional CMC** architecture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Explored design options </a:t>
            </a:r>
            <a:r>
              <a:rPr lang="en-US" sz="2200" dirty="0">
                <a:solidFill>
                  <a:srgbClr val="0021A5"/>
                </a:solidFill>
              </a:rPr>
              <a:t>(design options 1 – 5)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Implemented DRE prototypes on Merlin-board CMC platform </a:t>
            </a:r>
          </a:p>
          <a:p>
            <a:pPr lvl="2">
              <a:spcBef>
                <a:spcPts val="0"/>
              </a:spcBef>
            </a:pPr>
            <a:r>
              <a:rPr lang="en-US" sz="1800" dirty="0"/>
              <a:t>D</a:t>
            </a:r>
            <a:r>
              <a:rPr lang="en-US" sz="1800" dirty="0">
                <a:solidFill>
                  <a:srgbClr val="0021A5"/>
                </a:solidFill>
              </a:rPr>
              <a:t>esign options 1, 2, &amp; 3</a:t>
            </a:r>
          </a:p>
          <a:p>
            <a:pPr lvl="2"/>
            <a:r>
              <a:rPr lang="en-US" sz="1800" dirty="0" err="1"/>
              <a:t>SpMV</a:t>
            </a:r>
            <a:r>
              <a:rPr lang="en-US" sz="1800" dirty="0"/>
              <a:t> app (using HT) with design options 1 and 3</a:t>
            </a:r>
          </a:p>
          <a:p>
            <a:pPr lvl="2"/>
            <a:r>
              <a:rPr lang="en-US" sz="1800" dirty="0"/>
              <a:t>Image differencing app (using HT) with design option 3</a:t>
            </a:r>
            <a:endParaRPr lang="en-US" sz="1800" dirty="0">
              <a:solidFill>
                <a:srgbClr val="0021A5"/>
              </a:solidFill>
            </a:endParaRPr>
          </a:p>
          <a:p>
            <a:r>
              <a:rPr lang="en-US" sz="2400" dirty="0"/>
              <a:t>Performance measurement on Merlin board for CMC</a:t>
            </a:r>
          </a:p>
          <a:p>
            <a:pPr lvl="1"/>
            <a:r>
              <a:rPr lang="en-US" sz="2200" dirty="0"/>
              <a:t>Performance measurement on notional CMC architecture</a:t>
            </a:r>
          </a:p>
          <a:p>
            <a:pPr lvl="1"/>
            <a:r>
              <a:rPr lang="en-US" sz="2200" dirty="0"/>
              <a:t>Performance modeling of CMC </a:t>
            </a:r>
            <a:r>
              <a:rPr lang="en-US" sz="2200" dirty="0" smtClean="0"/>
              <a:t>arch. </a:t>
            </a:r>
            <a:r>
              <a:rPr lang="en-US" sz="2200" dirty="0"/>
              <a:t>on Merlin board</a:t>
            </a:r>
          </a:p>
          <a:p>
            <a:pPr lvl="2">
              <a:spcBef>
                <a:spcPts val="0"/>
              </a:spcBef>
            </a:pPr>
            <a:r>
              <a:rPr lang="en-US" dirty="0"/>
              <a:t>Performance measurement</a:t>
            </a:r>
          </a:p>
          <a:p>
            <a:pPr lvl="2">
              <a:spcBef>
                <a:spcPts val="0"/>
              </a:spcBef>
            </a:pPr>
            <a:r>
              <a:rPr lang="en-US" dirty="0"/>
              <a:t>Challenges &amp; solutions</a:t>
            </a:r>
          </a:p>
          <a:p>
            <a:pPr lvl="2">
              <a:spcBef>
                <a:spcPts val="0"/>
              </a:spcBef>
            </a:pPr>
            <a:r>
              <a:rPr lang="en-US" dirty="0"/>
              <a:t>Where are we now?</a:t>
            </a:r>
          </a:p>
          <a:p>
            <a:pPr lvl="2">
              <a:spcBef>
                <a:spcPts val="0"/>
              </a:spcBef>
            </a:pPr>
            <a:r>
              <a:rPr lang="en-US" dirty="0"/>
              <a:t>Where are we heading (CAW16)?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770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</a:t>
            </a:r>
            <a:r>
              <a:rPr lang="en-US" sz="1200" dirty="0" smtClean="0">
                <a:solidFill>
                  <a:srgbClr val="000000"/>
                </a:solidFill>
                <a:cs typeface="DejaVu Sans" charset="0"/>
              </a:rPr>
              <a:t>rearrangement/reorder 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engine            ** CMC </a:t>
            </a:r>
            <a:r>
              <a:rPr lang="en-US" sz="1200" dirty="0" smtClean="0">
                <a:solidFill>
                  <a:srgbClr val="000000"/>
                </a:solidFill>
                <a:cs typeface="DejaVu Sans" charset="0"/>
              </a:rPr>
              <a:t>Custom Memory 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Cube</a:t>
            </a:r>
          </a:p>
        </p:txBody>
      </p:sp>
    </p:spTree>
    <p:extLst>
      <p:ext uri="{BB962C8B-B14F-4D97-AF65-F5344CB8AC3E}">
        <p14:creationId xmlns:p14="http://schemas.microsoft.com/office/powerpoint/2010/main" val="229337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Notional CMC Architecture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088740"/>
            <a:ext cx="6819661" cy="3868946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11155" y="5229200"/>
            <a:ext cx="8496436" cy="504056"/>
          </a:xfrm>
        </p:spPr>
        <p:txBody>
          <a:bodyPr/>
          <a:lstStyle/>
          <a:p>
            <a:r>
              <a:rPr lang="en-US" sz="2200" dirty="0"/>
              <a:t>Simplified view: </a:t>
            </a:r>
            <a:r>
              <a:rPr lang="en-US" sz="2200" dirty="0">
                <a:solidFill>
                  <a:srgbClr val="0021A5"/>
                </a:solidFill>
              </a:rPr>
              <a:t>an HMC with a user-programmable logic layer</a:t>
            </a:r>
          </a:p>
          <a:p>
            <a:pPr lvl="1">
              <a:spcBef>
                <a:spcPts val="0"/>
              </a:spcBef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036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096256"/>
              </p:ext>
            </p:extLst>
          </p:nvPr>
        </p:nvGraphicFramePr>
        <p:xfrm>
          <a:off x="1043608" y="-41097"/>
          <a:ext cx="6613319" cy="54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1" name="Visio" r:id="rId3" imgW="3151760" imgH="2573795" progId="Visio.Drawing.15">
                  <p:embed/>
                </p:oleObj>
              </mc:Choice>
              <mc:Fallback>
                <p:oleObj name="Visio" r:id="rId3" imgW="3151760" imgH="257379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3608" y="-41097"/>
                        <a:ext cx="6613319" cy="54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941387"/>
          </a:xfrm>
        </p:spPr>
        <p:txBody>
          <a:bodyPr/>
          <a:lstStyle/>
          <a:p>
            <a:r>
              <a:rPr lang="en-US" sz="4000" dirty="0"/>
              <a:t>DRE Prototype on CMC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22" y="5159448"/>
            <a:ext cx="814395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View buffer (VB) </a:t>
            </a:r>
            <a:r>
              <a:rPr lang="en-US" sz="2000" dirty="0">
                <a:latin typeface="+mn-lt"/>
                <a:cs typeface="+mn-cs"/>
              </a:rPr>
              <a:t>can be set up inside the HMC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3) </a:t>
            </a:r>
            <a:r>
              <a:rPr lang="en-US" sz="2000" dirty="0">
                <a:latin typeface="+mn-lt"/>
                <a:cs typeface="+mn-cs"/>
              </a:rPr>
              <a:t>or inside CMC logic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4)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15816" y="3503472"/>
            <a:ext cx="524503" cy="468052"/>
            <a:chOff x="2915816" y="3503472"/>
            <a:chExt cx="524503" cy="468052"/>
          </a:xfrm>
        </p:grpSpPr>
        <p:sp>
          <p:nvSpPr>
            <p:cNvPr id="7" name="Oval 6"/>
            <p:cNvSpPr/>
            <p:nvPr/>
          </p:nvSpPr>
          <p:spPr>
            <a:xfrm>
              <a:off x="2915816" y="3503472"/>
              <a:ext cx="504056" cy="468052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15816" y="3573016"/>
              <a:ext cx="524503" cy="30777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4A00"/>
                  </a:solidFill>
                </a:rPr>
                <a:t>VB4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264188" y="2487246"/>
            <a:ext cx="524503" cy="468052"/>
            <a:chOff x="2951820" y="3503472"/>
            <a:chExt cx="524503" cy="468052"/>
          </a:xfrm>
        </p:grpSpPr>
        <p:sp>
          <p:nvSpPr>
            <p:cNvPr id="11" name="Oval 10"/>
            <p:cNvSpPr/>
            <p:nvPr/>
          </p:nvSpPr>
          <p:spPr>
            <a:xfrm>
              <a:off x="2951820" y="3503472"/>
              <a:ext cx="504056" cy="468052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51820" y="3609020"/>
              <a:ext cx="524503" cy="30777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4A00"/>
                  </a:solidFill>
                </a:rPr>
                <a:t>VB3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924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&amp;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564" y="1052736"/>
            <a:ext cx="8280920" cy="4911725"/>
          </a:xfrm>
        </p:spPr>
        <p:txBody>
          <a:bodyPr/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DRE* on Merlin board</a:t>
            </a:r>
          </a:p>
          <a:p>
            <a:pPr lvl="1">
              <a:spcBef>
                <a:spcPts val="0"/>
              </a:spcBef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Notional CMC** architecture</a:t>
            </a:r>
          </a:p>
          <a:p>
            <a:pPr lvl="1">
              <a:spcBef>
                <a:spcPts val="0"/>
              </a:spcBef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Explore design options (design options 1 – 5)</a:t>
            </a:r>
          </a:p>
          <a:p>
            <a:pPr lvl="1">
              <a:spcBef>
                <a:spcPts val="0"/>
              </a:spcBef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DRE prototypes on Merlin-board CMC platform </a:t>
            </a:r>
          </a:p>
          <a:p>
            <a:pPr lvl="2">
              <a:spcBef>
                <a:spcPts val="0"/>
              </a:spcBef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Design options 1, 2, &amp; 3</a:t>
            </a:r>
          </a:p>
          <a:p>
            <a:pPr lvl="2"/>
            <a:r>
              <a:rPr lang="en-US" sz="1800" dirty="0" err="1">
                <a:solidFill>
                  <a:schemeClr val="bg1">
                    <a:lumMod val="75000"/>
                  </a:schemeClr>
                </a:solidFill>
              </a:rPr>
              <a:t>SpMV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 app (using HT) with design options 1 and 3</a:t>
            </a:r>
          </a:p>
          <a:p>
            <a:pPr lvl="2"/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Image processing app (using HT) with design option 3</a:t>
            </a:r>
          </a:p>
          <a:p>
            <a:r>
              <a:rPr lang="en-US" sz="2400" dirty="0"/>
              <a:t>Performance measurement on Merlin board for CMC</a:t>
            </a:r>
          </a:p>
          <a:p>
            <a:pPr lvl="1"/>
            <a:r>
              <a:rPr lang="en-US" sz="2200" dirty="0"/>
              <a:t>Performance measurement on notional CMC architecture</a:t>
            </a:r>
          </a:p>
          <a:p>
            <a:pPr lvl="1"/>
            <a:r>
              <a:rPr lang="en-US" sz="2200" dirty="0"/>
              <a:t>Performance modeling of </a:t>
            </a:r>
            <a:r>
              <a:rPr lang="en-US" sz="2200"/>
              <a:t>CMC </a:t>
            </a:r>
            <a:r>
              <a:rPr lang="en-US" sz="2200" smtClean="0"/>
              <a:t>arch. </a:t>
            </a:r>
            <a:r>
              <a:rPr lang="en-US" sz="2200" dirty="0"/>
              <a:t>on Merlin board</a:t>
            </a:r>
          </a:p>
          <a:p>
            <a:pPr lvl="2">
              <a:spcBef>
                <a:spcPts val="0"/>
              </a:spcBef>
            </a:pPr>
            <a:r>
              <a:rPr lang="en-US" dirty="0"/>
              <a:t>Performance measurement</a:t>
            </a:r>
          </a:p>
          <a:p>
            <a:pPr lvl="2">
              <a:spcBef>
                <a:spcPts val="0"/>
              </a:spcBef>
            </a:pPr>
            <a:r>
              <a:rPr lang="en-US" dirty="0"/>
              <a:t>Challenges &amp; solutions</a:t>
            </a:r>
          </a:p>
          <a:p>
            <a:pPr lvl="2">
              <a:spcBef>
                <a:spcPts val="0"/>
              </a:spcBef>
            </a:pPr>
            <a:r>
              <a:rPr lang="en-US" dirty="0"/>
              <a:t>Where are we now?</a:t>
            </a:r>
          </a:p>
          <a:p>
            <a:pPr lvl="2">
              <a:spcBef>
                <a:spcPts val="0"/>
              </a:spcBef>
            </a:pPr>
            <a:r>
              <a:rPr lang="en-US" dirty="0"/>
              <a:t>Where are we heading (CAW16)?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770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</a:t>
            </a:r>
            <a:r>
              <a:rPr lang="en-US" sz="1200" dirty="0" smtClean="0">
                <a:solidFill>
                  <a:srgbClr val="000000"/>
                </a:solidFill>
                <a:cs typeface="DejaVu Sans" charset="0"/>
              </a:rPr>
              <a:t>rearrangement/reorder 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engine            ** CMC </a:t>
            </a:r>
            <a:r>
              <a:rPr lang="en-US" sz="1200" dirty="0" smtClean="0">
                <a:solidFill>
                  <a:srgbClr val="000000"/>
                </a:solidFill>
                <a:cs typeface="DejaVu Sans" charset="0"/>
              </a:rPr>
              <a:t>Custom Memory 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Cube</a:t>
            </a:r>
          </a:p>
        </p:txBody>
      </p:sp>
    </p:spTree>
    <p:extLst>
      <p:ext uri="{BB962C8B-B14F-4D97-AF65-F5344CB8AC3E}">
        <p14:creationId xmlns:p14="http://schemas.microsoft.com/office/powerpoint/2010/main" val="212634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2492896"/>
            <a:ext cx="8303473" cy="36009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FF4A00"/>
                </a:solidFill>
              </a:rPr>
              <a:t>Desired observation points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A: Host </a:t>
            </a:r>
            <a:r>
              <a:rPr lang="en-US" dirty="0">
                <a:solidFill>
                  <a:srgbClr val="0021A5"/>
                </a:solidFill>
              </a:rPr>
              <a:t>latency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B: CMC </a:t>
            </a:r>
            <a:r>
              <a:rPr lang="en-US" dirty="0">
                <a:solidFill>
                  <a:srgbClr val="0021A5"/>
                </a:solidFill>
              </a:rPr>
              <a:t>latency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C: CMC component</a:t>
            </a:r>
            <a:r>
              <a:rPr lang="en-US" dirty="0">
                <a:solidFill>
                  <a:srgbClr val="FF4A00"/>
                </a:solidFill>
              </a:rPr>
              <a:t> delay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D: </a:t>
            </a:r>
            <a:r>
              <a:rPr lang="en-US" dirty="0">
                <a:solidFill>
                  <a:srgbClr val="0021A5"/>
                </a:solidFill>
              </a:rPr>
              <a:t>Latency </a:t>
            </a:r>
            <a:r>
              <a:rPr lang="en-US" dirty="0"/>
              <a:t>of HMC internal data access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Local-vault and non-local-vault accesses cause different latencies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E: </a:t>
            </a:r>
            <a:r>
              <a:rPr lang="en-US" dirty="0">
                <a:solidFill>
                  <a:srgbClr val="0021A5"/>
                </a:solidFill>
              </a:rPr>
              <a:t>Latency </a:t>
            </a:r>
            <a:r>
              <a:rPr lang="en-US" dirty="0"/>
              <a:t>of DRAM layer access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Inside vault, row buffer hit &amp; row buffer miss will cause different latencies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1A5"/>
                </a:solidFill>
              </a:rPr>
              <a:t>T: </a:t>
            </a:r>
            <a:r>
              <a:rPr lang="en-US" dirty="0"/>
              <a:t>Transfer</a:t>
            </a:r>
            <a:r>
              <a:rPr lang="en-US" dirty="0">
                <a:solidFill>
                  <a:srgbClr val="0021A5"/>
                </a:solidFill>
              </a:rPr>
              <a:t> </a:t>
            </a:r>
            <a:r>
              <a:rPr lang="en-US" dirty="0">
                <a:solidFill>
                  <a:srgbClr val="FF4A00"/>
                </a:solidFill>
              </a:rPr>
              <a:t>delay</a:t>
            </a:r>
            <a:endParaRPr lang="en-US" dirty="0"/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Depends on design option (where the view buffer is stored)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362853"/>
              </p:ext>
            </p:extLst>
          </p:nvPr>
        </p:nvGraphicFramePr>
        <p:xfrm>
          <a:off x="4039729" y="110217"/>
          <a:ext cx="4816747" cy="4139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2" name="Visio" r:id="rId4" imgW="3151760" imgH="2708164" progId="Visio.Drawing.15">
                  <p:embed/>
                </p:oleObj>
              </mc:Choice>
              <mc:Fallback>
                <p:oleObj name="Visio" r:id="rId4" imgW="3151760" imgH="270816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39729" y="110217"/>
                        <a:ext cx="4816747" cy="41397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399276" cy="941387"/>
          </a:xfrm>
        </p:spPr>
        <p:txBody>
          <a:bodyPr/>
          <a:lstStyle/>
          <a:p>
            <a:r>
              <a:rPr lang="en-US" dirty="0"/>
              <a:t>Performance Measurement</a:t>
            </a: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1196" y="1242780"/>
            <a:ext cx="5162872" cy="602044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sz="2600" dirty="0"/>
              <a:t>Notional CMC architecture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Latency: </a:t>
            </a:r>
            <a:r>
              <a:rPr lang="en-US" sz="1200" dirty="0"/>
              <a:t>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572000" y="3573016"/>
            <a:ext cx="329674" cy="307777"/>
            <a:chOff x="4572000" y="3573016"/>
            <a:chExt cx="329674" cy="307777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572000" y="3825044"/>
              <a:ext cx="324036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4608004" y="3573016"/>
              <a:ext cx="293670" cy="30777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663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827584" y="470699"/>
          <a:ext cx="6660740" cy="5834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Visio" r:id="rId4" imgW="6799091" imgH="5928777" progId="Visio.Drawing.15">
                  <p:embed/>
                </p:oleObj>
              </mc:Choice>
              <mc:Fallback>
                <p:oleObj name="Visio" r:id="rId4" imgW="6799091" imgH="5928777" progId="Visio.Drawing.15">
                  <p:embed/>
                  <p:pic>
                    <p:nvPicPr>
                      <p:cNvPr id="8" name="Content Placeholder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7584" y="470699"/>
                        <a:ext cx="6660740" cy="58348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941387"/>
          </a:xfrm>
        </p:spPr>
        <p:txBody>
          <a:bodyPr/>
          <a:lstStyle/>
          <a:p>
            <a:r>
              <a:rPr lang="en-US" sz="3000" dirty="0"/>
              <a:t>Mapping of Observation Points to Merlin Platform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4247964" y="872716"/>
            <a:ext cx="4752528" cy="280076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latency A = latency B + delay T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latency B = latency B’ </a:t>
            </a:r>
            <a:r>
              <a:rPr lang="en-US" i="1" dirty="0">
                <a:solidFill>
                  <a:srgbClr val="FF4A00"/>
                </a:solidFill>
              </a:rPr>
              <a:t>– delay </a:t>
            </a:r>
            <a:r>
              <a:rPr lang="en-US" i="1" dirty="0" err="1">
                <a:solidFill>
                  <a:srgbClr val="FF4A00"/>
                </a:solidFill>
              </a:rPr>
              <a:t>F’minusD</a:t>
            </a:r>
            <a:r>
              <a:rPr lang="en-US" i="1" dirty="0">
                <a:solidFill>
                  <a:srgbClr val="FF4A00"/>
                </a:solidFill>
              </a:rPr>
              <a:t>’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delay C = delay C’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latency D = latency D’</a:t>
            </a:r>
          </a:p>
          <a:p>
            <a:pPr marL="285750" indent="-28575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latency E = latency 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delay T = some function of T’ </a:t>
            </a:r>
            <a:br>
              <a:rPr lang="en-US" i="1" dirty="0"/>
            </a:br>
            <a:r>
              <a:rPr lang="en-US" i="1" dirty="0"/>
              <a:t>	</a:t>
            </a:r>
            <a:r>
              <a:rPr lang="en-US" i="1" dirty="0">
                <a:solidFill>
                  <a:srgbClr val="FF4A00"/>
                </a:solidFill>
              </a:rPr>
              <a:t>(depends on design option)</a:t>
            </a:r>
            <a:endParaRPr lang="en-US" i="1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i="1" dirty="0"/>
          </a:p>
        </p:txBody>
      </p:sp>
      <p:grpSp>
        <p:nvGrpSpPr>
          <p:cNvPr id="5" name="Group 4"/>
          <p:cNvGrpSpPr/>
          <p:nvPr/>
        </p:nvGrpSpPr>
        <p:grpSpPr>
          <a:xfrm>
            <a:off x="3527884" y="5589240"/>
            <a:ext cx="2160240" cy="261610"/>
            <a:chOff x="3527884" y="5589240"/>
            <a:chExt cx="2160240" cy="26161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527884" y="5733256"/>
              <a:ext cx="216024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4393276" y="5672505"/>
              <a:ext cx="648072" cy="1298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33417" y="5589240"/>
              <a:ext cx="814647" cy="2616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050" dirty="0" err="1">
                  <a:solidFill>
                    <a:srgbClr val="FF4A00"/>
                  </a:solidFill>
                </a:rPr>
                <a:t>F’minusD</a:t>
              </a:r>
              <a:r>
                <a:rPr lang="en-US" sz="1050" dirty="0">
                  <a:solidFill>
                    <a:srgbClr val="FF4A00"/>
                  </a:solidFill>
                </a:rPr>
                <a:t>’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302507" y="5648439"/>
            <a:ext cx="1373389" cy="261610"/>
            <a:chOff x="1302507" y="5648439"/>
            <a:chExt cx="1373389" cy="26161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1302507" y="5889261"/>
              <a:ext cx="137338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1872208" y="5648439"/>
              <a:ext cx="417102" cy="2616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T’</a:t>
              </a: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1302507" y="2852936"/>
            <a:ext cx="245158" cy="0"/>
          </a:xfrm>
          <a:prstGeom prst="straightConnector1">
            <a:avLst/>
          </a:prstGeom>
          <a:noFill/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1295636" y="2663334"/>
            <a:ext cx="263214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80931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941387"/>
          </a:xfrm>
        </p:spPr>
        <p:txBody>
          <a:bodyPr/>
          <a:lstStyle/>
          <a:p>
            <a:r>
              <a:rPr lang="en-US" sz="2800" dirty="0"/>
              <a:t>Performance Measurement on Merlin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4640" y="3111391"/>
            <a:ext cx="8509848" cy="29546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i="1" dirty="0"/>
              <a:t>A’ is measured in host code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i="1" dirty="0"/>
              <a:t>B’, C’, F’ are measured in HT code (CMC logic)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i="1" dirty="0"/>
              <a:t>T’ to be determined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FF0000"/>
                </a:solidFill>
              </a:rPr>
              <a:t>Delay </a:t>
            </a:r>
            <a:r>
              <a:rPr lang="en-US" i="1" dirty="0" err="1">
                <a:solidFill>
                  <a:srgbClr val="FF0000"/>
                </a:solidFill>
              </a:rPr>
              <a:t>F’minusD</a:t>
            </a:r>
            <a:r>
              <a:rPr lang="en-US" i="1" dirty="0">
                <a:solidFill>
                  <a:srgbClr val="FF0000"/>
                </a:solidFill>
              </a:rPr>
              <a:t>’ </a:t>
            </a:r>
            <a:r>
              <a:rPr lang="en-US" i="1" dirty="0"/>
              <a:t>= latency F’ – </a:t>
            </a:r>
            <a:r>
              <a:rPr lang="en-US" i="1" dirty="0">
                <a:solidFill>
                  <a:srgbClr val="FF0000"/>
                </a:solidFill>
              </a:rPr>
              <a:t>latency D’</a:t>
            </a:r>
          </a:p>
          <a:p>
            <a:pPr>
              <a:spcBef>
                <a:spcPts val="1800"/>
              </a:spcBef>
            </a:pPr>
            <a:r>
              <a:rPr lang="en-US" sz="2000" dirty="0">
                <a:solidFill>
                  <a:srgbClr val="0021A5"/>
                </a:solidFill>
              </a:rPr>
              <a:t>If we cannot obtain D’ and E’ from Micron (or while waiting for NDA)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FF0000"/>
                </a:solidFill>
              </a:rPr>
              <a:t>latency D’ </a:t>
            </a:r>
            <a:r>
              <a:rPr lang="en-US" i="1" dirty="0"/>
              <a:t>= latency G’ – latency G’_D’ = latency G’ – (VirtualMC module latency + HMCC module latency + HMC link latency)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FF0000"/>
                </a:solidFill>
              </a:rPr>
              <a:t>latency E’ </a:t>
            </a:r>
            <a:r>
              <a:rPr lang="en-US" i="1" dirty="0"/>
              <a:t>cannot be measured; but may be determined using simulation tools</a:t>
            </a:r>
          </a:p>
        </p:txBody>
      </p:sp>
      <p:sp>
        <p:nvSpPr>
          <p:cNvPr id="8" name="文本框 2"/>
          <p:cNvSpPr txBox="1"/>
          <p:nvPr/>
        </p:nvSpPr>
        <p:spPr>
          <a:xfrm>
            <a:off x="5436096" y="1191285"/>
            <a:ext cx="3679049" cy="17927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68275" indent="-1682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i="1" dirty="0"/>
              <a:t>latency A = latency A’ </a:t>
            </a:r>
          </a:p>
          <a:p>
            <a:pPr marL="168275" indent="-1682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i="1" dirty="0"/>
              <a:t>latency B = latency B’ </a:t>
            </a:r>
            <a:r>
              <a:rPr lang="en-US" sz="1400" i="1" dirty="0">
                <a:solidFill>
                  <a:srgbClr val="FF4A00"/>
                </a:solidFill>
              </a:rPr>
              <a:t>– delay </a:t>
            </a:r>
            <a:r>
              <a:rPr lang="en-US" sz="1400" i="1" dirty="0" err="1">
                <a:solidFill>
                  <a:srgbClr val="FF4A00"/>
                </a:solidFill>
              </a:rPr>
              <a:t>F’minusD</a:t>
            </a:r>
            <a:r>
              <a:rPr lang="en-US" sz="1400" i="1" dirty="0">
                <a:solidFill>
                  <a:srgbClr val="FF4A00"/>
                </a:solidFill>
              </a:rPr>
              <a:t>’</a:t>
            </a:r>
          </a:p>
          <a:p>
            <a:pPr marL="168275" indent="-1682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i="1" dirty="0"/>
              <a:t>delay C = delay C’</a:t>
            </a:r>
          </a:p>
          <a:p>
            <a:pPr marL="168275" indent="-1682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i="1" dirty="0"/>
              <a:t>latency D = latency D’</a:t>
            </a:r>
          </a:p>
          <a:p>
            <a:pPr marL="168275" indent="-1682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i="1" dirty="0"/>
              <a:t>latency E = latency E’</a:t>
            </a:r>
          </a:p>
          <a:p>
            <a:pPr marL="168275" indent="-1682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i="1" dirty="0"/>
              <a:t>delay T = some function of T’ </a:t>
            </a:r>
            <a:br>
              <a:rPr lang="en-US" sz="1400" i="1" dirty="0"/>
            </a:br>
            <a:r>
              <a:rPr lang="en-US" sz="1400" i="1" dirty="0"/>
              <a:t>	</a:t>
            </a:r>
            <a:r>
              <a:rPr lang="en-US" sz="1400" i="1" dirty="0">
                <a:solidFill>
                  <a:srgbClr val="FF4A00"/>
                </a:solidFill>
              </a:rPr>
              <a:t>(depends on design option)</a:t>
            </a:r>
            <a:endParaRPr lang="en-US" sz="1400" i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2231740" y="2658661"/>
            <a:ext cx="1656184" cy="245075"/>
            <a:chOff x="2231740" y="2658661"/>
            <a:chExt cx="1656184" cy="245075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2231740" y="2789764"/>
              <a:ext cx="1656184" cy="2294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2898976" y="2658661"/>
              <a:ext cx="772924" cy="245075"/>
              <a:chOff x="2898976" y="2658661"/>
              <a:chExt cx="772924" cy="245075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905061" y="2741538"/>
                <a:ext cx="663163" cy="12921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0" lang="en-US" sz="1600" b="0" i="0" u="none" strike="noStrike" cap="none" normalizeH="0" baseline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898976" y="2658661"/>
                <a:ext cx="772924" cy="245075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 err="1">
                    <a:solidFill>
                      <a:srgbClr val="FF0000"/>
                    </a:solidFill>
                  </a:rPr>
                  <a:t>F’minusD</a:t>
                </a:r>
                <a:r>
                  <a:rPr lang="en-US" sz="1000" i="1" dirty="0">
                    <a:solidFill>
                      <a:srgbClr val="FF0000"/>
                    </a:solidFill>
                  </a:rPr>
                  <a:t>’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231212" y="836712"/>
            <a:ext cx="5024864" cy="2362884"/>
            <a:chOff x="231212" y="836712"/>
            <a:chExt cx="5024864" cy="2362884"/>
          </a:xfrm>
        </p:grpSpPr>
        <p:graphicFrame>
          <p:nvGraphicFramePr>
            <p:cNvPr id="9" name="Content Placeholder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630501"/>
                </p:ext>
              </p:extLst>
            </p:nvPr>
          </p:nvGraphicFramePr>
          <p:xfrm>
            <a:off x="231212" y="836712"/>
            <a:ext cx="5024864" cy="23628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2" name="Visio" r:id="rId3" imgW="6799091" imgH="3197897" progId="Visio.Drawing.15">
                    <p:embed/>
                  </p:oleObj>
                </mc:Choice>
                <mc:Fallback>
                  <p:oleObj name="Visio" r:id="rId3" imgW="6799091" imgH="3197897" progId="Visio.Drawing.15">
                    <p:embed/>
                    <p:pic>
                      <p:nvPicPr>
                        <p:cNvPr id="7" name="Content Placeholder 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1212" y="836712"/>
                          <a:ext cx="5024864" cy="236288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" name="Group 4"/>
            <p:cNvGrpSpPr/>
            <p:nvPr/>
          </p:nvGrpSpPr>
          <p:grpSpPr>
            <a:xfrm>
              <a:off x="611560" y="2769722"/>
              <a:ext cx="1027571" cy="227230"/>
              <a:chOff x="611560" y="2769722"/>
              <a:chExt cx="1027571" cy="227230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>
                <a:off x="611560" y="2769722"/>
                <a:ext cx="1027571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  <p:sp>
            <p:nvSpPr>
              <p:cNvPr id="18" name="TextBox 17"/>
              <p:cNvSpPr txBox="1"/>
              <p:nvPr/>
            </p:nvSpPr>
            <p:spPr>
              <a:xfrm>
                <a:off x="1037811" y="2781508"/>
                <a:ext cx="312076" cy="21544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sz="800" i="1" dirty="0"/>
                  <a:t>T’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357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636"/>
            <a:ext cx="8229600" cy="941387"/>
          </a:xfrm>
        </p:spPr>
        <p:txBody>
          <a:bodyPr/>
          <a:lstStyle/>
          <a:p>
            <a:r>
              <a:rPr lang="en-US" dirty="0"/>
              <a:t>Approach for Challenge D’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3127412"/>
            <a:ext cx="8748972" cy="3181908"/>
          </a:xfrm>
        </p:spPr>
        <p:txBody>
          <a:bodyPr/>
          <a:lstStyle/>
          <a:p>
            <a:pPr marL="0" indent="0">
              <a:buNone/>
            </a:pPr>
            <a:endParaRPr lang="en-US" sz="18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i="1" dirty="0">
                <a:solidFill>
                  <a:srgbClr val="FF0000"/>
                </a:solidFill>
              </a:rPr>
              <a:t>latency D’ </a:t>
            </a:r>
            <a:r>
              <a:rPr lang="en-US" sz="1800" i="1" dirty="0"/>
              <a:t>= latency G’ – delay </a:t>
            </a:r>
            <a:r>
              <a:rPr lang="en-US" sz="1800" i="1" dirty="0" err="1"/>
              <a:t>F’minusD</a:t>
            </a:r>
            <a:r>
              <a:rPr lang="en-US" sz="1800" i="1" dirty="0"/>
              <a:t>’ = </a:t>
            </a:r>
            <a:r>
              <a:rPr lang="en-US" sz="1800" i="1" dirty="0">
                <a:solidFill>
                  <a:srgbClr val="0070C0"/>
                </a:solidFill>
              </a:rPr>
              <a:t>latency G’ </a:t>
            </a:r>
            <a:r>
              <a:rPr lang="en-US" sz="1800" i="1" dirty="0"/>
              <a:t>– (</a:t>
            </a:r>
            <a:r>
              <a:rPr lang="en-US" sz="1800" i="1" dirty="0">
                <a:solidFill>
                  <a:srgbClr val="0070C0"/>
                </a:solidFill>
              </a:rPr>
              <a:t>VirtualMC module latency</a:t>
            </a:r>
            <a:br>
              <a:rPr lang="en-US" sz="1800" i="1" dirty="0">
                <a:solidFill>
                  <a:srgbClr val="0070C0"/>
                </a:solidFill>
              </a:rPr>
            </a:br>
            <a:r>
              <a:rPr lang="en-US" sz="1800" i="1" dirty="0">
                <a:solidFill>
                  <a:srgbClr val="0070C0"/>
                </a:solidFill>
              </a:rPr>
              <a:t>                    </a:t>
            </a:r>
            <a:r>
              <a:rPr lang="en-US" sz="1800" i="1" dirty="0"/>
              <a:t>+ </a:t>
            </a:r>
            <a:r>
              <a:rPr lang="en-US" sz="1800" i="1" dirty="0">
                <a:solidFill>
                  <a:srgbClr val="0070C0"/>
                </a:solidFill>
              </a:rPr>
              <a:t>HMCC module latency</a:t>
            </a:r>
            <a:r>
              <a:rPr lang="en-US" sz="1800" i="1" dirty="0">
                <a:solidFill>
                  <a:srgbClr val="92D050"/>
                </a:solidFill>
              </a:rPr>
              <a:t> </a:t>
            </a:r>
            <a:r>
              <a:rPr lang="en-US" sz="1800" i="1" dirty="0"/>
              <a:t>+ HMC link latency)</a:t>
            </a:r>
          </a:p>
          <a:p>
            <a:r>
              <a:rPr lang="en-US" sz="1400" i="1" dirty="0">
                <a:solidFill>
                  <a:srgbClr val="0070C0"/>
                </a:solidFill>
              </a:rPr>
              <a:t>Latency G’</a:t>
            </a:r>
            <a:r>
              <a:rPr lang="en-US" sz="1400" i="1" dirty="0"/>
              <a:t> (round-trip)</a:t>
            </a:r>
          </a:p>
          <a:p>
            <a:pPr lvl="1"/>
            <a:r>
              <a:rPr lang="en-US" sz="1400" i="1" dirty="0"/>
              <a:t>Collaborating with Convey to debug PERFMON code</a:t>
            </a:r>
          </a:p>
          <a:p>
            <a:r>
              <a:rPr lang="en-US" sz="1400" i="1" dirty="0">
                <a:solidFill>
                  <a:srgbClr val="0070C0"/>
                </a:solidFill>
              </a:rPr>
              <a:t>VirtualMC module latency</a:t>
            </a:r>
          </a:p>
          <a:p>
            <a:pPr lvl="1"/>
            <a:r>
              <a:rPr lang="en-US" sz="1400" i="1" dirty="0"/>
              <a:t>Implemented as TLB (Translation Look-aside Buffer) in code</a:t>
            </a:r>
          </a:p>
          <a:p>
            <a:pPr lvl="1"/>
            <a:r>
              <a:rPr lang="en-US" sz="1400" i="1" dirty="0"/>
              <a:t>Non-deterministic</a:t>
            </a:r>
          </a:p>
          <a:p>
            <a:pPr lvl="1"/>
            <a:r>
              <a:rPr lang="en-US" sz="1400" i="1" dirty="0"/>
              <a:t>Will collaborate with Convey</a:t>
            </a:r>
          </a:p>
          <a:p>
            <a:r>
              <a:rPr lang="en-US" sz="1400" i="1" dirty="0">
                <a:solidFill>
                  <a:srgbClr val="0070C0"/>
                </a:solidFill>
              </a:rPr>
              <a:t>HMCC module latency</a:t>
            </a:r>
          </a:p>
          <a:p>
            <a:pPr lvl="1"/>
            <a:r>
              <a:rPr lang="en-US" sz="1400" i="1" dirty="0"/>
              <a:t>Collaborating with Altera</a:t>
            </a:r>
          </a:p>
          <a:p>
            <a:pPr lvl="1"/>
            <a:endParaRPr lang="en-US" sz="1600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642846" y="2960948"/>
            <a:ext cx="2261302" cy="261610"/>
            <a:chOff x="3642846" y="2960948"/>
            <a:chExt cx="2261302" cy="261610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3642846" y="3104964"/>
              <a:ext cx="2261302" cy="416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508238" y="3044213"/>
              <a:ext cx="648072" cy="1298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48379" y="2960948"/>
              <a:ext cx="814647" cy="2616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100" i="1" dirty="0" err="1"/>
                <a:t>F’minusD</a:t>
              </a:r>
              <a:r>
                <a:rPr lang="en-US" sz="1100" i="1" dirty="0"/>
                <a:t>’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91580" y="368660"/>
            <a:ext cx="7020780" cy="3301439"/>
            <a:chOff x="791580" y="368660"/>
            <a:chExt cx="7020780" cy="3301439"/>
          </a:xfrm>
        </p:grpSpPr>
        <p:graphicFrame>
          <p:nvGraphicFramePr>
            <p:cNvPr id="22" name="Content Placeholder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8622794"/>
                </p:ext>
              </p:extLst>
            </p:nvPr>
          </p:nvGraphicFramePr>
          <p:xfrm>
            <a:off x="791580" y="368660"/>
            <a:ext cx="7020780" cy="3301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90" name="Visio" r:id="rId3" imgW="6799091" imgH="3197897" progId="Visio.Drawing.15">
                    <p:embed/>
                  </p:oleObj>
                </mc:Choice>
                <mc:Fallback>
                  <p:oleObj name="Visio" r:id="rId3" imgW="6799091" imgH="3197897" progId="Visio.Drawing.15">
                    <p:embed/>
                    <p:pic>
                      <p:nvPicPr>
                        <p:cNvPr id="6" name="Content Placeholder 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91580" y="368660"/>
                          <a:ext cx="7020780" cy="33014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" name="Group 4"/>
            <p:cNvGrpSpPr/>
            <p:nvPr/>
          </p:nvGrpSpPr>
          <p:grpSpPr>
            <a:xfrm>
              <a:off x="1302507" y="3085175"/>
              <a:ext cx="1465899" cy="292432"/>
              <a:chOff x="1302507" y="3085175"/>
              <a:chExt cx="1465899" cy="292432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>
                <a:off x="1302507" y="3085175"/>
                <a:ext cx="1465899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  <p:sp>
            <p:nvSpPr>
              <p:cNvPr id="12" name="TextBox 11"/>
              <p:cNvSpPr txBox="1"/>
              <p:nvPr/>
            </p:nvSpPr>
            <p:spPr>
              <a:xfrm>
                <a:off x="1910582" y="3131386"/>
                <a:ext cx="445198" cy="24622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sz="1000" i="1" dirty="0"/>
                  <a:t>T’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332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9547</TotalTime>
  <Words>1429</Words>
  <Application>Microsoft Office PowerPoint</Application>
  <PresentationFormat>全屏显示(4:3)</PresentationFormat>
  <Paragraphs>286</Paragraphs>
  <Slides>19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DejaVu Sans</vt:lpstr>
      <vt:lpstr>宋体</vt:lpstr>
      <vt:lpstr>Arial</vt:lpstr>
      <vt:lpstr>Arial Narrow</vt:lpstr>
      <vt:lpstr>Garamond</vt:lpstr>
      <vt:lpstr>Times New Roman</vt:lpstr>
      <vt:lpstr>Wingdings</vt:lpstr>
      <vt:lpstr>3_Edge</vt:lpstr>
      <vt:lpstr>Visio</vt:lpstr>
      <vt:lpstr>Research Platform for Custom Memory Cube</vt:lpstr>
      <vt:lpstr>Review &amp; Overview</vt:lpstr>
      <vt:lpstr>Notional CMC Architecture</vt:lpstr>
      <vt:lpstr>DRE Prototype on CMC Architecture</vt:lpstr>
      <vt:lpstr>Review &amp; Overview</vt:lpstr>
      <vt:lpstr>Performance Measurement </vt:lpstr>
      <vt:lpstr>Mapping of Observation Points to Merlin Platform</vt:lpstr>
      <vt:lpstr>Performance Measurement on Merlin Board</vt:lpstr>
      <vt:lpstr>Approach for Challenge D’</vt:lpstr>
      <vt:lpstr>Approach for Challenge G’</vt:lpstr>
      <vt:lpstr>Approach for Challenge G’ (Contd.)</vt:lpstr>
      <vt:lpstr>Approach for Challenge G’ (Contd.)</vt:lpstr>
      <vt:lpstr>VirtualMC module latency </vt:lpstr>
      <vt:lpstr>Benchmarking to Determine A, B, C, and F</vt:lpstr>
      <vt:lpstr>Benchmarking Results: Single Mem. Rd/Wr </vt:lpstr>
      <vt:lpstr>Measure B’</vt:lpstr>
      <vt:lpstr>Measure C’</vt:lpstr>
      <vt:lpstr>Measure F’</vt:lpstr>
      <vt:lpstr>Going Forward (CAW16)</vt:lpstr>
    </vt:vector>
  </TitlesOfParts>
  <Company>University of Florida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邹宇</cp:lastModifiedBy>
  <cp:revision>2558</cp:revision>
  <dcterms:created xsi:type="dcterms:W3CDTF">2003-07-12T15:21:27Z</dcterms:created>
  <dcterms:modified xsi:type="dcterms:W3CDTF">2016-10-03T02:07:46Z</dcterms:modified>
</cp:coreProperties>
</file>