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3"/>
  </p:notesMasterIdLst>
  <p:handoutMasterIdLst>
    <p:handoutMasterId r:id="rId24"/>
  </p:handoutMasterIdLst>
  <p:sldIdLst>
    <p:sldId id="275" r:id="rId2"/>
    <p:sldId id="280" r:id="rId3"/>
    <p:sldId id="267" r:id="rId4"/>
    <p:sldId id="335" r:id="rId5"/>
    <p:sldId id="370" r:id="rId6"/>
    <p:sldId id="337" r:id="rId7"/>
    <p:sldId id="338" r:id="rId8"/>
    <p:sldId id="351" r:id="rId9"/>
    <p:sldId id="371" r:id="rId10"/>
    <p:sldId id="339" r:id="rId11"/>
    <p:sldId id="347" r:id="rId12"/>
    <p:sldId id="366" r:id="rId13"/>
    <p:sldId id="368" r:id="rId14"/>
    <p:sldId id="369" r:id="rId15"/>
    <p:sldId id="350" r:id="rId16"/>
    <p:sldId id="353" r:id="rId17"/>
    <p:sldId id="358" r:id="rId18"/>
    <p:sldId id="359" r:id="rId19"/>
    <p:sldId id="360" r:id="rId20"/>
    <p:sldId id="361" r:id="rId21"/>
    <p:sldId id="349" r:id="rId2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4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9" autoAdjust="0"/>
    <p:restoredTop sz="86237" autoAdjust="0"/>
  </p:normalViewPr>
  <p:slideViewPr>
    <p:cSldViewPr>
      <p:cViewPr varScale="1">
        <p:scale>
          <a:sx n="73" d="100"/>
          <a:sy n="73" d="100"/>
        </p:scale>
        <p:origin x="1310" y="67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46257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TLB Translation</a:t>
            </a:r>
            <a:r>
              <a:rPr lang="en-US" baseline="0" dirty="0"/>
              <a:t> Lookaside Buffer – a memory cache to translate virtual address to physical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7029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first</a:t>
            </a:r>
            <a:r>
              <a:rPr lang="en-US" baseline="0" dirty="0"/>
              <a:t> started working on the Merlin board, we concentrated on the design and implementation of the data rearrangement engine (DRE) on the Merlin board. </a:t>
            </a:r>
            <a:r>
              <a:rPr lang="en-US" dirty="0"/>
              <a:t>Implementation of DRE prototypes is interesting, but</a:t>
            </a:r>
            <a:r>
              <a:rPr lang="en-US" baseline="0" dirty="0"/>
              <a:t> unless we can make useful performance measurement, the usefulness of the CMC platform is limited.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8942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first</a:t>
            </a:r>
            <a:r>
              <a:rPr lang="en-US" baseline="0" dirty="0"/>
              <a:t> started working on the Merlin board, we concentrated on the design and implementation of the data rearrangement engine (DRE) on the Merlin board. </a:t>
            </a:r>
            <a:r>
              <a:rPr lang="en-US" dirty="0"/>
              <a:t>Implementation of DRE prototypes is interesting, but</a:t>
            </a:r>
            <a:r>
              <a:rPr lang="en-US" baseline="0" dirty="0"/>
              <a:t> unless we can make useful performance measurement, the usefulness of the CMC platform is limited.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8786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3552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is command + result data transfer back to host;</a:t>
            </a:r>
            <a:r>
              <a:rPr lang="en-US" baseline="0" dirty="0" smtClean="0"/>
              <a:t> </a:t>
            </a:r>
            <a:r>
              <a:rPr lang="en-US" dirty="0" smtClean="0"/>
              <a:t>depends on design</a:t>
            </a:r>
            <a:r>
              <a:rPr lang="en-US" baseline="0" dirty="0" smtClean="0"/>
              <a:t> options  and where results are stored (HMC, DDR, FPGA fabric,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5442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first</a:t>
            </a:r>
            <a:r>
              <a:rPr lang="en-US" baseline="0" dirty="0"/>
              <a:t> started working on the Merlin board, we concentrated on the design and implementation of the data rearrangement engine (DRE) on the Merlin board. </a:t>
            </a:r>
            <a:r>
              <a:rPr lang="en-US" dirty="0"/>
              <a:t>Implementation of DRE prototypes is interesting, but</a:t>
            </a:r>
            <a:r>
              <a:rPr lang="en-US" baseline="0" dirty="0"/>
              <a:t> unless we can make useful performance measurement, the usefulness of the CMC platform is limited.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7226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Pers_PERFMON</a:t>
            </a:r>
            <a:r>
              <a:rPr lang="en-US" baseline="0" dirty="0"/>
              <a:t> an MC_PERFMON are </a:t>
            </a:r>
            <a:r>
              <a:rPr lang="en-US" baseline="0" dirty="0" err="1"/>
              <a:t>verilog</a:t>
            </a:r>
            <a:r>
              <a:rPr lang="en-US" baseline="0" dirty="0"/>
              <a:t> module names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6604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measured by PERFMON code not what we needed (not incorrect)</a:t>
            </a:r>
          </a:p>
          <a:p>
            <a:r>
              <a:rPr lang="en-US" dirty="0"/>
              <a:t>Figures</a:t>
            </a:r>
            <a:r>
              <a:rPr lang="en-US" baseline="0" dirty="0"/>
              <a:t> shows F’ measured in PERFMON is consistent with F’ measured in HT code</a:t>
            </a:r>
          </a:p>
          <a:p>
            <a:r>
              <a:rPr lang="en-US" baseline="0" dirty="0"/>
              <a:t>Now we have determined F’, in a similar manner, we can determine G’.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44322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measured by PERFMON code not what we needed (not incorrect)</a:t>
            </a:r>
          </a:p>
          <a:p>
            <a:r>
              <a:rPr lang="en-US" dirty="0"/>
              <a:t>Figures</a:t>
            </a:r>
            <a:r>
              <a:rPr lang="en-US" baseline="0" dirty="0"/>
              <a:t> shows F’ measured in PERFMON is consistent with F’ measured in HT code</a:t>
            </a:r>
          </a:p>
          <a:p>
            <a:r>
              <a:rPr lang="en-US" baseline="0" dirty="0"/>
              <a:t>Now we have determined F’, in a similar manner, we can determine G’.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78540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LLNL</a:t>
            </a:r>
            <a:r>
              <a:rPr lang="en-US" sz="1600" b="1" spc="-30" baseline="0" dirty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 </a:t>
            </a:r>
            <a:r>
              <a:rPr lang="en-US" sz="1600" b="1" spc="-30" baseline="0" dirty="0" err="1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Telecon</a:t>
            </a: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JPG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692297"/>
            <a:ext cx="8170984" cy="1232647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1000" dirty="0"/>
              <a:t> </a:t>
            </a:r>
            <a:r>
              <a:rPr lang="en-US" sz="3800" dirty="0"/>
              <a:t>Research Platform for</a:t>
            </a:r>
            <a:br>
              <a:rPr lang="en-US" sz="3800" dirty="0"/>
            </a:br>
            <a:r>
              <a:rPr lang="en-US" sz="3800" dirty="0" smtClean="0"/>
              <a:t>Custom </a:t>
            </a:r>
            <a:r>
              <a:rPr lang="en-US" sz="3800" dirty="0"/>
              <a:t>Memory Cube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4148254" y="3971925"/>
            <a:ext cx="438297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Suvrat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Tedia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1600" b="1" i="1" dirty="0">
                <a:ea typeface="宋体" charset="-122"/>
              </a:rPr>
              <a:t>MS students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altLang="zh-CN" sz="16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600" dirty="0">
              <a:solidFill>
                <a:srgbClr val="FF4A00"/>
              </a:solidFill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245427" y="4018298"/>
            <a:ext cx="2438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Dr. Gongyu Wang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Dr. Alan George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  <a:endParaRPr lang="en-US" altLang="zh-CN" sz="700" dirty="0"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10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32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2800" dirty="0"/>
              <a:t>Performance Measurement on Merlin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4640" y="3111391"/>
            <a:ext cx="8509848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A’ is measured in host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B’, C’, F’ are measured in HT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Delay </a:t>
            </a:r>
            <a:r>
              <a:rPr lang="en-US" i="1" dirty="0" err="1">
                <a:solidFill>
                  <a:srgbClr val="FF0000"/>
                </a:solidFill>
              </a:rPr>
              <a:t>F’minusD</a:t>
            </a:r>
            <a:r>
              <a:rPr lang="en-US" i="1" dirty="0">
                <a:solidFill>
                  <a:srgbClr val="FF0000"/>
                </a:solidFill>
              </a:rPr>
              <a:t>’ </a:t>
            </a:r>
            <a:r>
              <a:rPr lang="en-US" i="1" dirty="0"/>
              <a:t>= latency F’ – </a:t>
            </a:r>
            <a:r>
              <a:rPr lang="en-US" i="1" dirty="0">
                <a:solidFill>
                  <a:srgbClr val="FF0000"/>
                </a:solidFill>
              </a:rPr>
              <a:t>latency D’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latency D’ </a:t>
            </a:r>
            <a:r>
              <a:rPr lang="en-US" i="1" dirty="0"/>
              <a:t>= latency G’ – latency G’_D’ = latency G’ – (VirtualMC module latency + HMCC module latency + HMC link latency)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latency E’ </a:t>
            </a:r>
            <a:r>
              <a:rPr lang="en-US" i="1" dirty="0"/>
              <a:t>cannot be measured; but may be determined using simulation tools</a:t>
            </a:r>
          </a:p>
        </p:txBody>
      </p:sp>
      <p:sp>
        <p:nvSpPr>
          <p:cNvPr id="8" name="文本框 2"/>
          <p:cNvSpPr txBox="1"/>
          <p:nvPr/>
        </p:nvSpPr>
        <p:spPr>
          <a:xfrm>
            <a:off x="5436096" y="1191285"/>
            <a:ext cx="3679049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68275" indent="-1682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i="1" dirty="0"/>
              <a:t>latency A = latency A’ </a:t>
            </a:r>
          </a:p>
          <a:p>
            <a:pPr marL="168275" indent="-1682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i="1" dirty="0"/>
              <a:t>latency B = latency B’ </a:t>
            </a:r>
            <a:r>
              <a:rPr lang="en-US" sz="1400" i="1" dirty="0">
                <a:solidFill>
                  <a:srgbClr val="FF4A00"/>
                </a:solidFill>
              </a:rPr>
              <a:t>– delay </a:t>
            </a:r>
            <a:r>
              <a:rPr lang="en-US" sz="1400" i="1" dirty="0" err="1">
                <a:solidFill>
                  <a:srgbClr val="FF4A00"/>
                </a:solidFill>
              </a:rPr>
              <a:t>F’minusD</a:t>
            </a:r>
            <a:r>
              <a:rPr lang="en-US" sz="1400" i="1" dirty="0">
                <a:solidFill>
                  <a:srgbClr val="FF4A00"/>
                </a:solidFill>
              </a:rPr>
              <a:t>’</a:t>
            </a:r>
          </a:p>
          <a:p>
            <a:pPr marL="168275" indent="-1682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i="1" dirty="0"/>
              <a:t>delay C = delay C’</a:t>
            </a:r>
          </a:p>
          <a:p>
            <a:pPr marL="168275" indent="-1682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i="1" dirty="0"/>
              <a:t>latency D = latency D’</a:t>
            </a:r>
          </a:p>
          <a:p>
            <a:pPr marL="168275" indent="-1682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i="1" dirty="0"/>
              <a:t>latency E = latency E’</a:t>
            </a:r>
          </a:p>
        </p:txBody>
      </p:sp>
      <p:graphicFrame>
        <p:nvGraphicFramePr>
          <p:cNvPr id="9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145228"/>
              </p:ext>
            </p:extLst>
          </p:nvPr>
        </p:nvGraphicFramePr>
        <p:xfrm>
          <a:off x="231212" y="836712"/>
          <a:ext cx="5024864" cy="2362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Visio" r:id="rId3" imgW="6799091" imgH="3197897" progId="Visio.Drawing.15">
                  <p:embed/>
                </p:oleObj>
              </mc:Choice>
              <mc:Fallback>
                <p:oleObj name="Visio" r:id="rId3" imgW="6799091" imgH="3197897" progId="Visio.Drawing.15">
                  <p:embed/>
                  <p:pic>
                    <p:nvPicPr>
                      <p:cNvPr id="7" name="Content Placeholder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212" y="836712"/>
                        <a:ext cx="5024864" cy="2362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20173" y="3032956"/>
            <a:ext cx="2592288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only if we cannot get D’ from Micron. Is that correct?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231740" y="2658661"/>
            <a:ext cx="1656184" cy="245075"/>
            <a:chOff x="2231740" y="2658661"/>
            <a:chExt cx="1656184" cy="245075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231740" y="2789764"/>
              <a:ext cx="1656184" cy="2294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2898976" y="2658661"/>
              <a:ext cx="772924" cy="245075"/>
              <a:chOff x="2898976" y="2658661"/>
              <a:chExt cx="772924" cy="24507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905061" y="2741538"/>
                <a:ext cx="663163" cy="12921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6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898976" y="2658661"/>
                <a:ext cx="772924" cy="24507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>
                    <a:solidFill>
                      <a:srgbClr val="FF0000"/>
                    </a:solidFill>
                  </a:rPr>
                  <a:t>F’minusD</a:t>
                </a:r>
                <a:r>
                  <a:rPr lang="en-US" sz="1000" i="1" dirty="0">
                    <a:solidFill>
                      <a:srgbClr val="FF0000"/>
                    </a:solidFill>
                  </a:rPr>
                  <a:t>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35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636"/>
            <a:ext cx="8229600" cy="941387"/>
          </a:xfrm>
        </p:spPr>
        <p:txBody>
          <a:bodyPr/>
          <a:lstStyle/>
          <a:p>
            <a:r>
              <a:rPr lang="en-US" dirty="0"/>
              <a:t>Approach for Challenge D’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3127412"/>
            <a:ext cx="8748972" cy="3181908"/>
          </a:xfrm>
        </p:spPr>
        <p:txBody>
          <a:bodyPr/>
          <a:lstStyle/>
          <a:p>
            <a:pPr marL="0" indent="0">
              <a:buNone/>
            </a:pPr>
            <a:endParaRPr lang="en-US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latency D’ </a:t>
            </a:r>
            <a:r>
              <a:rPr lang="en-US" sz="1800" i="1" dirty="0"/>
              <a:t>= latency G’ – delay </a:t>
            </a:r>
            <a:r>
              <a:rPr lang="en-US" sz="1800" i="1" dirty="0" err="1"/>
              <a:t>F’minusD</a:t>
            </a:r>
            <a:r>
              <a:rPr lang="en-US" sz="1800" i="1" dirty="0"/>
              <a:t>’ = </a:t>
            </a:r>
            <a:r>
              <a:rPr lang="en-US" sz="1800" i="1" dirty="0">
                <a:solidFill>
                  <a:srgbClr val="0070C0"/>
                </a:solidFill>
              </a:rPr>
              <a:t>latency G’ </a:t>
            </a:r>
            <a:r>
              <a:rPr lang="en-US" sz="1800" i="1" dirty="0"/>
              <a:t>– (</a:t>
            </a:r>
            <a:r>
              <a:rPr lang="en-US" sz="1800" i="1" dirty="0">
                <a:solidFill>
                  <a:srgbClr val="0070C0"/>
                </a:solidFill>
              </a:rPr>
              <a:t>VirtualMC module latency</a:t>
            </a:r>
            <a:br>
              <a:rPr lang="en-US" sz="1800" i="1" dirty="0">
                <a:solidFill>
                  <a:srgbClr val="0070C0"/>
                </a:solidFill>
              </a:rPr>
            </a:br>
            <a:r>
              <a:rPr lang="en-US" sz="1800" i="1" dirty="0">
                <a:solidFill>
                  <a:srgbClr val="0070C0"/>
                </a:solidFill>
              </a:rPr>
              <a:t>                    </a:t>
            </a:r>
            <a:r>
              <a:rPr lang="en-US" sz="1800" i="1" dirty="0"/>
              <a:t>+ </a:t>
            </a:r>
            <a:r>
              <a:rPr lang="en-US" sz="1800" i="1" dirty="0">
                <a:solidFill>
                  <a:srgbClr val="0070C0"/>
                </a:solidFill>
              </a:rPr>
              <a:t>HMCC module latency</a:t>
            </a:r>
            <a:r>
              <a:rPr lang="en-US" sz="1800" i="1" dirty="0">
                <a:solidFill>
                  <a:srgbClr val="92D050"/>
                </a:solidFill>
              </a:rPr>
              <a:t> </a:t>
            </a:r>
            <a:r>
              <a:rPr lang="en-US" sz="1800" i="1" dirty="0"/>
              <a:t>+ HMC link latency)</a:t>
            </a:r>
          </a:p>
          <a:p>
            <a:r>
              <a:rPr lang="en-US" sz="1400" i="1" dirty="0">
                <a:solidFill>
                  <a:srgbClr val="0070C0"/>
                </a:solidFill>
              </a:rPr>
              <a:t>Latency G’</a:t>
            </a:r>
            <a:r>
              <a:rPr lang="en-US" sz="1400" i="1" dirty="0"/>
              <a:t> (round-trip)</a:t>
            </a:r>
          </a:p>
          <a:p>
            <a:pPr lvl="1"/>
            <a:r>
              <a:rPr lang="en-US" sz="1400" i="1" dirty="0"/>
              <a:t>Collaborating with Convey to debug PERFMON code</a:t>
            </a:r>
          </a:p>
          <a:p>
            <a:r>
              <a:rPr lang="en-US" sz="1400" i="1" dirty="0">
                <a:solidFill>
                  <a:srgbClr val="0070C0"/>
                </a:solidFill>
              </a:rPr>
              <a:t>VirtualMC module latency</a:t>
            </a:r>
          </a:p>
          <a:p>
            <a:pPr lvl="1"/>
            <a:r>
              <a:rPr lang="en-US" sz="1400" i="1" dirty="0"/>
              <a:t>Implemented as TLB </a:t>
            </a:r>
            <a:r>
              <a:rPr lang="en-US" sz="1400" i="1" dirty="0" smtClean="0"/>
              <a:t>(Translation </a:t>
            </a:r>
            <a:r>
              <a:rPr lang="en-US" sz="1400" i="1" dirty="0"/>
              <a:t>L</a:t>
            </a:r>
            <a:r>
              <a:rPr lang="en-US" sz="1400" i="1" dirty="0" smtClean="0"/>
              <a:t>ook-aside </a:t>
            </a:r>
            <a:r>
              <a:rPr lang="en-US" sz="1400" i="1" dirty="0"/>
              <a:t>B</a:t>
            </a:r>
            <a:r>
              <a:rPr lang="en-US" sz="1400" i="1" dirty="0" smtClean="0"/>
              <a:t>uffer) in </a:t>
            </a:r>
            <a:r>
              <a:rPr lang="en-US" sz="1400" i="1" dirty="0"/>
              <a:t>code</a:t>
            </a:r>
          </a:p>
          <a:p>
            <a:pPr lvl="1"/>
            <a:r>
              <a:rPr lang="en-US" sz="1400" i="1" dirty="0" smtClean="0"/>
              <a:t>Non-deterministic</a:t>
            </a:r>
          </a:p>
          <a:p>
            <a:pPr lvl="1"/>
            <a:r>
              <a:rPr lang="en-US" sz="1400" i="1" dirty="0" smtClean="0"/>
              <a:t>Will collaborate with Convey</a:t>
            </a:r>
            <a:endParaRPr lang="en-US" sz="1400" i="1" dirty="0"/>
          </a:p>
          <a:p>
            <a:r>
              <a:rPr lang="en-US" sz="1400" i="1" dirty="0">
                <a:solidFill>
                  <a:srgbClr val="0070C0"/>
                </a:solidFill>
              </a:rPr>
              <a:t>HMCC module latency</a:t>
            </a:r>
          </a:p>
          <a:p>
            <a:pPr lvl="1"/>
            <a:r>
              <a:rPr lang="en-US" sz="1400" i="1" dirty="0"/>
              <a:t>Collaborating with Altera</a:t>
            </a:r>
          </a:p>
          <a:p>
            <a:pPr lvl="1"/>
            <a:endParaRPr lang="en-US" sz="16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642846" y="2960948"/>
            <a:ext cx="2261302" cy="261610"/>
            <a:chOff x="3642846" y="2960948"/>
            <a:chExt cx="2261302" cy="26161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642846" y="3104964"/>
              <a:ext cx="2261302" cy="41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508238" y="3044213"/>
              <a:ext cx="648072" cy="129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48379" y="2960948"/>
              <a:ext cx="81464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100" i="1" dirty="0" err="1"/>
                <a:t>F’minusD</a:t>
              </a:r>
              <a:r>
                <a:rPr lang="en-US" sz="1100" i="1" dirty="0"/>
                <a:t>’</a:t>
              </a:r>
            </a:p>
          </p:txBody>
        </p:sp>
      </p:grpSp>
      <p:graphicFrame>
        <p:nvGraphicFramePr>
          <p:cNvPr id="22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577291"/>
              </p:ext>
            </p:extLst>
          </p:nvPr>
        </p:nvGraphicFramePr>
        <p:xfrm>
          <a:off x="791580" y="368660"/>
          <a:ext cx="7020780" cy="330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Visio" r:id="rId3" imgW="6799091" imgH="3197897" progId="Visio.Drawing.15">
                  <p:embed/>
                </p:oleObj>
              </mc:Choice>
              <mc:Fallback>
                <p:oleObj name="Visio" r:id="rId3" imgW="6799091" imgH="3197897" progId="Visio.Drawing.15">
                  <p:embed/>
                  <p:pic>
                    <p:nvPicPr>
                      <p:cNvPr id="6" name="Content Placeholder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580" y="368660"/>
                        <a:ext cx="7020780" cy="330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33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Challenge G’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PERFMON</a:t>
            </a:r>
          </a:p>
          <a:p>
            <a:pPr lvl="1"/>
            <a:r>
              <a:rPr lang="en-US" sz="2000" dirty="0"/>
              <a:t>PERFMON view of Merlin platform</a:t>
            </a:r>
          </a:p>
          <a:p>
            <a:pPr marL="344487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344487" lvl="1" indent="0">
              <a:buNone/>
            </a:pPr>
            <a:endParaRPr lang="en-US" sz="2000" dirty="0"/>
          </a:p>
          <a:p>
            <a:pPr marL="344487" lvl="1" indent="0">
              <a:buNone/>
            </a:pPr>
            <a:endParaRPr lang="en-US" sz="2000" dirty="0"/>
          </a:p>
          <a:p>
            <a:pPr marL="344487" lvl="1" indent="0">
              <a:buNone/>
            </a:pPr>
            <a:endParaRPr lang="en-US" sz="2000" dirty="0"/>
          </a:p>
          <a:p>
            <a:pPr marL="344487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Hardware monitor designed by Convey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79798" y="2006693"/>
          <a:ext cx="6584404" cy="3336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Visio" r:id="rId4" imgW="5868049" imgH="2973390" progId="Visio.Drawing.15">
                  <p:embed/>
                </p:oleObj>
              </mc:Choice>
              <mc:Fallback>
                <p:oleObj name="Visio" r:id="rId4" imgW="5868049" imgH="2973390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9798" y="2006693"/>
                        <a:ext cx="6584404" cy="3336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0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3336"/>
            <a:ext cx="8382000" cy="941387"/>
          </a:xfrm>
        </p:spPr>
        <p:txBody>
          <a:bodyPr/>
          <a:lstStyle/>
          <a:p>
            <a:r>
              <a:rPr lang="en-US" dirty="0"/>
              <a:t>Approach for Challenge G’ (Contd.)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44724"/>
            <a:ext cx="8534400" cy="147666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Roadblock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Total  LD latency measured in </a:t>
            </a:r>
            <a:r>
              <a:rPr lang="en-US" sz="2000" dirty="0">
                <a:solidFill>
                  <a:srgbClr val="0021A5"/>
                </a:solidFill>
              </a:rPr>
              <a:t>PERFMON code </a:t>
            </a:r>
            <a:r>
              <a:rPr lang="en-US" sz="2000" dirty="0"/>
              <a:t>(189,232 cycles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inconsistent with latency measured in </a:t>
            </a:r>
            <a:r>
              <a:rPr lang="en-US" sz="2000" dirty="0" smtClean="0">
                <a:solidFill>
                  <a:srgbClr val="0021A5"/>
                </a:solidFill>
              </a:rPr>
              <a:t>app HT code </a:t>
            </a:r>
            <a:r>
              <a:rPr lang="en-US" sz="2000" dirty="0"/>
              <a:t>(742 cycles)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53094"/>
            <a:ext cx="6912768" cy="2771007"/>
          </a:xfrm>
          <a:prstGeom prst="rect">
            <a:avLst/>
          </a:prstGeom>
        </p:spPr>
      </p:pic>
      <p:sp>
        <p:nvSpPr>
          <p:cNvPr id="22" name="矩形 5"/>
          <p:cNvSpPr/>
          <p:nvPr/>
        </p:nvSpPr>
        <p:spPr>
          <a:xfrm>
            <a:off x="1547664" y="3538597"/>
            <a:ext cx="1008112" cy="5947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555776" y="1721046"/>
            <a:ext cx="3960440" cy="1817551"/>
          </a:xfrm>
          <a:prstGeom prst="straightConnector1">
            <a:avLst/>
          </a:prstGeom>
          <a:noFill/>
          <a:ln w="952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251520" y="5069418"/>
            <a:ext cx="8820980" cy="101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Consulted with Convey: </a:t>
            </a:r>
            <a:r>
              <a:rPr lang="en-US" sz="2000" kern="0" dirty="0">
                <a:solidFill>
                  <a:srgbClr val="0021A5"/>
                </a:solidFill>
              </a:rPr>
              <a:t>PERFMON code </a:t>
            </a:r>
            <a:r>
              <a:rPr lang="en-US" sz="2000" kern="0" dirty="0"/>
              <a:t>collects other memory accesses </a:t>
            </a:r>
            <a:r>
              <a:rPr lang="en-US" sz="2000" kern="0" dirty="0" smtClean="0"/>
              <a:t>(including host, infrastructure</a:t>
            </a:r>
            <a:r>
              <a:rPr lang="en-US" sz="2000" kern="0" dirty="0"/>
              <a:t>)</a:t>
            </a:r>
            <a:r>
              <a:rPr lang="en-US" sz="2000" kern="0" dirty="0" smtClean="0"/>
              <a:t> </a:t>
            </a:r>
            <a:r>
              <a:rPr lang="en-US" sz="2000" kern="0" dirty="0" smtClean="0">
                <a:solidFill>
                  <a:srgbClr val="0021A5"/>
                </a:solidFill>
              </a:rPr>
              <a:t>in </a:t>
            </a:r>
            <a:r>
              <a:rPr lang="en-US" sz="2000" kern="0" dirty="0">
                <a:solidFill>
                  <a:srgbClr val="0021A5"/>
                </a:solidFill>
              </a:rPr>
              <a:t>addition to memory accesses from </a:t>
            </a:r>
            <a:r>
              <a:rPr lang="en-US" sz="2000" kern="0" dirty="0" smtClean="0">
                <a:solidFill>
                  <a:srgbClr val="0021A5"/>
                </a:solidFill>
              </a:rPr>
              <a:t>app (HT code)</a:t>
            </a:r>
            <a:endParaRPr lang="en-US" sz="2000" kern="0" dirty="0">
              <a:solidFill>
                <a:srgbClr val="0021A5"/>
              </a:solidFill>
            </a:endParaRP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2058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3336"/>
            <a:ext cx="8382000" cy="941387"/>
          </a:xfrm>
        </p:spPr>
        <p:txBody>
          <a:bodyPr/>
          <a:lstStyle/>
          <a:p>
            <a:r>
              <a:rPr lang="en-US" dirty="0"/>
              <a:t>Approach for Challenge G’ (Contd.)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016732"/>
            <a:ext cx="8892988" cy="491678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Solution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Found method to </a:t>
            </a:r>
            <a:r>
              <a:rPr lang="en-US" sz="2000" dirty="0">
                <a:solidFill>
                  <a:srgbClr val="FF0000"/>
                </a:solidFill>
              </a:rPr>
              <a:t>isolate </a:t>
            </a:r>
            <a:r>
              <a:rPr lang="en-US" sz="2000" dirty="0">
                <a:solidFill>
                  <a:schemeClr val="tx1"/>
                </a:solidFill>
              </a:rPr>
              <a:t>memory accesses (</a:t>
            </a:r>
            <a:r>
              <a:rPr lang="en-US" sz="2000" dirty="0" smtClean="0">
                <a:solidFill>
                  <a:schemeClr val="tx1"/>
                </a:solidFill>
              </a:rPr>
              <a:t>modified </a:t>
            </a:r>
            <a:r>
              <a:rPr lang="en-US" sz="2000" dirty="0">
                <a:solidFill>
                  <a:schemeClr val="tx1"/>
                </a:solidFill>
              </a:rPr>
              <a:t>PERFMON code) 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Validated modification </a:t>
            </a:r>
            <a:r>
              <a:rPr lang="en-US" sz="2000" dirty="0" smtClean="0">
                <a:solidFill>
                  <a:schemeClr val="tx1"/>
                </a:solidFill>
              </a:rPr>
              <a:t>by comparing </a:t>
            </a:r>
            <a:r>
              <a:rPr lang="en-US" sz="2000" dirty="0">
                <a:solidFill>
                  <a:schemeClr val="tx1"/>
                </a:solidFill>
              </a:rPr>
              <a:t>measured F’ (from PERFMON) </a:t>
            </a:r>
            <a:r>
              <a:rPr lang="en-US" sz="2000" dirty="0" smtClean="0">
                <a:solidFill>
                  <a:schemeClr val="tx1"/>
                </a:solidFill>
              </a:rPr>
              <a:t>against F’ </a:t>
            </a:r>
            <a:r>
              <a:rPr lang="en-US" sz="2000" dirty="0">
                <a:solidFill>
                  <a:schemeClr val="tx1"/>
                </a:solidFill>
              </a:rPr>
              <a:t>measured in application HT code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21A5"/>
                </a:solidFill>
              </a:rPr>
              <a:t>Similarly, we can apply modification to </a:t>
            </a:r>
            <a:r>
              <a:rPr lang="en-US" sz="2000" dirty="0"/>
              <a:t>measure G’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27584" y="2672916"/>
            <a:ext cx="7524836" cy="2772308"/>
            <a:chOff x="3538228" y="908720"/>
            <a:chExt cx="5579604" cy="212449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228" y="908720"/>
              <a:ext cx="5579604" cy="2124490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/>
          </p:nvGrpSpPr>
          <p:grpSpPr>
            <a:xfrm>
              <a:off x="4024042" y="1853563"/>
              <a:ext cx="4292889" cy="1096874"/>
              <a:chOff x="4024042" y="1853563"/>
              <a:chExt cx="4292889" cy="109687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024042" y="1853563"/>
                <a:ext cx="800655" cy="449116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292080" y="2842425"/>
                <a:ext cx="1008112" cy="108012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" name="左箭头 8"/>
              <p:cNvSpPr/>
              <p:nvPr/>
            </p:nvSpPr>
            <p:spPr>
              <a:xfrm rot="318265">
                <a:off x="4859764" y="2013777"/>
                <a:ext cx="1053354" cy="217001"/>
              </a:xfrm>
              <a:prstGeom prst="leftArrow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" name="左箭头 9"/>
              <p:cNvSpPr/>
              <p:nvPr/>
            </p:nvSpPr>
            <p:spPr>
              <a:xfrm rot="20559986">
                <a:off x="6222736" y="2531140"/>
                <a:ext cx="569294" cy="220696"/>
              </a:xfrm>
              <a:prstGeom prst="leftArrow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5948185" y="2062317"/>
                <a:ext cx="2208567" cy="23585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measured in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modified PERFMON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810914" y="2419270"/>
                <a:ext cx="1506017" cy="23585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measured in app (HT)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28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VirtualMC module latency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748972" cy="2376264"/>
          </a:xfrm>
        </p:spPr>
        <p:txBody>
          <a:bodyPr/>
          <a:lstStyle/>
          <a:p>
            <a:pPr lvl="1"/>
            <a:r>
              <a:rPr lang="en-US" sz="2000" i="1" dirty="0">
                <a:solidFill>
                  <a:schemeClr val="tx1"/>
                </a:solidFill>
              </a:rPr>
              <a:t>Will collaborate with Convey</a:t>
            </a:r>
          </a:p>
          <a:p>
            <a:pPr lvl="1"/>
            <a:r>
              <a:rPr lang="en-US" sz="2000" i="1" dirty="0" smtClean="0">
                <a:solidFill>
                  <a:schemeClr val="tx1"/>
                </a:solidFill>
              </a:rPr>
              <a:t>How we understand the problem (from analyzing infrastructure code):</a:t>
            </a:r>
          </a:p>
          <a:p>
            <a:pPr lvl="2"/>
            <a:r>
              <a:rPr lang="en-US" sz="1800" i="1" dirty="0" smtClean="0"/>
              <a:t>TLB translate virtual memory addresses to physical addresses</a:t>
            </a:r>
          </a:p>
          <a:p>
            <a:pPr lvl="2"/>
            <a:r>
              <a:rPr lang="en-US" sz="1800" i="1" dirty="0" smtClean="0"/>
              <a:t>Delay is not consistent (e.g., long </a:t>
            </a:r>
            <a:r>
              <a:rPr lang="en-US" sz="1800" i="1" dirty="0"/>
              <a:t>delay </a:t>
            </a:r>
            <a:r>
              <a:rPr lang="en-US" sz="1800" i="1" dirty="0" smtClean="0"/>
              <a:t>can be caused </a:t>
            </a:r>
            <a:r>
              <a:rPr lang="en-US" sz="1800" i="1" dirty="0"/>
              <a:t>by TLB </a:t>
            </a:r>
            <a:r>
              <a:rPr lang="en-US" sz="1800" i="1" dirty="0" smtClean="0"/>
              <a:t>miss)</a:t>
            </a:r>
          </a:p>
          <a:p>
            <a:pPr lvl="2"/>
            <a:r>
              <a:rPr lang="en-US" sz="1800" i="1" dirty="0" smtClean="0"/>
              <a:t>Possible solutions: </a:t>
            </a:r>
          </a:p>
          <a:p>
            <a:pPr lvl="3"/>
            <a:r>
              <a:rPr lang="en-US" sz="1600" i="1" dirty="0"/>
              <a:t>S</a:t>
            </a:r>
            <a:r>
              <a:rPr lang="en-US" sz="1600" i="1" dirty="0" smtClean="0"/>
              <a:t>tatistical model?</a:t>
            </a:r>
          </a:p>
          <a:p>
            <a:pPr lvl="3"/>
            <a:r>
              <a:rPr lang="en-US" sz="1600" i="1" dirty="0" smtClean="0"/>
              <a:t>Increase page-table size to minimize TLB misses?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184907"/>
              </p:ext>
            </p:extLst>
          </p:nvPr>
        </p:nvGraphicFramePr>
        <p:xfrm>
          <a:off x="2123728" y="3382644"/>
          <a:ext cx="4716524" cy="2459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" name="Visio" r:id="rId4" imgW="7605400" imgH="3964838" progId="Visio.Drawing.15">
                  <p:embed/>
                </p:oleObj>
              </mc:Choice>
              <mc:Fallback>
                <p:oleObj name="Visio" r:id="rId4" imgW="7605400" imgH="3964838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382644"/>
                        <a:ext cx="4716524" cy="2459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4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686800" cy="941387"/>
          </a:xfrm>
        </p:spPr>
        <p:txBody>
          <a:bodyPr/>
          <a:lstStyle/>
          <a:p>
            <a:r>
              <a:rPr lang="en-US" sz="3200" dirty="0"/>
              <a:t>Benchmarking for A, B, C, and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7076" y="3909509"/>
            <a:ext cx="8509848" cy="21698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A’ is measured in host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B’, C’, F’ are measured in HT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latency D’ = latency G’ – latency G’_D’ = latency G’ – (VirtualMC module latency + HMCC module latency + HMC link latency)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latency E’ cannot be measured; but may be determined using simulation tools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42846" y="3140968"/>
            <a:ext cx="2261302" cy="261610"/>
            <a:chOff x="3642846" y="2960948"/>
            <a:chExt cx="2261302" cy="26161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642846" y="3104964"/>
              <a:ext cx="2261302" cy="41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508238" y="3044213"/>
              <a:ext cx="648072" cy="129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48379" y="2960948"/>
              <a:ext cx="81464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100" i="1" dirty="0" err="1"/>
                <a:t>F’minusD</a:t>
              </a:r>
              <a:r>
                <a:rPr lang="en-US" sz="1100" i="1" dirty="0"/>
                <a:t>’</a:t>
              </a:r>
            </a:p>
          </p:txBody>
        </p:sp>
      </p:grpSp>
      <p:graphicFrame>
        <p:nvGraphicFramePr>
          <p:cNvPr id="12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412775"/>
              </p:ext>
            </p:extLst>
          </p:nvPr>
        </p:nvGraphicFramePr>
        <p:xfrm>
          <a:off x="791580" y="548680"/>
          <a:ext cx="7020780" cy="330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" name="Visio" r:id="rId3" imgW="6799091" imgH="3197897" progId="Visio.Drawing.15">
                  <p:embed/>
                </p:oleObj>
              </mc:Choice>
              <mc:Fallback>
                <p:oleObj name="Visio" r:id="rId3" imgW="6799091" imgH="3197897" progId="Visio.Drawing.15">
                  <p:embed/>
                  <p:pic>
                    <p:nvPicPr>
                      <p:cNvPr id="22" name="Content Placeholder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580" y="548680"/>
                        <a:ext cx="7020780" cy="330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902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941387"/>
          </a:xfrm>
        </p:spPr>
        <p:txBody>
          <a:bodyPr/>
          <a:lstStyle/>
          <a:p>
            <a:r>
              <a:rPr lang="en-US" sz="3200" dirty="0"/>
              <a:t>Benchmarking Results: Single Mem. Rd/</a:t>
            </a:r>
            <a:r>
              <a:rPr lang="en-US" sz="3200" dirty="0" err="1"/>
              <a:t>Wr</a:t>
            </a:r>
            <a:r>
              <a:rPr lang="en-US" sz="3200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57200" y="4566828"/>
          <a:ext cx="83820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5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2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538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66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435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Operations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A’ (ns)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B’ (cycles)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C’ (cycles)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F’ (cycles)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Single memory read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1058559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168.4414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164.4414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Single memory write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1057302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175.6587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171.6587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598688" y="748506"/>
          <a:ext cx="8099023" cy="380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Visio" r:id="rId3" imgW="6799091" imgH="3197897" progId="Visio.Drawing.15">
                  <p:embed/>
                </p:oleObj>
              </mc:Choice>
              <mc:Fallback>
                <p:oleObj name="Visio" r:id="rId3" imgW="6799091" imgH="3197897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688" y="748506"/>
                        <a:ext cx="8099023" cy="3808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4"/>
          <p:cNvSpPr txBox="1"/>
          <p:nvPr/>
        </p:nvSpPr>
        <p:spPr>
          <a:xfrm>
            <a:off x="443626" y="5491772"/>
            <a:ext cx="838200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dirty="0"/>
              <a:t>A’ is measured inside the host application using timers</a:t>
            </a:r>
          </a:p>
          <a:p>
            <a:r>
              <a:rPr lang="en-US" sz="1600" dirty="0"/>
              <a:t>B’, C’ and F’ are measured inside the HT code. </a:t>
            </a:r>
          </a:p>
        </p:txBody>
      </p:sp>
    </p:spTree>
    <p:extLst>
      <p:ext uri="{BB962C8B-B14F-4D97-AF65-F5344CB8AC3E}">
        <p14:creationId xmlns:p14="http://schemas.microsoft.com/office/powerpoint/2010/main" val="20275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B’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850319"/>
              </p:ext>
            </p:extLst>
          </p:nvPr>
        </p:nvGraphicFramePr>
        <p:xfrm>
          <a:off x="104726" y="2224787"/>
          <a:ext cx="4364296" cy="2052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Visio" r:id="rId3" imgW="6799091" imgH="3197897" progId="Visio.Drawing.15">
                  <p:embed/>
                </p:oleObj>
              </mc:Choice>
              <mc:Fallback>
                <p:oleObj name="Visio" r:id="rId3" imgW="6799091" imgH="3197897" progId="Visio.Drawing.15">
                  <p:embed/>
                  <p:pic>
                    <p:nvPicPr>
                      <p:cNvPr id="5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26" y="2224787"/>
                        <a:ext cx="4364296" cy="2052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46919" y="5252916"/>
            <a:ext cx="41148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B’ is measured in HT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Starting point of CMC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Ending point of CMC</a:t>
            </a:r>
          </a:p>
        </p:txBody>
      </p:sp>
      <p:pic>
        <p:nvPicPr>
          <p:cNvPr id="10" name="内容占位符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4453969" cy="4605872"/>
          </a:xfrm>
        </p:spPr>
      </p:pic>
      <p:sp>
        <p:nvSpPr>
          <p:cNvPr id="12" name="左箭头 11"/>
          <p:cNvSpPr/>
          <p:nvPr/>
        </p:nvSpPr>
        <p:spPr>
          <a:xfrm>
            <a:off x="6810758" y="1998061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左箭头 12"/>
          <p:cNvSpPr/>
          <p:nvPr/>
        </p:nvSpPr>
        <p:spPr>
          <a:xfrm rot="19578271">
            <a:off x="6533577" y="4695727"/>
            <a:ext cx="1186125" cy="16218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7351061" y="5120839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92209" y="1998061"/>
            <a:ext cx="1170400" cy="9201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87553" y="5143930"/>
            <a:ext cx="1876672" cy="1072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07057" y="1782457"/>
            <a:ext cx="1589379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starting time of B’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72645" y="4277015"/>
            <a:ext cx="129308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ending time of B’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572645" y="4943032"/>
            <a:ext cx="129308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latency B’</a:t>
            </a:r>
          </a:p>
        </p:txBody>
      </p:sp>
      <p:graphicFrame>
        <p:nvGraphicFramePr>
          <p:cNvPr id="20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467081"/>
              </p:ext>
            </p:extLst>
          </p:nvPr>
        </p:nvGraphicFramePr>
        <p:xfrm>
          <a:off x="1749" y="1219200"/>
          <a:ext cx="4570251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3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6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6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69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16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Operations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A’ (ns)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B’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C’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F’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read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1058559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168.4414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164.4414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write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1057302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175.6587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171.6587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4932468" y="2166483"/>
            <a:ext cx="388518" cy="2776549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1" name="Left Brace 20"/>
          <p:cNvSpPr/>
          <p:nvPr/>
        </p:nvSpPr>
        <p:spPr>
          <a:xfrm rot="16200000">
            <a:off x="2502085" y="2412038"/>
            <a:ext cx="422581" cy="2763469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Bent Arrow 7"/>
          <p:cNvSpPr/>
          <p:nvPr/>
        </p:nvSpPr>
        <p:spPr>
          <a:xfrm>
            <a:off x="1331639" y="1900882"/>
            <a:ext cx="4247377" cy="1024061"/>
          </a:xfrm>
          <a:prstGeom prst="bentArrow">
            <a:avLst>
              <a:gd name="adj1" fmla="val 6362"/>
              <a:gd name="adj2" fmla="val 9939"/>
              <a:gd name="adj3" fmla="val 32531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Bent Arrow 21"/>
          <p:cNvSpPr/>
          <p:nvPr/>
        </p:nvSpPr>
        <p:spPr>
          <a:xfrm rot="10800000" flipH="1" flipV="1">
            <a:off x="2680809" y="3484035"/>
            <a:ext cx="2272788" cy="196993"/>
          </a:xfrm>
          <a:prstGeom prst="bentArrow">
            <a:avLst>
              <a:gd name="adj1" fmla="val 29437"/>
              <a:gd name="adj2" fmla="val 29226"/>
              <a:gd name="adj3" fmla="val 50000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Bent Arrow 22"/>
          <p:cNvSpPr/>
          <p:nvPr/>
        </p:nvSpPr>
        <p:spPr>
          <a:xfrm rot="16200000">
            <a:off x="2418669" y="2360388"/>
            <a:ext cx="1778672" cy="4025967"/>
          </a:xfrm>
          <a:prstGeom prst="bentArrow">
            <a:avLst>
              <a:gd name="adj1" fmla="val 3684"/>
              <a:gd name="adj2" fmla="val 5387"/>
              <a:gd name="adj3" fmla="val 13788"/>
              <a:gd name="adj4" fmla="val 38395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1979712" y="1016732"/>
            <a:ext cx="936104" cy="13681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58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6" grpId="0" animBg="1"/>
      <p:bldP spid="21" grpId="0" animBg="1"/>
      <p:bldP spid="8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C’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10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4453969" cy="4605872"/>
          </a:xfrm>
        </p:spPr>
      </p:pic>
      <p:sp>
        <p:nvSpPr>
          <p:cNvPr id="12" name="左箭头 11"/>
          <p:cNvSpPr/>
          <p:nvPr/>
        </p:nvSpPr>
        <p:spPr>
          <a:xfrm>
            <a:off x="6810758" y="1998061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6907057" y="5330809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92209" y="1998061"/>
            <a:ext cx="1170400" cy="9201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43549" y="5353900"/>
            <a:ext cx="1876672" cy="1072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07057" y="1780938"/>
            <a:ext cx="1625383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starting time of B’ &amp; C’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28641" y="5153002"/>
            <a:ext cx="129308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latency C’</a:t>
            </a:r>
          </a:p>
        </p:txBody>
      </p:sp>
      <p:sp>
        <p:nvSpPr>
          <p:cNvPr id="23" name="左箭头 22"/>
          <p:cNvSpPr/>
          <p:nvPr/>
        </p:nvSpPr>
        <p:spPr>
          <a:xfrm>
            <a:off x="6589175" y="3296827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0626" y="3296827"/>
            <a:ext cx="1170400" cy="14876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10002" y="3226730"/>
            <a:ext cx="1649057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ending time of C’;’</a:t>
            </a:r>
          </a:p>
        </p:txBody>
      </p:sp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327828"/>
              </p:ext>
            </p:extLst>
          </p:nvPr>
        </p:nvGraphicFramePr>
        <p:xfrm>
          <a:off x="104726" y="2204864"/>
          <a:ext cx="4364296" cy="2052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Visio" r:id="rId4" imgW="6799091" imgH="3197897" progId="Visio.Drawing.15">
                  <p:embed/>
                </p:oleObj>
              </mc:Choice>
              <mc:Fallback>
                <p:oleObj name="Visio" r:id="rId4" imgW="6799091" imgH="3197897" progId="Visio.Drawing.15">
                  <p:embed/>
                  <p:pic>
                    <p:nvPicPr>
                      <p:cNvPr id="5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726" y="2204864"/>
                        <a:ext cx="4364296" cy="2052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6"/>
          <p:cNvSpPr txBox="1"/>
          <p:nvPr/>
        </p:nvSpPr>
        <p:spPr>
          <a:xfrm>
            <a:off x="104726" y="4339377"/>
            <a:ext cx="41148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C’ is measured in HT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Starting point of CMC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Ending point of CMC logic</a:t>
            </a:r>
          </a:p>
        </p:txBody>
      </p:sp>
      <p:graphicFrame>
        <p:nvGraphicFramePr>
          <p:cNvPr id="30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99431"/>
              </p:ext>
            </p:extLst>
          </p:nvPr>
        </p:nvGraphicFramePr>
        <p:xfrm>
          <a:off x="1749" y="1219200"/>
          <a:ext cx="4570251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3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6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6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69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16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Operations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A’ (ns)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B’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C’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F’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read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1058559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168.4414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164.4414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write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1057302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175.6587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171.6587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1" name="Left Brace 30"/>
          <p:cNvSpPr/>
          <p:nvPr/>
        </p:nvSpPr>
        <p:spPr>
          <a:xfrm>
            <a:off x="4932468" y="2166483"/>
            <a:ext cx="388518" cy="967461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2" name="Left Brace 31"/>
          <p:cNvSpPr/>
          <p:nvPr/>
        </p:nvSpPr>
        <p:spPr>
          <a:xfrm rot="16200000">
            <a:off x="1467296" y="3286140"/>
            <a:ext cx="160737" cy="432047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3" name="Bent Arrow 32"/>
          <p:cNvSpPr/>
          <p:nvPr/>
        </p:nvSpPr>
        <p:spPr>
          <a:xfrm>
            <a:off x="1331639" y="1900882"/>
            <a:ext cx="4247377" cy="1024061"/>
          </a:xfrm>
          <a:prstGeom prst="bentArrow">
            <a:avLst>
              <a:gd name="adj1" fmla="val 6362"/>
              <a:gd name="adj2" fmla="val 9939"/>
              <a:gd name="adj3" fmla="val 32531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Bent Arrow 33"/>
          <p:cNvSpPr/>
          <p:nvPr/>
        </p:nvSpPr>
        <p:spPr>
          <a:xfrm rot="10800000" flipH="1" flipV="1">
            <a:off x="1522741" y="2546833"/>
            <a:ext cx="3420808" cy="888713"/>
          </a:xfrm>
          <a:prstGeom prst="bentArrow">
            <a:avLst>
              <a:gd name="adj1" fmla="val 7144"/>
              <a:gd name="adj2" fmla="val 10792"/>
              <a:gd name="adj3" fmla="val 22563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Right Arrow 2"/>
          <p:cNvSpPr/>
          <p:nvPr/>
        </p:nvSpPr>
        <p:spPr>
          <a:xfrm rot="10800000">
            <a:off x="1797578" y="3327051"/>
            <a:ext cx="3573047" cy="1403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63788" y="1016732"/>
            <a:ext cx="936104" cy="13681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35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/>
      <p:bldP spid="19" grpId="0"/>
      <p:bldP spid="23" grpId="0" animBg="1"/>
      <p:bldP spid="24" grpId="0" animBg="1"/>
      <p:bldP spid="25" grpId="0"/>
      <p:bldP spid="31" grpId="0" animBg="1"/>
      <p:bldP spid="32" grpId="0" animBg="1"/>
      <p:bldP spid="33" grpId="0" animBg="1"/>
      <p:bldP spid="3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&amp;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052736"/>
            <a:ext cx="8496436" cy="4911725"/>
          </a:xfrm>
        </p:spPr>
        <p:txBody>
          <a:bodyPr/>
          <a:lstStyle/>
          <a:p>
            <a:r>
              <a:rPr lang="en-US" sz="2400" dirty="0"/>
              <a:t>DRE* on Merlin board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Notional CMC** architecture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Explored </a:t>
            </a:r>
            <a:r>
              <a:rPr lang="en-US" sz="2200" dirty="0"/>
              <a:t>design options </a:t>
            </a:r>
            <a:r>
              <a:rPr lang="en-US" sz="2200" dirty="0">
                <a:solidFill>
                  <a:srgbClr val="0021A5"/>
                </a:solidFill>
              </a:rPr>
              <a:t>(design options 1 – 5)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Implemented DRE </a:t>
            </a:r>
            <a:r>
              <a:rPr lang="en-US" sz="2200" dirty="0"/>
              <a:t>prototypes on Merlin-board CMC platform 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D</a:t>
            </a:r>
            <a:r>
              <a:rPr lang="en-US" sz="1800" dirty="0">
                <a:solidFill>
                  <a:srgbClr val="0021A5"/>
                </a:solidFill>
              </a:rPr>
              <a:t>esign options 1, 2, &amp; 3</a:t>
            </a:r>
          </a:p>
          <a:p>
            <a:pPr lvl="2"/>
            <a:r>
              <a:rPr lang="en-US" sz="1800" dirty="0" err="1"/>
              <a:t>SpMV</a:t>
            </a:r>
            <a:r>
              <a:rPr lang="en-US" sz="1800" dirty="0"/>
              <a:t> app (using HT) with design options 1 and 3</a:t>
            </a:r>
          </a:p>
          <a:p>
            <a:pPr lvl="2"/>
            <a:r>
              <a:rPr lang="en-US" sz="1800" dirty="0"/>
              <a:t>Image </a:t>
            </a:r>
            <a:r>
              <a:rPr lang="en-US" sz="1800" dirty="0" smtClean="0"/>
              <a:t>differencing </a:t>
            </a:r>
            <a:r>
              <a:rPr lang="en-US" sz="1800" dirty="0"/>
              <a:t>app (using HT) with design option 3</a:t>
            </a:r>
            <a:endParaRPr lang="en-US" sz="1800" dirty="0">
              <a:solidFill>
                <a:srgbClr val="0021A5"/>
              </a:solidFill>
            </a:endParaRPr>
          </a:p>
          <a:p>
            <a:r>
              <a:rPr lang="en-US" sz="2400" dirty="0"/>
              <a:t>Performance measurement on Merlin board for CMC</a:t>
            </a:r>
          </a:p>
          <a:p>
            <a:pPr lvl="1"/>
            <a:r>
              <a:rPr lang="en-US" sz="2200" dirty="0"/>
              <a:t>Performance measurement on notional CMC architecture</a:t>
            </a:r>
          </a:p>
          <a:p>
            <a:pPr lvl="1"/>
            <a:r>
              <a:rPr lang="en-US" sz="2200" dirty="0"/>
              <a:t>Performance modeling of CMC arch on Merlin board</a:t>
            </a:r>
          </a:p>
          <a:p>
            <a:pPr lvl="2">
              <a:spcBef>
                <a:spcPts val="0"/>
              </a:spcBef>
            </a:pPr>
            <a:r>
              <a:rPr lang="en-US" dirty="0"/>
              <a:t>Performance measurement</a:t>
            </a:r>
          </a:p>
          <a:p>
            <a:pPr lvl="2">
              <a:spcBef>
                <a:spcPts val="0"/>
              </a:spcBef>
            </a:pPr>
            <a:r>
              <a:rPr lang="en-US" dirty="0"/>
              <a:t>Challenges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Where are we now?</a:t>
            </a:r>
          </a:p>
          <a:p>
            <a:pPr lvl="2">
              <a:spcBef>
                <a:spcPts val="0"/>
              </a:spcBef>
            </a:pPr>
            <a:r>
              <a:rPr lang="en-US" dirty="0"/>
              <a:t>Where are we heading (CAW16)?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770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2933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F’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10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4453969" cy="4605872"/>
          </a:xfrm>
        </p:spPr>
      </p:pic>
      <p:sp>
        <p:nvSpPr>
          <p:cNvPr id="12" name="左箭头 11"/>
          <p:cNvSpPr/>
          <p:nvPr/>
        </p:nvSpPr>
        <p:spPr>
          <a:xfrm>
            <a:off x="6556537" y="3284985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左箭头 12"/>
          <p:cNvSpPr/>
          <p:nvPr/>
        </p:nvSpPr>
        <p:spPr>
          <a:xfrm rot="19578271">
            <a:off x="6566843" y="5141962"/>
            <a:ext cx="1186125" cy="16218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7303107" y="5527819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86137" y="3284985"/>
            <a:ext cx="1170400" cy="1283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86137" y="5577690"/>
            <a:ext cx="1876672" cy="1072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13743" y="3143924"/>
            <a:ext cx="158937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ending time of C’;</a:t>
            </a:r>
          </a:p>
          <a:p>
            <a:r>
              <a:rPr lang="en-US" sz="1100" dirty="0">
                <a:solidFill>
                  <a:schemeClr val="bg1"/>
                </a:solidFill>
              </a:rPr>
              <a:t>starting time of F’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72645" y="4675977"/>
            <a:ext cx="129308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ending time of B’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524691" y="5350012"/>
            <a:ext cx="129308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latency F’</a:t>
            </a: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67992"/>
              </p:ext>
            </p:extLst>
          </p:nvPr>
        </p:nvGraphicFramePr>
        <p:xfrm>
          <a:off x="104726" y="2224787"/>
          <a:ext cx="4364296" cy="2052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Visio" r:id="rId4" imgW="6799091" imgH="3197897" progId="Visio.Drawing.15">
                  <p:embed/>
                </p:oleObj>
              </mc:Choice>
              <mc:Fallback>
                <p:oleObj name="Visio" r:id="rId4" imgW="6799091" imgH="3197897" progId="Visio.Drawing.15">
                  <p:embed/>
                  <p:pic>
                    <p:nvPicPr>
                      <p:cNvPr id="5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726" y="2224787"/>
                        <a:ext cx="4364296" cy="2052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6"/>
          <p:cNvSpPr txBox="1"/>
          <p:nvPr/>
        </p:nvSpPr>
        <p:spPr>
          <a:xfrm>
            <a:off x="57335" y="4339377"/>
            <a:ext cx="4693155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F’ is measured in HT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 of issuing memory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 of receiving memory response</a:t>
            </a:r>
          </a:p>
        </p:txBody>
      </p:sp>
      <p:graphicFrame>
        <p:nvGraphicFramePr>
          <p:cNvPr id="2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99431"/>
              </p:ext>
            </p:extLst>
          </p:nvPr>
        </p:nvGraphicFramePr>
        <p:xfrm>
          <a:off x="1749" y="1219200"/>
          <a:ext cx="4570251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3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6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6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69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16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Operations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A’ (ns)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B’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C’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F’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read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1058559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168.4414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164.4414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write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1057302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175.6587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171.6587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Left Brace 22"/>
          <p:cNvSpPr/>
          <p:nvPr/>
        </p:nvSpPr>
        <p:spPr>
          <a:xfrm>
            <a:off x="4932468" y="3484035"/>
            <a:ext cx="388518" cy="1458997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4" name="Bent Arrow 23"/>
          <p:cNvSpPr/>
          <p:nvPr/>
        </p:nvSpPr>
        <p:spPr>
          <a:xfrm flipV="1">
            <a:off x="1835695" y="3000968"/>
            <a:ext cx="3485291" cy="420704"/>
          </a:xfrm>
          <a:prstGeom prst="bentArrow">
            <a:avLst>
              <a:gd name="adj1" fmla="val 16036"/>
              <a:gd name="adj2" fmla="val 19144"/>
              <a:gd name="adj3" fmla="val 50000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Bent Arrow 24"/>
          <p:cNvSpPr/>
          <p:nvPr/>
        </p:nvSpPr>
        <p:spPr>
          <a:xfrm rot="10800000" flipH="1">
            <a:off x="2915816" y="4014720"/>
            <a:ext cx="2096686" cy="234798"/>
          </a:xfrm>
          <a:prstGeom prst="bentArrow">
            <a:avLst>
              <a:gd name="adj1" fmla="val 29437"/>
              <a:gd name="adj2" fmla="val 29226"/>
              <a:gd name="adj3" fmla="val 50000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2547347" y="2863159"/>
            <a:ext cx="2070949" cy="3494252"/>
          </a:xfrm>
          <a:prstGeom prst="bentArrow">
            <a:avLst>
              <a:gd name="adj1" fmla="val 2764"/>
              <a:gd name="adj2" fmla="val 2627"/>
              <a:gd name="adj3" fmla="val 6429"/>
              <a:gd name="adj4" fmla="val 38395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Left Brace 26"/>
          <p:cNvSpPr/>
          <p:nvPr/>
        </p:nvSpPr>
        <p:spPr>
          <a:xfrm rot="16200000">
            <a:off x="2754112" y="2664064"/>
            <a:ext cx="422581" cy="2259415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671900" y="1016732"/>
            <a:ext cx="936104" cy="13681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63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 (CAW16)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performance measurement on Merlin </a:t>
            </a:r>
            <a:r>
              <a:rPr lang="en-US" dirty="0" smtClean="0"/>
              <a:t>board for single-memory operation</a:t>
            </a:r>
            <a:endParaRPr lang="en-US" dirty="0"/>
          </a:p>
          <a:p>
            <a:pPr lvl="1"/>
            <a:r>
              <a:rPr lang="en-US" dirty="0"/>
              <a:t>Finish measurement of </a:t>
            </a:r>
            <a:r>
              <a:rPr lang="en-US" i="1" dirty="0"/>
              <a:t>latency HMCC, latency G’, latency F’_D’, latency VirtualMC</a:t>
            </a:r>
          </a:p>
          <a:p>
            <a:r>
              <a:rPr lang="en-US" dirty="0" smtClean="0"/>
              <a:t>Map results to model of  </a:t>
            </a:r>
            <a:r>
              <a:rPr lang="en-US" dirty="0"/>
              <a:t>envisioned CMC architecture</a:t>
            </a:r>
          </a:p>
          <a:p>
            <a:r>
              <a:rPr lang="en-US" dirty="0" smtClean="0"/>
              <a:t>Apply lessons learned to conduct </a:t>
            </a:r>
            <a:r>
              <a:rPr lang="en-US" dirty="0"/>
              <a:t>experiments to measure DRE </a:t>
            </a:r>
            <a:r>
              <a:rPr lang="en-US" dirty="0" smtClean="0"/>
              <a:t>apps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2160" y="1700808"/>
            <a:ext cx="16964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Let’s discuss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399496"/>
              </p:ext>
            </p:extLst>
          </p:nvPr>
        </p:nvGraphicFramePr>
        <p:xfrm>
          <a:off x="6860400" y="586763"/>
          <a:ext cx="5521684" cy="2597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Visio" r:id="rId3" imgW="6799091" imgH="3197897" progId="Visio.Drawing.15">
                  <p:embed/>
                </p:oleObj>
              </mc:Choice>
              <mc:Fallback>
                <p:oleObj name="Visio" r:id="rId3" imgW="6799091" imgH="3197897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0400" y="586763"/>
                        <a:ext cx="5521684" cy="2597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4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57682"/>
            <a:ext cx="6819661" cy="386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 Prototype on CMC 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453410"/>
              </p:ext>
            </p:extLst>
          </p:nvPr>
        </p:nvGraphicFramePr>
        <p:xfrm>
          <a:off x="1151619" y="440668"/>
          <a:ext cx="6613319" cy="54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Visio" r:id="rId3" imgW="3151760" imgH="2573795" progId="Visio.Drawing.15">
                  <p:embed/>
                </p:oleObj>
              </mc:Choice>
              <mc:Fallback>
                <p:oleObj name="Visio" r:id="rId3" imgW="3151760" imgH="257379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1619" y="440668"/>
                        <a:ext cx="6613319" cy="54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59632" y="5625244"/>
            <a:ext cx="680475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View buffer can be set up inside the HMC or inside the CMC logic</a:t>
            </a:r>
          </a:p>
        </p:txBody>
      </p:sp>
    </p:spTree>
    <p:extLst>
      <p:ext uri="{BB962C8B-B14F-4D97-AF65-F5344CB8AC3E}">
        <p14:creationId xmlns:p14="http://schemas.microsoft.com/office/powerpoint/2010/main" val="12892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&amp;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564" y="1052736"/>
            <a:ext cx="8280920" cy="4911725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DRE* on Merlin board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Notional CMC** architecture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Explore design options (design options 1 – 5)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DRE prototypes on Merlin-board CMC platform </a:t>
            </a:r>
          </a:p>
          <a:p>
            <a:pPr lvl="2">
              <a:spcBef>
                <a:spcPts val="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Design options 1, 2, &amp; 3</a:t>
            </a:r>
          </a:p>
          <a:p>
            <a:pPr lvl="2"/>
            <a:r>
              <a:rPr lang="en-US" sz="1800" dirty="0" err="1">
                <a:solidFill>
                  <a:schemeClr val="bg1">
                    <a:lumMod val="75000"/>
                  </a:schemeClr>
                </a:solidFill>
              </a:rPr>
              <a:t>SpMV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app (using HT) with design options 1 and 3</a:t>
            </a:r>
          </a:p>
          <a:p>
            <a:pPr lvl="2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Image processing app (using HT) with design option 3</a:t>
            </a:r>
          </a:p>
          <a:p>
            <a:r>
              <a:rPr lang="en-US" sz="2400" dirty="0"/>
              <a:t>Performance measurement on Merlin board for CMC</a:t>
            </a:r>
          </a:p>
          <a:p>
            <a:pPr lvl="1"/>
            <a:r>
              <a:rPr lang="en-US" sz="2200" dirty="0"/>
              <a:t>Performance measurement on notional CMC architecture</a:t>
            </a:r>
          </a:p>
          <a:p>
            <a:pPr lvl="1"/>
            <a:r>
              <a:rPr lang="en-US" sz="2200" dirty="0"/>
              <a:t>Performance modeling of CMC arch on Merlin board</a:t>
            </a:r>
          </a:p>
          <a:p>
            <a:pPr lvl="2">
              <a:spcBef>
                <a:spcPts val="0"/>
              </a:spcBef>
            </a:pPr>
            <a:r>
              <a:rPr lang="en-US" dirty="0"/>
              <a:t>Performance measurement</a:t>
            </a:r>
          </a:p>
          <a:p>
            <a:pPr lvl="2">
              <a:spcBef>
                <a:spcPts val="0"/>
              </a:spcBef>
            </a:pPr>
            <a:r>
              <a:rPr lang="en-US" dirty="0"/>
              <a:t>Challenges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Where are we now?</a:t>
            </a:r>
          </a:p>
          <a:p>
            <a:pPr lvl="2">
              <a:spcBef>
                <a:spcPts val="0"/>
              </a:spcBef>
            </a:pPr>
            <a:r>
              <a:rPr lang="en-US" dirty="0"/>
              <a:t>Where are we heading (CAW16)?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770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1263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99276" cy="941387"/>
          </a:xfrm>
        </p:spPr>
        <p:txBody>
          <a:bodyPr/>
          <a:lstStyle/>
          <a:p>
            <a:r>
              <a:rPr lang="en-US" dirty="0"/>
              <a:t>Performance Measurement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899" y="2960948"/>
            <a:ext cx="8303473" cy="29546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A: Host </a:t>
            </a:r>
            <a:r>
              <a:rPr lang="en-US" dirty="0">
                <a:solidFill>
                  <a:srgbClr val="0021A5"/>
                </a:solidFill>
              </a:rPr>
              <a:t>latency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B: CMC </a:t>
            </a:r>
            <a:r>
              <a:rPr lang="en-US" dirty="0">
                <a:solidFill>
                  <a:srgbClr val="0021A5"/>
                </a:solidFill>
              </a:rPr>
              <a:t>latency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C: CMC </a:t>
            </a:r>
            <a:r>
              <a:rPr lang="en-US" dirty="0">
                <a:solidFill>
                  <a:srgbClr val="FF4A00"/>
                </a:solidFill>
              </a:rPr>
              <a:t>component delay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D: </a:t>
            </a:r>
            <a:r>
              <a:rPr lang="en-US" dirty="0">
                <a:solidFill>
                  <a:srgbClr val="0021A5"/>
                </a:solidFill>
              </a:rPr>
              <a:t>Latency </a:t>
            </a:r>
            <a:r>
              <a:rPr lang="en-US" dirty="0"/>
              <a:t>of HMC internal data access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Local-vault and non-local-vault accesses cause different latencies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E: </a:t>
            </a:r>
            <a:r>
              <a:rPr lang="en-US" dirty="0">
                <a:solidFill>
                  <a:srgbClr val="0021A5"/>
                </a:solidFill>
              </a:rPr>
              <a:t>Latency </a:t>
            </a:r>
            <a:r>
              <a:rPr lang="en-US" dirty="0"/>
              <a:t>of DRAM layer access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Inside vault, row buffer hit &amp; row buffer miss will cause different latencies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576818"/>
              </p:ext>
            </p:extLst>
          </p:nvPr>
        </p:nvGraphicFramePr>
        <p:xfrm>
          <a:off x="4039729" y="110217"/>
          <a:ext cx="4816747" cy="4139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3" name="Visio" r:id="rId4" imgW="3151760" imgH="2708164" progId="Visio.Drawing.15">
                  <p:embed/>
                </p:oleObj>
              </mc:Choice>
              <mc:Fallback>
                <p:oleObj name="Visio" r:id="rId4" imgW="3151760" imgH="270816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9729" y="110217"/>
                        <a:ext cx="4816747" cy="4139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1196" y="1242780"/>
            <a:ext cx="5162872" cy="602044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sz="2600" dirty="0"/>
              <a:t>Notional CMC architecture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Latency: </a:t>
            </a:r>
            <a:r>
              <a:rPr lang="en-US" sz="1200" dirty="0"/>
              <a:t>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82328"/>
              </p:ext>
            </p:extLst>
          </p:nvPr>
        </p:nvGraphicFramePr>
        <p:xfrm>
          <a:off x="827584" y="483608"/>
          <a:ext cx="6660740" cy="580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name="Visio" r:id="rId3" imgW="6799091" imgH="5928777" progId="Visio.Drawing.15">
                  <p:embed/>
                </p:oleObj>
              </mc:Choice>
              <mc:Fallback>
                <p:oleObj name="Visio" r:id="rId3" imgW="6799091" imgH="592877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483608"/>
                        <a:ext cx="6660740" cy="580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3200" dirty="0"/>
              <a:t>Performance Modeling of CMC Arch. Option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47964" y="1052736"/>
            <a:ext cx="4752528" cy="21698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A = latency A’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B = latency B’ </a:t>
            </a:r>
            <a:r>
              <a:rPr lang="en-US" i="1" dirty="0">
                <a:solidFill>
                  <a:srgbClr val="FF4A00"/>
                </a:solidFill>
              </a:rPr>
              <a:t>– delay </a:t>
            </a:r>
            <a:r>
              <a:rPr lang="en-US" i="1" dirty="0" err="1">
                <a:solidFill>
                  <a:srgbClr val="FF4A00"/>
                </a:solidFill>
              </a:rPr>
              <a:t>F’minusD</a:t>
            </a:r>
            <a:r>
              <a:rPr lang="en-US" i="1" dirty="0">
                <a:solidFill>
                  <a:srgbClr val="FF4A00"/>
                </a:solidFill>
              </a:rPr>
              <a:t>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delay C = delay C’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D = latency D’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E = latency E’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27884" y="5589240"/>
            <a:ext cx="2160240" cy="261610"/>
            <a:chOff x="3527884" y="5589240"/>
            <a:chExt cx="2160240" cy="26161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527884" y="5733256"/>
              <a:ext cx="21602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4393276" y="5672505"/>
              <a:ext cx="648072" cy="129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33417" y="5589240"/>
              <a:ext cx="81464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solidFill>
                    <a:srgbClr val="FF4A00"/>
                  </a:solidFill>
                </a:rPr>
                <a:t>F’minusD</a:t>
              </a:r>
              <a:r>
                <a:rPr lang="en-US" sz="1050" dirty="0">
                  <a:solidFill>
                    <a:srgbClr val="FF4A00"/>
                  </a:solidFill>
                </a:rPr>
                <a:t>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4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744745"/>
              </p:ext>
            </p:extLst>
          </p:nvPr>
        </p:nvGraphicFramePr>
        <p:xfrm>
          <a:off x="827584" y="470699"/>
          <a:ext cx="6660740" cy="5834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" name="Visio" r:id="rId4" imgW="6799091" imgH="5928777" progId="Visio.Drawing.15">
                  <p:embed/>
                </p:oleObj>
              </mc:Choice>
              <mc:Fallback>
                <p:oleObj name="Visio" r:id="rId4" imgW="6799091" imgH="592877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84" y="470699"/>
                        <a:ext cx="6660740" cy="5834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3200" dirty="0"/>
              <a:t>Performance Modeling of CMC Arch. Option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4247964" y="1052736"/>
            <a:ext cx="4752528" cy="258532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A = latency A’ </a:t>
            </a:r>
            <a:endParaRPr lang="en-US" i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/>
              <a:t>Transfer delay X = </a:t>
            </a:r>
            <a:endParaRPr lang="en-US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B = latency B’ </a:t>
            </a:r>
            <a:r>
              <a:rPr lang="en-US" i="1" dirty="0">
                <a:solidFill>
                  <a:srgbClr val="FF4A00"/>
                </a:solidFill>
              </a:rPr>
              <a:t>– delay </a:t>
            </a:r>
            <a:r>
              <a:rPr lang="en-US" i="1" dirty="0" err="1">
                <a:solidFill>
                  <a:srgbClr val="FF4A00"/>
                </a:solidFill>
              </a:rPr>
              <a:t>F’minusD</a:t>
            </a:r>
            <a:r>
              <a:rPr lang="en-US" i="1" dirty="0">
                <a:solidFill>
                  <a:srgbClr val="FF4A00"/>
                </a:solidFill>
              </a:rPr>
              <a:t>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delay C = delay C’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D = latency D’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latency E = latency E’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27884" y="5589240"/>
            <a:ext cx="2160240" cy="261610"/>
            <a:chOff x="3527884" y="5589240"/>
            <a:chExt cx="2160240" cy="26161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27884" y="5733256"/>
              <a:ext cx="21602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393276" y="5672505"/>
              <a:ext cx="648072" cy="12982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33417" y="5589240"/>
              <a:ext cx="814647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050" dirty="0" err="1">
                  <a:solidFill>
                    <a:srgbClr val="FF4A00"/>
                  </a:solidFill>
                </a:rPr>
                <a:t>F’minusD</a:t>
              </a:r>
              <a:r>
                <a:rPr lang="en-US" sz="1050" dirty="0">
                  <a:solidFill>
                    <a:srgbClr val="FF4A00"/>
                  </a:solidFill>
                </a:rPr>
                <a:t>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82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&amp;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564" y="1052736"/>
            <a:ext cx="8280920" cy="4911725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DRE* on Merlin board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Notional CMC** architecture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Explore design options (design options 1 – 5)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DRE prototypes on Merlin-board CMC platform </a:t>
            </a:r>
          </a:p>
          <a:p>
            <a:pPr lvl="2">
              <a:spcBef>
                <a:spcPts val="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Design options 1, 2, &amp; 3</a:t>
            </a:r>
          </a:p>
          <a:p>
            <a:pPr lvl="2"/>
            <a:r>
              <a:rPr lang="en-US" sz="1800" dirty="0" err="1">
                <a:solidFill>
                  <a:schemeClr val="bg1">
                    <a:lumMod val="75000"/>
                  </a:schemeClr>
                </a:solidFill>
              </a:rPr>
              <a:t>SpMV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app (using HT) with design options 1 and 3</a:t>
            </a:r>
          </a:p>
          <a:p>
            <a:pPr lvl="2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Image processing app (using HT) with design option 3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Performance measurement on Merlin board for CMC</a:t>
            </a:r>
          </a:p>
          <a:p>
            <a:pPr lvl="1"/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Performance measurement on notional CMC architecture</a:t>
            </a:r>
          </a:p>
          <a:p>
            <a:pPr lvl="1"/>
            <a:r>
              <a:rPr lang="en-US" sz="2200" dirty="0"/>
              <a:t>Performance modeling of CMC arch on Merlin board</a:t>
            </a:r>
          </a:p>
          <a:p>
            <a:pPr lvl="2">
              <a:spcBef>
                <a:spcPts val="0"/>
              </a:spcBef>
            </a:pPr>
            <a:r>
              <a:rPr lang="en-US" dirty="0"/>
              <a:t>Performance measurement</a:t>
            </a:r>
          </a:p>
          <a:p>
            <a:pPr lvl="2">
              <a:spcBef>
                <a:spcPts val="0"/>
              </a:spcBef>
            </a:pPr>
            <a:r>
              <a:rPr lang="en-US" dirty="0"/>
              <a:t>Challenges</a:t>
            </a:r>
          </a:p>
          <a:p>
            <a:pPr lvl="2">
              <a:spcBef>
                <a:spcPts val="0"/>
              </a:spcBef>
            </a:pPr>
            <a:r>
              <a:rPr lang="en-US" dirty="0"/>
              <a:t>Where are we now?</a:t>
            </a:r>
          </a:p>
          <a:p>
            <a:pPr lvl="2">
              <a:spcBef>
                <a:spcPts val="0"/>
              </a:spcBef>
            </a:pPr>
            <a:r>
              <a:rPr lang="en-US" dirty="0"/>
              <a:t>Where are we heading (CAW16)?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770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8803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9447</TotalTime>
  <Words>1627</Words>
  <Application>Microsoft Office PowerPoint</Application>
  <PresentationFormat>全屏显示(4:3)</PresentationFormat>
  <Paragraphs>298</Paragraphs>
  <Slides>21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DejaVu Sans</vt:lpstr>
      <vt:lpstr>宋体</vt:lpstr>
      <vt:lpstr>Arial</vt:lpstr>
      <vt:lpstr>Arial Narrow</vt:lpstr>
      <vt:lpstr>Garamond</vt:lpstr>
      <vt:lpstr>Times New Roman</vt:lpstr>
      <vt:lpstr>Wingdings</vt:lpstr>
      <vt:lpstr>3_Edge</vt:lpstr>
      <vt:lpstr>Visio</vt:lpstr>
      <vt:lpstr> Research Platform for Custom Memory Cube</vt:lpstr>
      <vt:lpstr>Review &amp; Overview</vt:lpstr>
      <vt:lpstr>Notional CMC Architecture</vt:lpstr>
      <vt:lpstr>DRE Prototype on CMC Arch.</vt:lpstr>
      <vt:lpstr>Review &amp; Overview</vt:lpstr>
      <vt:lpstr>Performance Measurement </vt:lpstr>
      <vt:lpstr>Performance Modeling of CMC Arch. Option 3</vt:lpstr>
      <vt:lpstr>Performance Modeling of CMC Arch. Option 4</vt:lpstr>
      <vt:lpstr>Review &amp; Overview</vt:lpstr>
      <vt:lpstr>Performance Measurement on Merlin Board</vt:lpstr>
      <vt:lpstr>Approach for Challenge D’</vt:lpstr>
      <vt:lpstr>Approach for Challenge G’</vt:lpstr>
      <vt:lpstr>Approach for Challenge G’ (Contd.)</vt:lpstr>
      <vt:lpstr>Approach for Challenge G’ (Contd.)</vt:lpstr>
      <vt:lpstr>VirtualMC module latency </vt:lpstr>
      <vt:lpstr>Benchmarking for A, B, C, and F</vt:lpstr>
      <vt:lpstr>Benchmarking Results: Single Mem. Rd/Wr </vt:lpstr>
      <vt:lpstr>Measure B’</vt:lpstr>
      <vt:lpstr>Measure C’</vt:lpstr>
      <vt:lpstr>Measure F’</vt:lpstr>
      <vt:lpstr>Going Forward (CAW16)</vt:lpstr>
    </vt:vector>
  </TitlesOfParts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邹宇</cp:lastModifiedBy>
  <cp:revision>2537</cp:revision>
  <dcterms:created xsi:type="dcterms:W3CDTF">2003-07-12T15:21:27Z</dcterms:created>
  <dcterms:modified xsi:type="dcterms:W3CDTF">2016-10-02T22:55:31Z</dcterms:modified>
</cp:coreProperties>
</file>