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"/>
  </p:notesMasterIdLst>
  <p:handoutMasterIdLst>
    <p:handoutMasterId r:id="rId5"/>
  </p:handoutMasterIdLst>
  <p:sldIdLst>
    <p:sldId id="567" r:id="rId2"/>
    <p:sldId id="573" r:id="rId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7FF"/>
    <a:srgbClr val="D1FFE8"/>
    <a:srgbClr val="0033CC"/>
    <a:srgbClr val="0021A5"/>
    <a:srgbClr val="0000FF"/>
    <a:srgbClr val="0070C0"/>
    <a:srgbClr val="CCFFFF"/>
    <a:srgbClr val="CCECFF"/>
    <a:srgbClr val="99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4" autoAdjust="0"/>
    <p:restoredTop sz="94411" autoAdjust="0"/>
  </p:normalViewPr>
  <p:slideViewPr>
    <p:cSldViewPr snapToGrid="0">
      <p:cViewPr varScale="1">
        <p:scale>
          <a:sx n="91" d="100"/>
          <a:sy n="91" d="100"/>
        </p:scale>
        <p:origin x="5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0073C-106B-4BD0-B97F-2884F49FDE7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2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0073C-106B-4BD0-B97F-2884F49FDE7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407963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2878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pic>
        <p:nvPicPr>
          <p:cNvPr id="8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90694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57969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RSC BOF</a:t>
            </a:r>
            <a:r>
              <a:rPr lang="en-US" sz="1600" b="1" spc="-30" baseline="0" dirty="0">
                <a:solidFill>
                  <a:schemeClr val="bg1"/>
                </a:solidFill>
                <a:latin typeface="Arial Narrow" pitchFamily="34" charset="0"/>
              </a:rPr>
              <a:t> @</a:t>
            </a: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SC15, Nov. 17, 2015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4220307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9868" y="1398935"/>
            <a:ext cx="8612372" cy="1932328"/>
          </a:xfrm>
        </p:spPr>
        <p:txBody>
          <a:bodyPr/>
          <a:lstStyle>
            <a:lvl1pPr>
              <a:defRPr lang="en-US" sz="4000" b="1" dirty="0" smtClean="0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>
              <a:spcBef>
                <a:spcPts val="600"/>
              </a:spcBef>
              <a:defRPr/>
            </a:pPr>
            <a:endParaRPr lang="en-US" sz="4400" dirty="0">
              <a:solidFill>
                <a:srgbClr val="FF4A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466" y="1328309"/>
            <a:ext cx="2214118" cy="40266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882089"/>
            <a:ext cx="7340601" cy="7411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33CC"/>
                </a:solidFill>
              </a:rPr>
              <a:t>Goal: </a:t>
            </a:r>
            <a:r>
              <a:rPr lang="en-US" sz="2000" dirty="0">
                <a:solidFill>
                  <a:schemeClr val="tx1"/>
                </a:solidFill>
              </a:rPr>
              <a:t>Create research platform for design-space exploration </a:t>
            </a:r>
            <a:r>
              <a:rPr lang="en-US" sz="2000" i="1" dirty="0">
                <a:solidFill>
                  <a:srgbClr val="C00000"/>
                </a:solidFill>
              </a:rPr>
              <a:t>CMC</a:t>
            </a:r>
            <a:r>
              <a:rPr lang="en-US" sz="2000" dirty="0">
                <a:solidFill>
                  <a:schemeClr val="tx1"/>
                </a:solidFill>
              </a:rPr>
              <a:t> apps &amp; arch (C-RAM* &amp; PIM**)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1070" y="6263109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69064"/>
          </a:xfrm>
        </p:spPr>
        <p:txBody>
          <a:bodyPr/>
          <a:lstStyle/>
          <a:p>
            <a:r>
              <a:rPr lang="en-US" sz="3900" dirty="0"/>
              <a:t>Custom Memory Cube (CMC)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457200" y="2939426"/>
            <a:ext cx="6497182" cy="275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33CC"/>
                </a:solidFill>
              </a:rPr>
              <a:t>Approach: </a:t>
            </a:r>
          </a:p>
          <a:p>
            <a:r>
              <a:rPr lang="en-US" sz="2000" kern="0" dirty="0"/>
              <a:t>Create </a:t>
            </a:r>
            <a:r>
              <a:rPr lang="en-US" sz="2000" i="1" kern="0" dirty="0">
                <a:solidFill>
                  <a:srgbClr val="C00000"/>
                </a:solidFill>
              </a:rPr>
              <a:t>initial prototype </a:t>
            </a:r>
            <a:r>
              <a:rPr lang="en-US" sz="2000" i="1" kern="0" dirty="0"/>
              <a:t>of CMC arch using </a:t>
            </a:r>
            <a:r>
              <a:rPr lang="en-US" sz="2000" i="1" kern="0" dirty="0">
                <a:solidFill>
                  <a:srgbClr val="C00000"/>
                </a:solidFill>
              </a:rPr>
              <a:t>FPGA+HMC</a:t>
            </a:r>
          </a:p>
          <a:p>
            <a:r>
              <a:rPr lang="en-US" sz="2000" kern="0" dirty="0"/>
              <a:t>Explore </a:t>
            </a:r>
            <a:r>
              <a:rPr lang="en-US" sz="2000" i="1" kern="0" dirty="0">
                <a:solidFill>
                  <a:srgbClr val="C00000"/>
                </a:solidFill>
              </a:rPr>
              <a:t>perf. measurement </a:t>
            </a:r>
            <a:r>
              <a:rPr lang="en-US" sz="2000" kern="0" dirty="0"/>
              <a:t>methods for CMC platform</a:t>
            </a:r>
          </a:p>
          <a:p>
            <a:r>
              <a:rPr lang="en-US" sz="2000" kern="0" dirty="0"/>
              <a:t>Research </a:t>
            </a:r>
            <a:r>
              <a:rPr lang="en-US" sz="2000" i="1" kern="0" dirty="0">
                <a:solidFill>
                  <a:srgbClr val="C00000"/>
                </a:solidFill>
              </a:rPr>
              <a:t>perf. modelling </a:t>
            </a:r>
            <a:r>
              <a:rPr lang="en-US" sz="2000" kern="0" dirty="0"/>
              <a:t>for notional CMC architecture</a:t>
            </a:r>
          </a:p>
          <a:p>
            <a:r>
              <a:rPr lang="en-US" sz="2000" kern="0" dirty="0"/>
              <a:t>Initial </a:t>
            </a:r>
            <a:r>
              <a:rPr lang="en-US" sz="2000" i="1" kern="0" dirty="0">
                <a:solidFill>
                  <a:srgbClr val="C00000"/>
                </a:solidFill>
              </a:rPr>
              <a:t>case study </a:t>
            </a:r>
            <a:r>
              <a:rPr lang="en-US" sz="2000" kern="0" dirty="0"/>
              <a:t>CMC app: DRE*** of LLNL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5272" y="6269600"/>
            <a:ext cx="4479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200" i="1" dirty="0"/>
              <a:t>*C-RAM: Computational Memory   **PIM: Processor in Memory</a:t>
            </a:r>
          </a:p>
          <a:p>
            <a:pPr algn="ctr">
              <a:spcBef>
                <a:spcPts val="0"/>
              </a:spcBef>
            </a:pPr>
            <a:endParaRPr lang="en-US" sz="1200" i="1" baseline="30000" dirty="0"/>
          </a:p>
          <a:p>
            <a:pPr algn="ctr">
              <a:spcBef>
                <a:spcPts val="0"/>
              </a:spcBef>
            </a:pPr>
            <a:r>
              <a:rPr lang="en-US" sz="1200" i="1" baseline="30000" dirty="0"/>
              <a:t>***</a:t>
            </a:r>
            <a:r>
              <a:rPr lang="en-US" sz="1200" i="1" dirty="0"/>
              <a:t>DRE: Data Reordering/Rearrangement Engine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5354915"/>
            <a:ext cx="885330" cy="676715"/>
          </a:xfrm>
          <a:prstGeom prst="rect">
            <a:avLst/>
          </a:prstGeom>
        </p:spPr>
      </p:pic>
      <p:pic>
        <p:nvPicPr>
          <p:cNvPr id="58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71" y="575824"/>
            <a:ext cx="1158329" cy="4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80999" y="1616715"/>
            <a:ext cx="7340601" cy="132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b="1" kern="0" dirty="0">
                <a:solidFill>
                  <a:srgbClr val="0033CC"/>
                </a:solidFill>
              </a:rPr>
              <a:t>Motivation: </a:t>
            </a:r>
          </a:p>
          <a:p>
            <a:r>
              <a:rPr lang="en-US" sz="2000" kern="0" dirty="0"/>
              <a:t>Memory-intensive apps: </a:t>
            </a:r>
            <a:r>
              <a:rPr lang="en-US" sz="2000" i="1" kern="0" dirty="0">
                <a:solidFill>
                  <a:srgbClr val="C00000"/>
                </a:solidFill>
              </a:rPr>
              <a:t>memory bottleneck &amp; high power consumption</a:t>
            </a:r>
          </a:p>
          <a:p>
            <a:r>
              <a:rPr lang="en-US" sz="2000" kern="0" dirty="0"/>
              <a:t>HMC: </a:t>
            </a:r>
            <a:r>
              <a:rPr lang="en-US" sz="2000" i="1" kern="0" dirty="0">
                <a:solidFill>
                  <a:srgbClr val="C00000"/>
                </a:solidFill>
              </a:rPr>
              <a:t>higher B/W &amp; lower power </a:t>
            </a:r>
            <a:r>
              <a:rPr lang="en-US" sz="2000" kern="0" dirty="0"/>
              <a:t>than current memories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99352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/>
      <p:bldP spid="53" grpId="0"/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1070" y="6263109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69064"/>
          </a:xfrm>
        </p:spPr>
        <p:txBody>
          <a:bodyPr/>
          <a:lstStyle/>
          <a:p>
            <a:r>
              <a:rPr lang="en-US" sz="3900" dirty="0"/>
              <a:t>Custom Memory Cube (CMC)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457200" y="942478"/>
            <a:ext cx="6522000" cy="57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33CC"/>
                </a:solidFill>
              </a:rPr>
              <a:t>Approach: </a:t>
            </a:r>
            <a:r>
              <a:rPr lang="en-US" sz="2000" i="1" kern="0" dirty="0">
                <a:solidFill>
                  <a:srgbClr val="C00000"/>
                </a:solidFill>
              </a:rPr>
              <a:t>Prototype</a:t>
            </a:r>
            <a:r>
              <a:rPr lang="en-US" sz="2000" kern="0" dirty="0">
                <a:solidFill>
                  <a:srgbClr val="C00000"/>
                </a:solidFill>
              </a:rPr>
              <a:t> </a:t>
            </a:r>
            <a:r>
              <a:rPr lang="en-US" sz="2000" kern="0" dirty="0"/>
              <a:t>CMC using </a:t>
            </a:r>
            <a:r>
              <a:rPr lang="en-US" sz="2000" i="1" kern="0" dirty="0">
                <a:solidFill>
                  <a:srgbClr val="C00000"/>
                </a:solidFill>
              </a:rPr>
              <a:t>FPGA/HMC boards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13121" y="6269600"/>
            <a:ext cx="678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Nair, R., et al. "Active Memory Cube: A processing-in-memory architecture for </a:t>
            </a:r>
            <a:r>
              <a:rPr lang="en-US" sz="1200" dirty="0" err="1"/>
              <a:t>exascale</a:t>
            </a:r>
            <a:r>
              <a:rPr lang="en-US" sz="1200" dirty="0"/>
              <a:t> systems.“</a:t>
            </a:r>
          </a:p>
          <a:p>
            <a:r>
              <a:rPr lang="en-US" sz="1200" dirty="0"/>
              <a:t>IBM Journal of Research and Development 59.2/3 (2015): 17-1.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2100" y="1469706"/>
            <a:ext cx="5751512" cy="4482049"/>
            <a:chOff x="457200" y="1469706"/>
            <a:chExt cx="5751512" cy="4482049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9341079"/>
                </p:ext>
              </p:extLst>
            </p:nvPr>
          </p:nvGraphicFramePr>
          <p:xfrm>
            <a:off x="457200" y="1711542"/>
            <a:ext cx="5751512" cy="424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Visio" r:id="rId4" imgW="8815578" imgH="6499663" progId="Visio.Drawing.15">
                    <p:embed/>
                  </p:oleObj>
                </mc:Choice>
                <mc:Fallback>
                  <p:oleObj name="Visio" r:id="rId4" imgW="8815578" imgH="6499663" progId="Visio.Drawing.15">
                    <p:embed/>
                    <p:pic>
                      <p:nvPicPr>
                        <p:cNvPr id="3" name="Object 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7200" y="1711542"/>
                          <a:ext cx="5751512" cy="4240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1218006" y="1469706"/>
              <a:ext cx="2741225" cy="477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4A00"/>
                  </a:solidFill>
                </a:rPr>
                <a:t>Model of notional CMC**</a:t>
              </a:r>
              <a:endParaRPr lang="en-US" sz="1800" baseline="30000" dirty="0">
                <a:solidFill>
                  <a:srgbClr val="FF4A00"/>
                </a:solidFill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 bwMode="auto">
            <a:xfrm>
              <a:off x="4185745" y="3518966"/>
              <a:ext cx="1838765" cy="477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4A00"/>
                  </a:solidFill>
                </a:rPr>
                <a:t>Merlin board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07768" y="1330510"/>
            <a:ext cx="372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of single memory operations (</a:t>
            </a:r>
            <a:r>
              <a:rPr lang="en-US" dirty="0" err="1"/>
              <a:t>wr</a:t>
            </a:r>
            <a:r>
              <a:rPr lang="en-US" dirty="0"/>
              <a:t>/</a:t>
            </a:r>
            <a:r>
              <a:rPr lang="en-US" dirty="0" err="1"/>
              <a:t>rd</a:t>
            </a:r>
            <a:r>
              <a:rPr lang="en-US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4975" y="3207612"/>
            <a:ext cx="372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of PageRank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9870" y="2165131"/>
            <a:ext cx="34462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Placeholder: to insert a result table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32941" y="4161384"/>
            <a:ext cx="34462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Placeholder: to insert a result table</a:t>
            </a:r>
          </a:p>
        </p:txBody>
      </p:sp>
    </p:spTree>
    <p:extLst>
      <p:ext uri="{BB962C8B-B14F-4D97-AF65-F5344CB8AC3E}">
        <p14:creationId xmlns:p14="http://schemas.microsoft.com/office/powerpoint/2010/main" val="20116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13440</TotalTime>
  <Words>178</Words>
  <Application>Microsoft Office PowerPoint</Application>
  <PresentationFormat>On-screen Show (4:3)</PresentationFormat>
  <Paragraphs>27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Garamond</vt:lpstr>
      <vt:lpstr>Wingdings</vt:lpstr>
      <vt:lpstr>Edge</vt:lpstr>
      <vt:lpstr>Visio</vt:lpstr>
      <vt:lpstr>Custom Memory Cube (CMC)</vt:lpstr>
      <vt:lpstr>Custom Memory Cube (CMC)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for CKW</dc:title>
  <dc:creator>Dr. Alan D. George</dc:creator>
  <cp:lastModifiedBy>Zou,Yu</cp:lastModifiedBy>
  <cp:revision>1399</cp:revision>
  <dcterms:created xsi:type="dcterms:W3CDTF">2003-07-12T15:21:27Z</dcterms:created>
  <dcterms:modified xsi:type="dcterms:W3CDTF">2016-11-08T15:26:43Z</dcterms:modified>
</cp:coreProperties>
</file>