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8"/>
  </p:notesMasterIdLst>
  <p:handoutMasterIdLst>
    <p:handoutMasterId r:id="rId9"/>
  </p:handoutMasterIdLst>
  <p:sldIdLst>
    <p:sldId id="263" r:id="rId2"/>
    <p:sldId id="271" r:id="rId3"/>
    <p:sldId id="273" r:id="rId4"/>
    <p:sldId id="276" r:id="rId5"/>
    <p:sldId id="274" r:id="rId6"/>
    <p:sldId id="275" r:id="rId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22" autoAdjust="0"/>
  </p:normalViewPr>
  <p:slideViewPr>
    <p:cSldViewPr>
      <p:cViewPr varScale="1">
        <p:scale>
          <a:sx n="80" d="100"/>
          <a:sy n="80" d="100"/>
        </p:scale>
        <p:origin x="1430" y="53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</a:t>
            </a:r>
            <a:r>
              <a:rPr lang="en-US" baseline="0" dirty="0"/>
              <a:t> (explain to me) the “Approach to target delays” bullet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311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>
                <a:solidFill>
                  <a:srgbClr val="FFFFFF"/>
                </a:solidFill>
                <a:latin typeface="Arial Narrow" pitchFamily="34" charset="0"/>
                <a:cs typeface="Arial" charset="0"/>
              </a:rPr>
              <a:t>SC15 Demo</a:t>
            </a: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134744"/>
            <a:ext cx="9144000" cy="15121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Overview</a:t>
            </a:r>
            <a:endParaRPr lang="en-US" sz="3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016732"/>
            <a:ext cx="8534400" cy="4911725"/>
          </a:xfrm>
        </p:spPr>
        <p:txBody>
          <a:bodyPr/>
          <a:lstStyle/>
          <a:p>
            <a:r>
              <a:rPr lang="en-US" dirty="0" smtClean="0"/>
              <a:t>HMC enables custom logic inside logic layer, to implement in-memory processing</a:t>
            </a:r>
          </a:p>
          <a:p>
            <a:r>
              <a:rPr lang="en-US" dirty="0" smtClean="0"/>
              <a:t>Current power consumption and logic resource limit the complexity of custom logic</a:t>
            </a:r>
          </a:p>
          <a:p>
            <a:r>
              <a:rPr lang="en-US" dirty="0" smtClean="0"/>
              <a:t>Building an FPGA-based emulation platform to early test different CMC designs</a:t>
            </a:r>
          </a:p>
          <a:p>
            <a:endParaRPr lang="en-US" dirty="0"/>
          </a:p>
        </p:txBody>
      </p:sp>
      <p:grpSp>
        <p:nvGrpSpPr>
          <p:cNvPr id="178" name="组合 177"/>
          <p:cNvGrpSpPr/>
          <p:nvPr/>
        </p:nvGrpSpPr>
        <p:grpSpPr>
          <a:xfrm>
            <a:off x="5225591" y="3732403"/>
            <a:ext cx="3461209" cy="2689692"/>
            <a:chOff x="5411641" y="1268760"/>
            <a:chExt cx="3461209" cy="2689692"/>
          </a:xfrm>
        </p:grpSpPr>
        <p:sp>
          <p:nvSpPr>
            <p:cNvPr id="179" name="TextBox 200"/>
            <p:cNvSpPr txBox="1"/>
            <p:nvPr/>
          </p:nvSpPr>
          <p:spPr>
            <a:xfrm>
              <a:off x="5621085" y="1286426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80" name="TextBox 201"/>
            <p:cNvSpPr txBox="1"/>
            <p:nvPr/>
          </p:nvSpPr>
          <p:spPr>
            <a:xfrm>
              <a:off x="6156176" y="1286426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81" name="TextBox 204"/>
            <p:cNvSpPr txBox="1"/>
            <p:nvPr/>
          </p:nvSpPr>
          <p:spPr>
            <a:xfrm>
              <a:off x="7222742" y="1268760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82" name="TextBox 205"/>
            <p:cNvSpPr txBox="1"/>
            <p:nvPr/>
          </p:nvSpPr>
          <p:spPr>
            <a:xfrm>
              <a:off x="7811478" y="1268760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83" name="Rectangle 118"/>
            <p:cNvSpPr/>
            <p:nvPr/>
          </p:nvSpPr>
          <p:spPr bwMode="auto">
            <a:xfrm>
              <a:off x="6156176" y="1666536"/>
              <a:ext cx="2716674" cy="21627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2-link x16 4GB HMC</a:t>
              </a:r>
            </a:p>
          </p:txBody>
        </p:sp>
        <p:sp>
          <p:nvSpPr>
            <p:cNvPr id="184" name="Rectangle 121"/>
            <p:cNvSpPr/>
            <p:nvPr/>
          </p:nvSpPr>
          <p:spPr bwMode="auto">
            <a:xfrm>
              <a:off x="7983880" y="2006056"/>
              <a:ext cx="7365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5" name="Rectangle 126"/>
            <p:cNvSpPr/>
            <p:nvPr/>
          </p:nvSpPr>
          <p:spPr bwMode="auto">
            <a:xfrm>
              <a:off x="7983880" y="2006056"/>
              <a:ext cx="2031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6" name="Rectangle 127"/>
            <p:cNvSpPr/>
            <p:nvPr/>
          </p:nvSpPr>
          <p:spPr bwMode="auto">
            <a:xfrm>
              <a:off x="8517280" y="2006056"/>
              <a:ext cx="2031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7" name="TextBox 128"/>
            <p:cNvSpPr txBox="1"/>
            <p:nvPr/>
          </p:nvSpPr>
          <p:spPr>
            <a:xfrm rot="5400000">
              <a:off x="8176791" y="2154103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188" name="Rectangle 129"/>
            <p:cNvSpPr/>
            <p:nvPr/>
          </p:nvSpPr>
          <p:spPr bwMode="auto">
            <a:xfrm>
              <a:off x="7425050" y="2020872"/>
              <a:ext cx="381000" cy="38934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VC #0</a:t>
              </a:r>
            </a:p>
          </p:txBody>
        </p:sp>
        <p:sp>
          <p:nvSpPr>
            <p:cNvPr id="189" name="Rectangle 130"/>
            <p:cNvSpPr/>
            <p:nvPr/>
          </p:nvSpPr>
          <p:spPr bwMode="auto">
            <a:xfrm>
              <a:off x="6948801" y="2020872"/>
              <a:ext cx="295277" cy="170630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Switch</a:t>
              </a:r>
            </a:p>
          </p:txBody>
        </p:sp>
        <p:sp>
          <p:nvSpPr>
            <p:cNvPr id="190" name="Rectangle 131"/>
            <p:cNvSpPr/>
            <p:nvPr/>
          </p:nvSpPr>
          <p:spPr bwMode="auto">
            <a:xfrm>
              <a:off x="7425050" y="3339936"/>
              <a:ext cx="380999" cy="38934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VC #N</a:t>
              </a:r>
            </a:p>
          </p:txBody>
        </p:sp>
        <p:sp>
          <p:nvSpPr>
            <p:cNvPr id="191" name="Rectangle 132"/>
            <p:cNvSpPr/>
            <p:nvPr/>
          </p:nvSpPr>
          <p:spPr bwMode="auto">
            <a:xfrm>
              <a:off x="7985497" y="3333208"/>
              <a:ext cx="7365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2" name="Rectangle 133"/>
            <p:cNvSpPr/>
            <p:nvPr/>
          </p:nvSpPr>
          <p:spPr bwMode="auto">
            <a:xfrm>
              <a:off x="7985497" y="3333208"/>
              <a:ext cx="2031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3" name="Rectangle 134"/>
            <p:cNvSpPr/>
            <p:nvPr/>
          </p:nvSpPr>
          <p:spPr bwMode="auto">
            <a:xfrm>
              <a:off x="8518897" y="3333208"/>
              <a:ext cx="2031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5" name="TextBox 135"/>
            <p:cNvSpPr txBox="1"/>
            <p:nvPr/>
          </p:nvSpPr>
          <p:spPr>
            <a:xfrm rot="5400000">
              <a:off x="8176791" y="3479924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cxnSp>
          <p:nvCxnSpPr>
            <p:cNvPr id="196" name="Elbow Connector 19"/>
            <p:cNvCxnSpPr>
              <a:stCxn id="190" idx="3"/>
              <a:endCxn id="192" idx="1"/>
            </p:cNvCxnSpPr>
            <p:nvPr/>
          </p:nvCxnSpPr>
          <p:spPr bwMode="auto">
            <a:xfrm>
              <a:off x="7806049" y="3534610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97" name="Elbow Connector 19"/>
            <p:cNvCxnSpPr/>
            <p:nvPr/>
          </p:nvCxnSpPr>
          <p:spPr bwMode="auto">
            <a:xfrm>
              <a:off x="7806049" y="2200325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98" name="Elbow Connector 19"/>
            <p:cNvCxnSpPr/>
            <p:nvPr/>
          </p:nvCxnSpPr>
          <p:spPr bwMode="auto">
            <a:xfrm>
              <a:off x="7243221" y="2195563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99" name="Elbow Connector 19"/>
            <p:cNvCxnSpPr/>
            <p:nvPr/>
          </p:nvCxnSpPr>
          <p:spPr bwMode="auto">
            <a:xfrm>
              <a:off x="7243221" y="3533929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200" name="TextBox 142"/>
            <p:cNvSpPr txBox="1"/>
            <p:nvPr/>
          </p:nvSpPr>
          <p:spPr>
            <a:xfrm>
              <a:off x="8084656" y="2701266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207" name="TextBox 146"/>
            <p:cNvSpPr txBox="1"/>
            <p:nvPr/>
          </p:nvSpPr>
          <p:spPr>
            <a:xfrm>
              <a:off x="7584303" y="2697641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208" name="Rectangle 148"/>
            <p:cNvSpPr/>
            <p:nvPr/>
          </p:nvSpPr>
          <p:spPr bwMode="auto">
            <a:xfrm>
              <a:off x="6309329" y="2010077"/>
              <a:ext cx="458500" cy="40014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Link#0</a:t>
              </a:r>
            </a:p>
          </p:txBody>
        </p:sp>
        <p:sp>
          <p:nvSpPr>
            <p:cNvPr id="209" name="Rectangle 149"/>
            <p:cNvSpPr/>
            <p:nvPr/>
          </p:nvSpPr>
          <p:spPr bwMode="auto">
            <a:xfrm>
              <a:off x="6318545" y="3337229"/>
              <a:ext cx="458500" cy="40014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Link#1</a:t>
              </a:r>
            </a:p>
          </p:txBody>
        </p:sp>
        <p:cxnSp>
          <p:nvCxnSpPr>
            <p:cNvPr id="210" name="Elbow Connector 19"/>
            <p:cNvCxnSpPr/>
            <p:nvPr/>
          </p:nvCxnSpPr>
          <p:spPr bwMode="auto">
            <a:xfrm flipV="1">
              <a:off x="6760137" y="2194776"/>
              <a:ext cx="185522" cy="787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211" name="Elbow Connector 19"/>
            <p:cNvCxnSpPr/>
            <p:nvPr/>
          </p:nvCxnSpPr>
          <p:spPr bwMode="auto">
            <a:xfrm>
              <a:off x="6770545" y="3533929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212" name="Rectangle 152"/>
            <p:cNvSpPr/>
            <p:nvPr/>
          </p:nvSpPr>
          <p:spPr bwMode="auto">
            <a:xfrm rot="5400000">
              <a:off x="6350364" y="2648641"/>
              <a:ext cx="333450" cy="417210"/>
            </a:xfrm>
            <a:prstGeom prst="rect">
              <a:avLst/>
            </a:prstGeom>
            <a:solidFill>
              <a:srgbClr val="E25A2E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CMC</a:t>
              </a:r>
              <a:r>
                <a:rPr kumimoji="0" lang="en-US" sz="10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logic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213" name="Elbow Connector 19"/>
            <p:cNvCxnSpPr/>
            <p:nvPr/>
          </p:nvCxnSpPr>
          <p:spPr bwMode="auto">
            <a:xfrm>
              <a:off x="6721606" y="2740130"/>
              <a:ext cx="228600" cy="334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214" name="Elbow Connector 19"/>
            <p:cNvCxnSpPr/>
            <p:nvPr/>
          </p:nvCxnSpPr>
          <p:spPr bwMode="auto">
            <a:xfrm>
              <a:off x="6721743" y="2963977"/>
              <a:ext cx="228600" cy="334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215" name="TextBox 155"/>
            <p:cNvSpPr txBox="1"/>
            <p:nvPr/>
          </p:nvSpPr>
          <p:spPr>
            <a:xfrm>
              <a:off x="6689690" y="2725953"/>
              <a:ext cx="400110" cy="25125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sz="1400" b="1" dirty="0"/>
                <a:t>…</a:t>
              </a:r>
            </a:p>
          </p:txBody>
        </p:sp>
        <p:sp>
          <p:nvSpPr>
            <p:cNvPr id="216" name="Rectangle 156"/>
            <p:cNvSpPr/>
            <p:nvPr/>
          </p:nvSpPr>
          <p:spPr bwMode="auto">
            <a:xfrm>
              <a:off x="5411641" y="1855367"/>
              <a:ext cx="347374" cy="19115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Host</a:t>
              </a:r>
            </a:p>
          </p:txBody>
        </p:sp>
        <p:cxnSp>
          <p:nvCxnSpPr>
            <p:cNvPr id="217" name="Straight Arrow Connector 157"/>
            <p:cNvCxnSpPr/>
            <p:nvPr/>
          </p:nvCxnSpPr>
          <p:spPr bwMode="auto">
            <a:xfrm>
              <a:off x="5765557" y="2219239"/>
              <a:ext cx="543844" cy="11014"/>
            </a:xfrm>
            <a:prstGeom prst="straightConnector1">
              <a:avLst/>
            </a:prstGeom>
            <a:noFill/>
            <a:ln w="76200" cap="flat" cmpd="sng" algn="ctr">
              <a:solidFill>
                <a:srgbClr val="00B0F0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218" name="Straight Arrow Connector 158"/>
            <p:cNvCxnSpPr/>
            <p:nvPr/>
          </p:nvCxnSpPr>
          <p:spPr bwMode="auto">
            <a:xfrm>
              <a:off x="5765557" y="3517789"/>
              <a:ext cx="543844" cy="11014"/>
            </a:xfrm>
            <a:prstGeom prst="straightConnector1">
              <a:avLst/>
            </a:prstGeom>
            <a:noFill/>
            <a:ln w="76200" cap="flat" cmpd="sng" algn="ctr">
              <a:solidFill>
                <a:srgbClr val="00B0F0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219" name="Straight Connector 159"/>
            <p:cNvCxnSpPr/>
            <p:nvPr/>
          </p:nvCxnSpPr>
          <p:spPr>
            <a:xfrm flipH="1">
              <a:off x="6956423" y="1519431"/>
              <a:ext cx="10764" cy="243902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</a:ln>
            <a:effectLst/>
          </p:spPr>
        </p:cxnSp>
        <p:cxnSp>
          <p:nvCxnSpPr>
            <p:cNvPr id="220" name="Straight Connector 161"/>
            <p:cNvCxnSpPr/>
            <p:nvPr/>
          </p:nvCxnSpPr>
          <p:spPr>
            <a:xfrm>
              <a:off x="7990926" y="1522756"/>
              <a:ext cx="0" cy="243569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</a:ln>
            <a:effectLst/>
          </p:spPr>
        </p:cxnSp>
        <p:cxnSp>
          <p:nvCxnSpPr>
            <p:cNvPr id="221" name="Straight Connector 165"/>
            <p:cNvCxnSpPr/>
            <p:nvPr/>
          </p:nvCxnSpPr>
          <p:spPr>
            <a:xfrm>
              <a:off x="6318545" y="1583750"/>
              <a:ext cx="0" cy="2324923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</a:ln>
            <a:effectLst/>
          </p:spPr>
        </p:cxnSp>
        <p:cxnSp>
          <p:nvCxnSpPr>
            <p:cNvPr id="222" name="Straight Connector 166"/>
            <p:cNvCxnSpPr/>
            <p:nvPr/>
          </p:nvCxnSpPr>
          <p:spPr>
            <a:xfrm flipH="1">
              <a:off x="5765557" y="1606452"/>
              <a:ext cx="17546" cy="217354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</a:ln>
            <a:effectLst/>
          </p:spPr>
        </p:cxnSp>
        <p:cxnSp>
          <p:nvCxnSpPr>
            <p:cNvPr id="223" name="Straight Arrow Connector 57"/>
            <p:cNvCxnSpPr/>
            <p:nvPr/>
          </p:nvCxnSpPr>
          <p:spPr>
            <a:xfrm flipV="1">
              <a:off x="6318852" y="1729409"/>
              <a:ext cx="403126" cy="6945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4" name="TextBox 58"/>
            <p:cNvSpPr txBox="1"/>
            <p:nvPr/>
          </p:nvSpPr>
          <p:spPr>
            <a:xfrm>
              <a:off x="6347874" y="1684202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225" name="Straight Connector 60"/>
            <p:cNvCxnSpPr/>
            <p:nvPr/>
          </p:nvCxnSpPr>
          <p:spPr>
            <a:xfrm flipH="1">
              <a:off x="6717825" y="1519431"/>
              <a:ext cx="10764" cy="243902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</a:ln>
            <a:effectLst/>
          </p:spPr>
        </p:cxnSp>
      </p:grpSp>
      <p:sp>
        <p:nvSpPr>
          <p:cNvPr id="226" name="Content Placeholder 2"/>
          <p:cNvSpPr txBox="1">
            <a:spLocks/>
          </p:cNvSpPr>
          <p:nvPr/>
        </p:nvSpPr>
        <p:spPr bwMode="auto">
          <a:xfrm>
            <a:off x="724110" y="4016964"/>
            <a:ext cx="4960066" cy="211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A: CMC performance + data transfer performance</a:t>
            </a:r>
          </a:p>
          <a:p>
            <a:pPr lvl="1"/>
            <a:r>
              <a:rPr lang="en-US" kern="0" dirty="0" smtClean="0"/>
              <a:t>A = B + data transfer</a:t>
            </a:r>
          </a:p>
          <a:p>
            <a:r>
              <a:rPr lang="en-US" kern="0" dirty="0" smtClean="0"/>
              <a:t>B: CMC performance</a:t>
            </a:r>
          </a:p>
          <a:p>
            <a:pPr lvl="1"/>
            <a:r>
              <a:rPr lang="en-US" kern="0" dirty="0" smtClean="0"/>
              <a:t>B = C + D + E</a:t>
            </a:r>
          </a:p>
          <a:p>
            <a:r>
              <a:rPr lang="en-US" kern="0" dirty="0" smtClean="0"/>
              <a:t>C: CMC-logic latency</a:t>
            </a:r>
          </a:p>
          <a:p>
            <a:r>
              <a:rPr lang="en-US" kern="0" dirty="0" smtClean="0"/>
              <a:t>D: HMC switch-VC latency</a:t>
            </a:r>
          </a:p>
          <a:p>
            <a:r>
              <a:rPr lang="en-US" kern="0" dirty="0" smtClean="0"/>
              <a:t>E: DRAM latency</a:t>
            </a:r>
          </a:p>
          <a:p>
            <a:endParaRPr lang="en-US" kern="0" dirty="0"/>
          </a:p>
        </p:txBody>
      </p:sp>
      <p:cxnSp>
        <p:nvCxnSpPr>
          <p:cNvPr id="227" name="Straight Connector 60"/>
          <p:cNvCxnSpPr/>
          <p:nvPr/>
        </p:nvCxnSpPr>
        <p:spPr>
          <a:xfrm flipH="1">
            <a:off x="7608753" y="4010562"/>
            <a:ext cx="10764" cy="243902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230" name="Straight Arrow Connector 57"/>
          <p:cNvCxnSpPr/>
          <p:nvPr/>
        </p:nvCxnSpPr>
        <p:spPr>
          <a:xfrm>
            <a:off x="6790564" y="4035441"/>
            <a:ext cx="818189" cy="1195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49" name="TextBox 8"/>
          <p:cNvSpPr txBox="1"/>
          <p:nvPr/>
        </p:nvSpPr>
        <p:spPr>
          <a:xfrm>
            <a:off x="5922532" y="3415976"/>
            <a:ext cx="254238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Notional CMC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6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799" y="4288986"/>
            <a:ext cx="5060595" cy="1841939"/>
          </a:xfrm>
        </p:spPr>
        <p:txBody>
          <a:bodyPr/>
          <a:lstStyle/>
          <a:p>
            <a:r>
              <a:rPr lang="en-US" sz="1800" dirty="0" smtClean="0"/>
              <a:t>Use FPGA to build a emulation platform with ability to give measured performance of each critical point</a:t>
            </a:r>
          </a:p>
          <a:p>
            <a:r>
              <a:rPr lang="en-US" sz="1800" dirty="0" smtClean="0"/>
              <a:t>Use DRE as a CMC logic example to test the platform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23311" y="908720"/>
            <a:ext cx="8915400" cy="5489377"/>
            <a:chOff x="152400" y="987623"/>
            <a:chExt cx="8915400" cy="5489377"/>
          </a:xfrm>
        </p:grpSpPr>
        <p:sp>
          <p:nvSpPr>
            <p:cNvPr id="6" name="Rectangle 65"/>
            <p:cNvSpPr/>
            <p:nvPr/>
          </p:nvSpPr>
          <p:spPr bwMode="auto">
            <a:xfrm>
              <a:off x="228600" y="1330233"/>
              <a:ext cx="540203" cy="19115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Host</a:t>
              </a:r>
            </a:p>
          </p:txBody>
        </p:sp>
        <p:sp>
          <p:nvSpPr>
            <p:cNvPr id="7" name="Rectangle 66"/>
            <p:cNvSpPr/>
            <p:nvPr/>
          </p:nvSpPr>
          <p:spPr bwMode="auto">
            <a:xfrm>
              <a:off x="1685923" y="990600"/>
              <a:ext cx="7381877" cy="2362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" name="Rectangle 67"/>
            <p:cNvSpPr/>
            <p:nvPr/>
          </p:nvSpPr>
          <p:spPr bwMode="auto">
            <a:xfrm rot="16200000">
              <a:off x="681150" y="2029527"/>
              <a:ext cx="1931987" cy="533400"/>
            </a:xfrm>
            <a:prstGeom prst="rect">
              <a:avLst/>
            </a:prstGeom>
            <a:solidFill>
              <a:srgbClr val="00B0F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PCIe</a:t>
              </a:r>
              <a:r>
                <a:rPr kumimoji="0" lang="en-US" sz="20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Gen3 X8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9" name="Straight Arrow Connector 68"/>
            <p:cNvCxnSpPr>
              <a:stCxn id="6" idx="3"/>
              <a:endCxn id="8" idx="0"/>
            </p:cNvCxnSpPr>
            <p:nvPr/>
          </p:nvCxnSpPr>
          <p:spPr bwMode="auto">
            <a:xfrm>
              <a:off x="768803" y="2286000"/>
              <a:ext cx="611641" cy="10227"/>
            </a:xfrm>
            <a:prstGeom prst="straightConnector1">
              <a:avLst/>
            </a:prstGeom>
            <a:noFill/>
            <a:ln w="76200" cap="flat" cmpd="sng" algn="ctr">
              <a:solidFill>
                <a:srgbClr val="00B0F0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10" name="Rectangle 69"/>
            <p:cNvSpPr/>
            <p:nvPr/>
          </p:nvSpPr>
          <p:spPr bwMode="auto">
            <a:xfrm>
              <a:off x="2297564" y="1071602"/>
              <a:ext cx="3581400" cy="219061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Arria</a:t>
              </a:r>
              <a:r>
                <a:rPr kumimoji="0" lang="en-US" sz="1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10 GX1150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1" name="Straight Arrow Connector 13"/>
            <p:cNvCxnSpPr>
              <a:stCxn id="8" idx="2"/>
              <a:endCxn id="15" idx="1"/>
            </p:cNvCxnSpPr>
            <p:nvPr/>
          </p:nvCxnSpPr>
          <p:spPr bwMode="auto">
            <a:xfrm>
              <a:off x="1913844" y="2296227"/>
              <a:ext cx="687840" cy="3309"/>
            </a:xfrm>
            <a:prstGeom prst="straightConnector1">
              <a:avLst/>
            </a:prstGeom>
            <a:noFill/>
            <a:ln w="76200" cap="flat" cmpd="sng" algn="ctr">
              <a:solidFill>
                <a:srgbClr val="00B0F0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12" name="Rectangle 71"/>
            <p:cNvSpPr/>
            <p:nvPr/>
          </p:nvSpPr>
          <p:spPr bwMode="auto">
            <a:xfrm>
              <a:off x="6198726" y="1099457"/>
              <a:ext cx="2716674" cy="21627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2-link x16 4GB HMC</a:t>
              </a:r>
            </a:p>
          </p:txBody>
        </p:sp>
        <p:cxnSp>
          <p:nvCxnSpPr>
            <p:cNvPr id="13" name="Elbow Connector 19"/>
            <p:cNvCxnSpPr>
              <a:stCxn id="16" idx="3"/>
              <a:endCxn id="55" idx="1"/>
            </p:cNvCxnSpPr>
            <p:nvPr/>
          </p:nvCxnSpPr>
          <p:spPr bwMode="auto">
            <a:xfrm flipV="1">
              <a:off x="5574164" y="1643069"/>
              <a:ext cx="777715" cy="99129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4" name="Elbow Connector 19"/>
            <p:cNvCxnSpPr>
              <a:stCxn id="17" idx="3"/>
              <a:endCxn id="56" idx="1"/>
            </p:cNvCxnSpPr>
            <p:nvPr/>
          </p:nvCxnSpPr>
          <p:spPr bwMode="auto">
            <a:xfrm>
              <a:off x="5574163" y="2864255"/>
              <a:ext cx="786932" cy="105966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15" name="Rectangle 74"/>
            <p:cNvSpPr/>
            <p:nvPr/>
          </p:nvSpPr>
          <p:spPr bwMode="auto">
            <a:xfrm>
              <a:off x="2601684" y="1438977"/>
              <a:ext cx="371475" cy="1721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HIX</a:t>
              </a:r>
            </a:p>
          </p:txBody>
        </p:sp>
        <p:sp>
          <p:nvSpPr>
            <p:cNvPr id="16" name="Rectangle 75"/>
            <p:cNvSpPr/>
            <p:nvPr/>
          </p:nvSpPr>
          <p:spPr bwMode="auto">
            <a:xfrm>
              <a:off x="5062533" y="1438978"/>
              <a:ext cx="511631" cy="6064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HMCC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" name="Rectangle 76"/>
            <p:cNvSpPr/>
            <p:nvPr/>
          </p:nvSpPr>
          <p:spPr bwMode="auto">
            <a:xfrm>
              <a:off x="5062532" y="2568415"/>
              <a:ext cx="511631" cy="59167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HMCC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8" name="Elbow Connector 19"/>
            <p:cNvCxnSpPr/>
            <p:nvPr/>
          </p:nvCxnSpPr>
          <p:spPr bwMode="auto">
            <a:xfrm>
              <a:off x="2959553" y="3016722"/>
              <a:ext cx="1411742" cy="16234"/>
            </a:xfrm>
            <a:prstGeom prst="straightConnector1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9" name="Elbow Connector 19"/>
            <p:cNvCxnSpPr/>
            <p:nvPr/>
          </p:nvCxnSpPr>
          <p:spPr bwMode="auto">
            <a:xfrm>
              <a:off x="2966356" y="1524000"/>
              <a:ext cx="1421605" cy="8992"/>
            </a:xfrm>
            <a:prstGeom prst="straightConnector1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20" name="Rectangle 79"/>
            <p:cNvSpPr/>
            <p:nvPr/>
          </p:nvSpPr>
          <p:spPr bwMode="auto">
            <a:xfrm>
              <a:off x="3211964" y="1844824"/>
              <a:ext cx="838200" cy="914400"/>
            </a:xfrm>
            <a:prstGeom prst="rect">
              <a:avLst/>
            </a:prstGeom>
            <a:solidFill>
              <a:srgbClr val="E25A2E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" name="Rectangle 80"/>
            <p:cNvSpPr/>
            <p:nvPr/>
          </p:nvSpPr>
          <p:spPr bwMode="auto">
            <a:xfrm>
              <a:off x="3211964" y="1854200"/>
              <a:ext cx="834799" cy="1524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2" name="Rectangle 81"/>
            <p:cNvSpPr/>
            <p:nvPr/>
          </p:nvSpPr>
          <p:spPr bwMode="auto">
            <a:xfrm>
              <a:off x="3211964" y="2015976"/>
              <a:ext cx="834799" cy="1524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" name="Rectangle 82"/>
            <p:cNvSpPr/>
            <p:nvPr/>
          </p:nvSpPr>
          <p:spPr bwMode="auto">
            <a:xfrm>
              <a:off x="3211964" y="2604144"/>
              <a:ext cx="833438" cy="15507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4" name="Rectangle 83"/>
            <p:cNvSpPr/>
            <p:nvPr/>
          </p:nvSpPr>
          <p:spPr bwMode="auto">
            <a:xfrm>
              <a:off x="3211964" y="2442368"/>
              <a:ext cx="833438" cy="15507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5" name="TextBox 84"/>
            <p:cNvSpPr txBox="1"/>
            <p:nvPr/>
          </p:nvSpPr>
          <p:spPr>
            <a:xfrm>
              <a:off x="3617286" y="2144429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cxnSp>
          <p:nvCxnSpPr>
            <p:cNvPr id="26" name="Elbow Connector 19"/>
            <p:cNvCxnSpPr>
              <a:stCxn id="21" idx="3"/>
            </p:cNvCxnSpPr>
            <p:nvPr/>
          </p:nvCxnSpPr>
          <p:spPr bwMode="auto">
            <a:xfrm>
              <a:off x="4046763" y="1930400"/>
              <a:ext cx="329294" cy="334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27" name="Elbow Connector 19"/>
            <p:cNvCxnSpPr>
              <a:stCxn id="22" idx="3"/>
            </p:cNvCxnSpPr>
            <p:nvPr/>
          </p:nvCxnSpPr>
          <p:spPr bwMode="auto">
            <a:xfrm>
              <a:off x="4046763" y="2092176"/>
              <a:ext cx="32929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28" name="Elbow Connector 19"/>
            <p:cNvCxnSpPr>
              <a:stCxn id="24" idx="3"/>
            </p:cNvCxnSpPr>
            <p:nvPr/>
          </p:nvCxnSpPr>
          <p:spPr bwMode="auto">
            <a:xfrm flipV="1">
              <a:off x="4045402" y="2519907"/>
              <a:ext cx="330655" cy="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29" name="Elbow Connector 19"/>
            <p:cNvCxnSpPr/>
            <p:nvPr/>
          </p:nvCxnSpPr>
          <p:spPr bwMode="auto">
            <a:xfrm>
              <a:off x="4034177" y="2699694"/>
              <a:ext cx="341880" cy="3717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30" name="Rectangle 89"/>
            <p:cNvSpPr/>
            <p:nvPr/>
          </p:nvSpPr>
          <p:spPr bwMode="auto">
            <a:xfrm>
              <a:off x="4371295" y="1438977"/>
              <a:ext cx="371475" cy="1721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Switch Logic</a:t>
              </a:r>
            </a:p>
          </p:txBody>
        </p:sp>
        <p:cxnSp>
          <p:nvCxnSpPr>
            <p:cNvPr id="31" name="Elbow Connector 19"/>
            <p:cNvCxnSpPr/>
            <p:nvPr/>
          </p:nvCxnSpPr>
          <p:spPr bwMode="auto">
            <a:xfrm>
              <a:off x="4735454" y="1828800"/>
              <a:ext cx="321977" cy="334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32" name="Elbow Connector 19"/>
            <p:cNvCxnSpPr/>
            <p:nvPr/>
          </p:nvCxnSpPr>
          <p:spPr bwMode="auto">
            <a:xfrm flipV="1">
              <a:off x="4750762" y="2771775"/>
              <a:ext cx="303778" cy="6697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33" name="TextBox 92"/>
            <p:cNvSpPr txBox="1"/>
            <p:nvPr/>
          </p:nvSpPr>
          <p:spPr>
            <a:xfrm>
              <a:off x="4150005" y="2144429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cxnSp>
          <p:nvCxnSpPr>
            <p:cNvPr id="34" name="Elbow Connector 19"/>
            <p:cNvCxnSpPr>
              <a:endCxn id="21" idx="1"/>
            </p:cNvCxnSpPr>
            <p:nvPr/>
          </p:nvCxnSpPr>
          <p:spPr bwMode="auto">
            <a:xfrm>
              <a:off x="2971117" y="1930400"/>
              <a:ext cx="24084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35" name="Elbow Connector 19"/>
            <p:cNvCxnSpPr/>
            <p:nvPr/>
          </p:nvCxnSpPr>
          <p:spPr bwMode="auto">
            <a:xfrm>
              <a:off x="2971117" y="2092176"/>
              <a:ext cx="24084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36" name="Elbow Connector 19"/>
            <p:cNvCxnSpPr/>
            <p:nvPr/>
          </p:nvCxnSpPr>
          <p:spPr bwMode="auto">
            <a:xfrm>
              <a:off x="2973159" y="2503938"/>
              <a:ext cx="24084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37" name="Elbow Connector 19"/>
            <p:cNvCxnSpPr/>
            <p:nvPr/>
          </p:nvCxnSpPr>
          <p:spPr bwMode="auto">
            <a:xfrm>
              <a:off x="2973159" y="2678809"/>
              <a:ext cx="24084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38" name="Rectangle 97"/>
            <p:cNvSpPr/>
            <p:nvPr/>
          </p:nvSpPr>
          <p:spPr bwMode="auto">
            <a:xfrm>
              <a:off x="8026430" y="1438977"/>
              <a:ext cx="7365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9" name="Rectangle 98"/>
            <p:cNvSpPr/>
            <p:nvPr/>
          </p:nvSpPr>
          <p:spPr bwMode="auto">
            <a:xfrm>
              <a:off x="8026430" y="1438977"/>
              <a:ext cx="2031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0" name="Rectangle 99"/>
            <p:cNvSpPr/>
            <p:nvPr/>
          </p:nvSpPr>
          <p:spPr bwMode="auto">
            <a:xfrm>
              <a:off x="8559830" y="1438977"/>
              <a:ext cx="2031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1" name="TextBox 100"/>
            <p:cNvSpPr txBox="1"/>
            <p:nvPr/>
          </p:nvSpPr>
          <p:spPr>
            <a:xfrm rot="5400000">
              <a:off x="8219341" y="1587024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42" name="Rectangle 101"/>
            <p:cNvSpPr/>
            <p:nvPr/>
          </p:nvSpPr>
          <p:spPr bwMode="auto">
            <a:xfrm>
              <a:off x="7467600" y="1453793"/>
              <a:ext cx="381000" cy="38934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VC #0</a:t>
              </a:r>
            </a:p>
          </p:txBody>
        </p:sp>
        <p:sp>
          <p:nvSpPr>
            <p:cNvPr id="43" name="Rectangle 102"/>
            <p:cNvSpPr/>
            <p:nvPr/>
          </p:nvSpPr>
          <p:spPr bwMode="auto">
            <a:xfrm>
              <a:off x="6991351" y="1453793"/>
              <a:ext cx="295277" cy="170630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Switch</a:t>
              </a:r>
            </a:p>
          </p:txBody>
        </p:sp>
        <p:sp>
          <p:nvSpPr>
            <p:cNvPr id="44" name="Rectangle 103"/>
            <p:cNvSpPr/>
            <p:nvPr/>
          </p:nvSpPr>
          <p:spPr bwMode="auto">
            <a:xfrm>
              <a:off x="7467600" y="2772857"/>
              <a:ext cx="380999" cy="38934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VC #N</a:t>
              </a:r>
            </a:p>
          </p:txBody>
        </p:sp>
        <p:sp>
          <p:nvSpPr>
            <p:cNvPr id="45" name="Rectangle 104"/>
            <p:cNvSpPr/>
            <p:nvPr/>
          </p:nvSpPr>
          <p:spPr bwMode="auto">
            <a:xfrm>
              <a:off x="8028047" y="2766129"/>
              <a:ext cx="7365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6" name="Rectangle 105"/>
            <p:cNvSpPr/>
            <p:nvPr/>
          </p:nvSpPr>
          <p:spPr bwMode="auto">
            <a:xfrm>
              <a:off x="8028047" y="2766129"/>
              <a:ext cx="2031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7" name="Rectangle 106"/>
            <p:cNvSpPr/>
            <p:nvPr/>
          </p:nvSpPr>
          <p:spPr bwMode="auto">
            <a:xfrm>
              <a:off x="8561447" y="2766129"/>
              <a:ext cx="2031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8" name="TextBox 107"/>
            <p:cNvSpPr txBox="1"/>
            <p:nvPr/>
          </p:nvSpPr>
          <p:spPr>
            <a:xfrm rot="5400000">
              <a:off x="8219341" y="2912845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cxnSp>
          <p:nvCxnSpPr>
            <p:cNvPr id="49" name="Elbow Connector 19"/>
            <p:cNvCxnSpPr>
              <a:stCxn id="44" idx="3"/>
              <a:endCxn id="46" idx="1"/>
            </p:cNvCxnSpPr>
            <p:nvPr/>
          </p:nvCxnSpPr>
          <p:spPr bwMode="auto">
            <a:xfrm>
              <a:off x="7848599" y="2967531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50" name="Elbow Connector 19"/>
            <p:cNvCxnSpPr/>
            <p:nvPr/>
          </p:nvCxnSpPr>
          <p:spPr bwMode="auto">
            <a:xfrm>
              <a:off x="7848599" y="1633246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51" name="Elbow Connector 19"/>
            <p:cNvCxnSpPr/>
            <p:nvPr/>
          </p:nvCxnSpPr>
          <p:spPr bwMode="auto">
            <a:xfrm>
              <a:off x="7285771" y="1628484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52" name="Elbow Connector 19"/>
            <p:cNvCxnSpPr/>
            <p:nvPr/>
          </p:nvCxnSpPr>
          <p:spPr bwMode="auto">
            <a:xfrm>
              <a:off x="7285771" y="2966850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53" name="TextBox 112"/>
            <p:cNvSpPr txBox="1"/>
            <p:nvPr/>
          </p:nvSpPr>
          <p:spPr>
            <a:xfrm>
              <a:off x="8127206" y="2134187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54" name="TextBox 113"/>
            <p:cNvSpPr txBox="1"/>
            <p:nvPr/>
          </p:nvSpPr>
          <p:spPr>
            <a:xfrm>
              <a:off x="7626853" y="2130562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55" name="Rectangle 114"/>
            <p:cNvSpPr/>
            <p:nvPr/>
          </p:nvSpPr>
          <p:spPr bwMode="auto">
            <a:xfrm>
              <a:off x="6351879" y="1442998"/>
              <a:ext cx="458500" cy="40014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Link#0</a:t>
              </a:r>
            </a:p>
          </p:txBody>
        </p:sp>
        <p:sp>
          <p:nvSpPr>
            <p:cNvPr id="56" name="Rectangle 115"/>
            <p:cNvSpPr/>
            <p:nvPr/>
          </p:nvSpPr>
          <p:spPr bwMode="auto">
            <a:xfrm>
              <a:off x="6361095" y="2770150"/>
              <a:ext cx="458500" cy="40014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Link#1</a:t>
              </a:r>
            </a:p>
          </p:txBody>
        </p:sp>
        <p:cxnSp>
          <p:nvCxnSpPr>
            <p:cNvPr id="57" name="Elbow Connector 19"/>
            <p:cNvCxnSpPr/>
            <p:nvPr/>
          </p:nvCxnSpPr>
          <p:spPr bwMode="auto">
            <a:xfrm flipV="1">
              <a:off x="6802687" y="1627697"/>
              <a:ext cx="185522" cy="787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58" name="Elbow Connector 19"/>
            <p:cNvCxnSpPr/>
            <p:nvPr/>
          </p:nvCxnSpPr>
          <p:spPr bwMode="auto">
            <a:xfrm>
              <a:off x="6813095" y="2966850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59" name="TextBox 119"/>
            <p:cNvSpPr txBox="1"/>
            <p:nvPr/>
          </p:nvSpPr>
          <p:spPr>
            <a:xfrm>
              <a:off x="152400" y="987623"/>
              <a:ext cx="19927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Merlin* board MA100</a:t>
              </a:r>
            </a:p>
          </p:txBody>
        </p:sp>
        <p:sp>
          <p:nvSpPr>
            <p:cNvPr id="60" name="Rectangle 120"/>
            <p:cNvSpPr/>
            <p:nvPr/>
          </p:nvSpPr>
          <p:spPr bwMode="auto">
            <a:xfrm>
              <a:off x="3371799" y="1924924"/>
              <a:ext cx="537351" cy="732174"/>
            </a:xfrm>
            <a:prstGeom prst="rect">
              <a:avLst/>
            </a:prstGeom>
            <a:solidFill>
              <a:srgbClr val="E25A2E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CMC logic</a:t>
              </a:r>
            </a:p>
          </p:txBody>
        </p:sp>
        <p:cxnSp>
          <p:nvCxnSpPr>
            <p:cNvPr id="61" name="Straight Connector 139"/>
            <p:cNvCxnSpPr/>
            <p:nvPr/>
          </p:nvCxnSpPr>
          <p:spPr>
            <a:xfrm>
              <a:off x="6988209" y="1255533"/>
              <a:ext cx="0" cy="2664296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ysDash"/>
              <a:round/>
            </a:ln>
            <a:effectLst/>
          </p:spPr>
        </p:cxnSp>
        <p:cxnSp>
          <p:nvCxnSpPr>
            <p:cNvPr id="62" name="Straight Connector 141"/>
            <p:cNvCxnSpPr/>
            <p:nvPr/>
          </p:nvCxnSpPr>
          <p:spPr>
            <a:xfrm>
              <a:off x="8026430" y="1279175"/>
              <a:ext cx="0" cy="2664296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ysDash"/>
              <a:round/>
            </a:ln>
            <a:effectLst/>
          </p:spPr>
        </p:cxnSp>
        <p:cxnSp>
          <p:nvCxnSpPr>
            <p:cNvPr id="63" name="Straight Connector 143"/>
            <p:cNvCxnSpPr/>
            <p:nvPr/>
          </p:nvCxnSpPr>
          <p:spPr>
            <a:xfrm>
              <a:off x="4635436" y="1244998"/>
              <a:ext cx="0" cy="266429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</a:ln>
            <a:effectLst/>
          </p:spPr>
        </p:cxnSp>
        <p:cxnSp>
          <p:nvCxnSpPr>
            <p:cNvPr id="64" name="Straight Connector 144"/>
            <p:cNvCxnSpPr/>
            <p:nvPr/>
          </p:nvCxnSpPr>
          <p:spPr>
            <a:xfrm>
              <a:off x="4361438" y="1244358"/>
              <a:ext cx="0" cy="266429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</a:ln>
            <a:effectLst/>
          </p:spPr>
        </p:cxnSp>
        <p:cxnSp>
          <p:nvCxnSpPr>
            <p:cNvPr id="65" name="Straight Connector 145"/>
            <p:cNvCxnSpPr/>
            <p:nvPr/>
          </p:nvCxnSpPr>
          <p:spPr>
            <a:xfrm>
              <a:off x="3211964" y="1251743"/>
              <a:ext cx="0" cy="266429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</a:ln>
            <a:effectLst/>
          </p:spPr>
        </p:cxnSp>
        <p:cxnSp>
          <p:nvCxnSpPr>
            <p:cNvPr id="66" name="Straight Arrow Connector 147"/>
            <p:cNvCxnSpPr/>
            <p:nvPr/>
          </p:nvCxnSpPr>
          <p:spPr>
            <a:xfrm>
              <a:off x="6988209" y="3537012"/>
              <a:ext cx="1038221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67" name="Straight Connector 160"/>
            <p:cNvCxnSpPr/>
            <p:nvPr/>
          </p:nvCxnSpPr>
          <p:spPr>
            <a:xfrm>
              <a:off x="8026430" y="3537012"/>
              <a:ext cx="431770" cy="0"/>
            </a:xfrm>
            <a:prstGeom prst="lin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</a:ln>
            <a:effectLst/>
          </p:spPr>
        </p:cxnSp>
        <p:cxnSp>
          <p:nvCxnSpPr>
            <p:cNvPr id="68" name="Straight Connector 162"/>
            <p:cNvCxnSpPr/>
            <p:nvPr/>
          </p:nvCxnSpPr>
          <p:spPr>
            <a:xfrm flipH="1">
              <a:off x="8452771" y="3537012"/>
              <a:ext cx="5429" cy="180020"/>
            </a:xfrm>
            <a:prstGeom prst="lin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</a:ln>
            <a:effectLst/>
          </p:spPr>
        </p:cxnSp>
        <p:cxnSp>
          <p:nvCxnSpPr>
            <p:cNvPr id="69" name="Straight Arrow Connector 164"/>
            <p:cNvCxnSpPr/>
            <p:nvPr/>
          </p:nvCxnSpPr>
          <p:spPr>
            <a:xfrm flipH="1" flipV="1">
              <a:off x="8026430" y="3717032"/>
              <a:ext cx="431770" cy="6066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0" name="Straight Arrow Connector 167"/>
            <p:cNvCxnSpPr/>
            <p:nvPr/>
          </p:nvCxnSpPr>
          <p:spPr>
            <a:xfrm flipH="1">
              <a:off x="6988209" y="3717032"/>
              <a:ext cx="1038221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1" name="Straight Arrow Connector 169"/>
            <p:cNvCxnSpPr/>
            <p:nvPr/>
          </p:nvCxnSpPr>
          <p:spPr>
            <a:xfrm>
              <a:off x="4635436" y="3537012"/>
              <a:ext cx="2352773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2" name="Straight Arrow Connector 171"/>
            <p:cNvCxnSpPr/>
            <p:nvPr/>
          </p:nvCxnSpPr>
          <p:spPr>
            <a:xfrm flipH="1">
              <a:off x="4635436" y="3717032"/>
              <a:ext cx="2352773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3" name="Straight Arrow Connector 173"/>
            <p:cNvCxnSpPr/>
            <p:nvPr/>
          </p:nvCxnSpPr>
          <p:spPr>
            <a:xfrm>
              <a:off x="4361438" y="3537012"/>
              <a:ext cx="27399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4" name="Straight Arrow Connector 175"/>
            <p:cNvCxnSpPr/>
            <p:nvPr/>
          </p:nvCxnSpPr>
          <p:spPr>
            <a:xfrm flipH="1">
              <a:off x="4361438" y="3717032"/>
              <a:ext cx="273999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5" name="Straight Connector 193"/>
            <p:cNvCxnSpPr/>
            <p:nvPr/>
          </p:nvCxnSpPr>
          <p:spPr>
            <a:xfrm>
              <a:off x="768803" y="1196752"/>
              <a:ext cx="0" cy="266429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</a:ln>
            <a:effectLst/>
          </p:spPr>
        </p:cxnSp>
        <p:sp>
          <p:nvSpPr>
            <p:cNvPr id="76" name="TextBox 200"/>
            <p:cNvSpPr txBox="1"/>
            <p:nvPr/>
          </p:nvSpPr>
          <p:spPr>
            <a:xfrm>
              <a:off x="611560" y="3787308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77" name="TextBox 201"/>
            <p:cNvSpPr txBox="1"/>
            <p:nvPr/>
          </p:nvSpPr>
          <p:spPr>
            <a:xfrm>
              <a:off x="3047763" y="3787308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78" name="TextBox 202"/>
            <p:cNvSpPr txBox="1"/>
            <p:nvPr/>
          </p:nvSpPr>
          <p:spPr>
            <a:xfrm>
              <a:off x="4204337" y="3787308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79" name="TextBox 203"/>
            <p:cNvSpPr txBox="1"/>
            <p:nvPr/>
          </p:nvSpPr>
          <p:spPr>
            <a:xfrm>
              <a:off x="4477254" y="3787308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80" name="TextBox 204"/>
            <p:cNvSpPr txBox="1"/>
            <p:nvPr/>
          </p:nvSpPr>
          <p:spPr>
            <a:xfrm>
              <a:off x="6830525" y="3787308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81" name="TextBox 205"/>
            <p:cNvSpPr txBox="1"/>
            <p:nvPr/>
          </p:nvSpPr>
          <p:spPr>
            <a:xfrm>
              <a:off x="7848599" y="3787308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82" name="Rectangle 118"/>
            <p:cNvSpPr/>
            <p:nvPr/>
          </p:nvSpPr>
          <p:spPr bwMode="auto">
            <a:xfrm>
              <a:off x="6193297" y="4185084"/>
              <a:ext cx="2716674" cy="21627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2-link x16 4GB HMC</a:t>
              </a:r>
            </a:p>
          </p:txBody>
        </p:sp>
        <p:sp>
          <p:nvSpPr>
            <p:cNvPr id="83" name="Rectangle 121"/>
            <p:cNvSpPr/>
            <p:nvPr/>
          </p:nvSpPr>
          <p:spPr bwMode="auto">
            <a:xfrm>
              <a:off x="8021001" y="4524604"/>
              <a:ext cx="7365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4" name="Rectangle 126"/>
            <p:cNvSpPr/>
            <p:nvPr/>
          </p:nvSpPr>
          <p:spPr bwMode="auto">
            <a:xfrm>
              <a:off x="8021001" y="4524604"/>
              <a:ext cx="2031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5" name="Rectangle 127"/>
            <p:cNvSpPr/>
            <p:nvPr/>
          </p:nvSpPr>
          <p:spPr bwMode="auto">
            <a:xfrm>
              <a:off x="8554401" y="4524604"/>
              <a:ext cx="2031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6" name="TextBox 128"/>
            <p:cNvSpPr txBox="1"/>
            <p:nvPr/>
          </p:nvSpPr>
          <p:spPr>
            <a:xfrm rot="5400000">
              <a:off x="8213912" y="4672651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87" name="Rectangle 129"/>
            <p:cNvSpPr/>
            <p:nvPr/>
          </p:nvSpPr>
          <p:spPr bwMode="auto">
            <a:xfrm>
              <a:off x="7462171" y="4539420"/>
              <a:ext cx="381000" cy="38934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VC #0</a:t>
              </a:r>
            </a:p>
          </p:txBody>
        </p:sp>
        <p:sp>
          <p:nvSpPr>
            <p:cNvPr id="88" name="Rectangle 130"/>
            <p:cNvSpPr/>
            <p:nvPr/>
          </p:nvSpPr>
          <p:spPr bwMode="auto">
            <a:xfrm>
              <a:off x="6985922" y="4539420"/>
              <a:ext cx="295277" cy="170630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Switch</a:t>
              </a:r>
            </a:p>
          </p:txBody>
        </p:sp>
        <p:sp>
          <p:nvSpPr>
            <p:cNvPr id="89" name="Rectangle 131"/>
            <p:cNvSpPr/>
            <p:nvPr/>
          </p:nvSpPr>
          <p:spPr bwMode="auto">
            <a:xfrm>
              <a:off x="7462171" y="5858484"/>
              <a:ext cx="380999" cy="38934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VC #N</a:t>
              </a:r>
            </a:p>
          </p:txBody>
        </p:sp>
        <p:sp>
          <p:nvSpPr>
            <p:cNvPr id="90" name="Rectangle 132"/>
            <p:cNvSpPr/>
            <p:nvPr/>
          </p:nvSpPr>
          <p:spPr bwMode="auto">
            <a:xfrm>
              <a:off x="8022618" y="5851756"/>
              <a:ext cx="7365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1" name="Rectangle 133"/>
            <p:cNvSpPr/>
            <p:nvPr/>
          </p:nvSpPr>
          <p:spPr bwMode="auto">
            <a:xfrm>
              <a:off x="8022618" y="5851756"/>
              <a:ext cx="2031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2" name="Rectangle 134"/>
            <p:cNvSpPr/>
            <p:nvPr/>
          </p:nvSpPr>
          <p:spPr bwMode="auto">
            <a:xfrm>
              <a:off x="8556018" y="5851756"/>
              <a:ext cx="2031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3" name="TextBox 135"/>
            <p:cNvSpPr txBox="1"/>
            <p:nvPr/>
          </p:nvSpPr>
          <p:spPr>
            <a:xfrm rot="5400000">
              <a:off x="8213912" y="5998472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cxnSp>
          <p:nvCxnSpPr>
            <p:cNvPr id="94" name="Elbow Connector 19"/>
            <p:cNvCxnSpPr>
              <a:stCxn id="89" idx="3"/>
              <a:endCxn id="91" idx="1"/>
            </p:cNvCxnSpPr>
            <p:nvPr/>
          </p:nvCxnSpPr>
          <p:spPr bwMode="auto">
            <a:xfrm>
              <a:off x="7843170" y="6053158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95" name="Elbow Connector 19"/>
            <p:cNvCxnSpPr/>
            <p:nvPr/>
          </p:nvCxnSpPr>
          <p:spPr bwMode="auto">
            <a:xfrm>
              <a:off x="7843170" y="4718873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96" name="Elbow Connector 19"/>
            <p:cNvCxnSpPr/>
            <p:nvPr/>
          </p:nvCxnSpPr>
          <p:spPr bwMode="auto">
            <a:xfrm>
              <a:off x="7280342" y="4714111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97" name="Elbow Connector 19"/>
            <p:cNvCxnSpPr/>
            <p:nvPr/>
          </p:nvCxnSpPr>
          <p:spPr bwMode="auto">
            <a:xfrm>
              <a:off x="7280342" y="6052477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98" name="TextBox 142"/>
            <p:cNvSpPr txBox="1"/>
            <p:nvPr/>
          </p:nvSpPr>
          <p:spPr>
            <a:xfrm>
              <a:off x="8121777" y="5219814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99" name="TextBox 146"/>
            <p:cNvSpPr txBox="1"/>
            <p:nvPr/>
          </p:nvSpPr>
          <p:spPr>
            <a:xfrm>
              <a:off x="7621424" y="5216189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100" name="Rectangle 148"/>
            <p:cNvSpPr/>
            <p:nvPr/>
          </p:nvSpPr>
          <p:spPr bwMode="auto">
            <a:xfrm>
              <a:off x="6346450" y="4528625"/>
              <a:ext cx="458500" cy="40014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Link#0</a:t>
              </a:r>
            </a:p>
          </p:txBody>
        </p:sp>
        <p:sp>
          <p:nvSpPr>
            <p:cNvPr id="101" name="Rectangle 149"/>
            <p:cNvSpPr/>
            <p:nvPr/>
          </p:nvSpPr>
          <p:spPr bwMode="auto">
            <a:xfrm>
              <a:off x="6355666" y="5855777"/>
              <a:ext cx="458500" cy="40014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Link#1</a:t>
              </a:r>
            </a:p>
          </p:txBody>
        </p:sp>
        <p:cxnSp>
          <p:nvCxnSpPr>
            <p:cNvPr id="102" name="Elbow Connector 19"/>
            <p:cNvCxnSpPr/>
            <p:nvPr/>
          </p:nvCxnSpPr>
          <p:spPr bwMode="auto">
            <a:xfrm flipV="1">
              <a:off x="6797258" y="4713324"/>
              <a:ext cx="185522" cy="787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03" name="Elbow Connector 19"/>
            <p:cNvCxnSpPr/>
            <p:nvPr/>
          </p:nvCxnSpPr>
          <p:spPr bwMode="auto">
            <a:xfrm>
              <a:off x="6807666" y="6052477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104" name="Rectangle 152"/>
            <p:cNvSpPr/>
            <p:nvPr/>
          </p:nvSpPr>
          <p:spPr bwMode="auto">
            <a:xfrm rot="5400000">
              <a:off x="6387485" y="5167189"/>
              <a:ext cx="333450" cy="417210"/>
            </a:xfrm>
            <a:prstGeom prst="rect">
              <a:avLst/>
            </a:prstGeom>
            <a:solidFill>
              <a:srgbClr val="E25A2E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CMC</a:t>
              </a:r>
              <a:r>
                <a:rPr kumimoji="0" lang="en-US" sz="10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logic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05" name="Elbow Connector 19"/>
            <p:cNvCxnSpPr/>
            <p:nvPr/>
          </p:nvCxnSpPr>
          <p:spPr bwMode="auto">
            <a:xfrm>
              <a:off x="6758727" y="5258678"/>
              <a:ext cx="228600" cy="334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06" name="Elbow Connector 19"/>
            <p:cNvCxnSpPr/>
            <p:nvPr/>
          </p:nvCxnSpPr>
          <p:spPr bwMode="auto">
            <a:xfrm>
              <a:off x="6758864" y="5482525"/>
              <a:ext cx="228600" cy="334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107" name="TextBox 155"/>
            <p:cNvSpPr txBox="1"/>
            <p:nvPr/>
          </p:nvSpPr>
          <p:spPr>
            <a:xfrm>
              <a:off x="6726811" y="5244501"/>
              <a:ext cx="400110" cy="25125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sz="1400" b="1" dirty="0"/>
                <a:t>…</a:t>
              </a:r>
            </a:p>
          </p:txBody>
        </p:sp>
        <p:sp>
          <p:nvSpPr>
            <p:cNvPr id="108" name="Rectangle 156"/>
            <p:cNvSpPr/>
            <p:nvPr/>
          </p:nvSpPr>
          <p:spPr bwMode="auto">
            <a:xfrm>
              <a:off x="5448762" y="4373915"/>
              <a:ext cx="347374" cy="19115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Host</a:t>
              </a:r>
            </a:p>
          </p:txBody>
        </p:sp>
        <p:cxnSp>
          <p:nvCxnSpPr>
            <p:cNvPr id="109" name="Straight Arrow Connector 157"/>
            <p:cNvCxnSpPr/>
            <p:nvPr/>
          </p:nvCxnSpPr>
          <p:spPr bwMode="auto">
            <a:xfrm>
              <a:off x="5802678" y="4737787"/>
              <a:ext cx="543844" cy="11014"/>
            </a:xfrm>
            <a:prstGeom prst="straightConnector1">
              <a:avLst/>
            </a:prstGeom>
            <a:noFill/>
            <a:ln w="76200" cap="flat" cmpd="sng" algn="ctr">
              <a:solidFill>
                <a:srgbClr val="00B0F0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10" name="Straight Arrow Connector 158"/>
            <p:cNvCxnSpPr/>
            <p:nvPr/>
          </p:nvCxnSpPr>
          <p:spPr bwMode="auto">
            <a:xfrm>
              <a:off x="5802678" y="6036337"/>
              <a:ext cx="543844" cy="11014"/>
            </a:xfrm>
            <a:prstGeom prst="straightConnector1">
              <a:avLst/>
            </a:prstGeom>
            <a:noFill/>
            <a:ln w="76200" cap="flat" cmpd="sng" algn="ctr">
              <a:solidFill>
                <a:srgbClr val="00B0F0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11" name="Straight Connector 159"/>
            <p:cNvCxnSpPr/>
            <p:nvPr/>
          </p:nvCxnSpPr>
          <p:spPr>
            <a:xfrm flipH="1">
              <a:off x="6982780" y="4037979"/>
              <a:ext cx="10764" cy="2439021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ysDash"/>
              <a:round/>
            </a:ln>
            <a:effectLst/>
          </p:spPr>
        </p:cxnSp>
        <p:cxnSp>
          <p:nvCxnSpPr>
            <p:cNvPr id="112" name="Straight Connector 161"/>
            <p:cNvCxnSpPr/>
            <p:nvPr/>
          </p:nvCxnSpPr>
          <p:spPr>
            <a:xfrm>
              <a:off x="8028047" y="4041304"/>
              <a:ext cx="0" cy="2435696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ysDash"/>
              <a:round/>
            </a:ln>
            <a:effectLst/>
          </p:spPr>
        </p:cxnSp>
        <p:cxnSp>
          <p:nvCxnSpPr>
            <p:cNvPr id="113" name="Straight Connector 165"/>
            <p:cNvCxnSpPr/>
            <p:nvPr/>
          </p:nvCxnSpPr>
          <p:spPr>
            <a:xfrm>
              <a:off x="6355666" y="4152077"/>
              <a:ext cx="0" cy="2324923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</a:ln>
            <a:effectLst/>
          </p:spPr>
        </p:cxnSp>
        <p:cxnSp>
          <p:nvCxnSpPr>
            <p:cNvPr id="114" name="Straight Connector 166"/>
            <p:cNvCxnSpPr/>
            <p:nvPr/>
          </p:nvCxnSpPr>
          <p:spPr>
            <a:xfrm flipH="1">
              <a:off x="5802678" y="4256657"/>
              <a:ext cx="9730" cy="209119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</a:ln>
            <a:effectLst/>
          </p:spPr>
        </p:cxnSp>
        <p:cxnSp>
          <p:nvCxnSpPr>
            <p:cNvPr id="115" name="Straight Connector 168"/>
            <p:cNvCxnSpPr/>
            <p:nvPr/>
          </p:nvCxnSpPr>
          <p:spPr>
            <a:xfrm>
              <a:off x="3209781" y="3992182"/>
              <a:ext cx="3145885" cy="159895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</a:ln>
            <a:effectLst/>
          </p:spPr>
        </p:cxnSp>
        <p:cxnSp>
          <p:nvCxnSpPr>
            <p:cNvPr id="116" name="Straight Connector 170"/>
            <p:cNvCxnSpPr/>
            <p:nvPr/>
          </p:nvCxnSpPr>
          <p:spPr>
            <a:xfrm>
              <a:off x="773668" y="4008062"/>
              <a:ext cx="5047884" cy="26143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</a:ln>
            <a:effectLst/>
          </p:spPr>
        </p:cxnSp>
        <p:cxnSp>
          <p:nvCxnSpPr>
            <p:cNvPr id="117" name="Straight Connector 123"/>
            <p:cNvCxnSpPr/>
            <p:nvPr/>
          </p:nvCxnSpPr>
          <p:spPr>
            <a:xfrm>
              <a:off x="4053080" y="1235080"/>
              <a:ext cx="8263" cy="2425495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ysDash"/>
              <a:round/>
            </a:ln>
            <a:effectLst/>
          </p:spPr>
        </p:cxnSp>
        <p:cxnSp>
          <p:nvCxnSpPr>
            <p:cNvPr id="118" name="Straight Arrow Connector 124"/>
            <p:cNvCxnSpPr/>
            <p:nvPr/>
          </p:nvCxnSpPr>
          <p:spPr>
            <a:xfrm>
              <a:off x="3211964" y="3501008"/>
              <a:ext cx="849379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19" name="TextBox 125"/>
            <p:cNvSpPr txBox="1"/>
            <p:nvPr/>
          </p:nvSpPr>
          <p:spPr>
            <a:xfrm>
              <a:off x="3459204" y="3446874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120" name="Straight Arrow Connector 172"/>
            <p:cNvCxnSpPr/>
            <p:nvPr/>
          </p:nvCxnSpPr>
          <p:spPr>
            <a:xfrm>
              <a:off x="6359595" y="4333102"/>
              <a:ext cx="404207" cy="16001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21" name="TextBox 174"/>
            <p:cNvSpPr txBox="1"/>
            <p:nvPr/>
          </p:nvSpPr>
          <p:spPr>
            <a:xfrm>
              <a:off x="6408204" y="3995772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122" name="Straight Connector 176"/>
            <p:cNvCxnSpPr/>
            <p:nvPr/>
          </p:nvCxnSpPr>
          <p:spPr>
            <a:xfrm flipH="1">
              <a:off x="6764161" y="4037979"/>
              <a:ext cx="10764" cy="2439021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ysDash"/>
              <a:round/>
            </a:ln>
            <a:effectLst/>
          </p:spPr>
        </p:cxnSp>
      </p:grpSp>
      <p:sp>
        <p:nvSpPr>
          <p:cNvPr id="123" name="TextBox 10"/>
          <p:cNvSpPr txBox="1"/>
          <p:nvPr/>
        </p:nvSpPr>
        <p:spPr>
          <a:xfrm>
            <a:off x="1826075" y="500818"/>
            <a:ext cx="6282555" cy="369332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/>
            <a:r>
              <a:rPr lang="en-US" b="1" dirty="0" smtClean="0">
                <a:solidFill>
                  <a:srgbClr val="0070C0"/>
                </a:solidFill>
              </a:rPr>
              <a:t>Merlin board: Experimental Platform to study CMCs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4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u="sng" dirty="0" smtClean="0"/>
              <a:t>F3-P3 Summer Progress Report	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4" name="TextBox 243"/>
          <p:cNvSpPr txBox="1"/>
          <p:nvPr/>
        </p:nvSpPr>
        <p:spPr>
          <a:xfrm>
            <a:off x="457201" y="990600"/>
            <a:ext cx="8229600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 b="1" dirty="0" smtClean="0">
                <a:latin typeface="Times New Roman"/>
                <a:cs typeface="Times New Roman"/>
              </a:rPr>
              <a:t> Project               :    FPGA-based CMC Emulation Platform</a:t>
            </a:r>
          </a:p>
          <a:p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Team Members </a:t>
            </a:r>
            <a:r>
              <a:rPr lang="en-US" b="1" dirty="0" smtClean="0">
                <a:latin typeface="Times New Roman"/>
                <a:cs typeface="Times New Roman"/>
              </a:rPr>
              <a:t>:    </a:t>
            </a:r>
            <a:r>
              <a:rPr lang="en-US" dirty="0" smtClean="0">
                <a:latin typeface="Times New Roman"/>
                <a:cs typeface="Times New Roman"/>
              </a:rPr>
              <a:t>Yu Zou, Vinayak Deshpande, Suvrat </a:t>
            </a:r>
            <a:r>
              <a:rPr lang="en-US" dirty="0" err="1" smtClean="0">
                <a:latin typeface="Times New Roman"/>
                <a:cs typeface="Times New Roman"/>
              </a:rPr>
              <a:t>Tedia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Mentors             </a:t>
            </a:r>
            <a:r>
              <a:rPr lang="en-US" b="1" dirty="0" smtClean="0">
                <a:latin typeface="Times New Roman"/>
                <a:cs typeface="Times New Roman"/>
              </a:rPr>
              <a:t>: 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Dr. Herman Lam,  </a:t>
            </a:r>
            <a:r>
              <a:rPr lang="en-US" dirty="0" err="1" smtClean="0">
                <a:latin typeface="Times New Roman"/>
                <a:cs typeface="Times New Roman"/>
              </a:rPr>
              <a:t>Gongyu</a:t>
            </a:r>
            <a:r>
              <a:rPr lang="en-US" dirty="0" smtClean="0">
                <a:latin typeface="Times New Roman"/>
                <a:cs typeface="Times New Roman"/>
              </a:rPr>
              <a:t> Wang</a:t>
            </a:r>
          </a:p>
          <a:p>
            <a:pPr marL="627063" indent="-569913">
              <a:spcBef>
                <a:spcPts val="600"/>
              </a:spcBef>
            </a:pPr>
            <a:r>
              <a:rPr lang="en-US" b="1" u="sng" dirty="0" smtClean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Goal</a:t>
            </a:r>
            <a:r>
              <a:rPr lang="en-US" b="1" dirty="0" smtClean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:	</a:t>
            </a:r>
            <a:r>
              <a:rPr lang="en-US" dirty="0" smtClean="0">
                <a:latin typeface="Times New Roman"/>
                <a:cs typeface="Times New Roman"/>
                <a:sym typeface="Wingdings"/>
              </a:rPr>
              <a:t>Use FPGA to build an emulation platform for early testing CMC designs</a:t>
            </a:r>
            <a:endParaRPr lang="en-US" b="1" dirty="0" smtClean="0">
              <a:latin typeface="Times New Roman"/>
              <a:cs typeface="Times New Roman"/>
            </a:endParaRPr>
          </a:p>
          <a:p>
            <a:pPr>
              <a:spcBef>
                <a:spcPts val="600"/>
              </a:spcBef>
            </a:pP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u="sng" dirty="0" smtClean="0">
                <a:latin typeface="Times New Roman"/>
                <a:cs typeface="Times New Roman"/>
              </a:rPr>
              <a:t>Tasks Completed for Summer</a:t>
            </a:r>
            <a:r>
              <a:rPr lang="en-US" b="1" dirty="0" smtClean="0">
                <a:latin typeface="Times New Roman"/>
                <a:cs typeface="Times New Roman"/>
              </a:rPr>
              <a:t>:</a:t>
            </a:r>
          </a:p>
          <a:p>
            <a:pPr marL="457200" indent="-457200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/>
                <a:cs typeface="Times New Roman"/>
              </a:rPr>
              <a:t>Implemented multiple DRE apps using HT</a:t>
            </a:r>
          </a:p>
          <a:p>
            <a:pPr marL="914400" lvl="1" indent="-457200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/>
                <a:cs typeface="Times New Roman"/>
              </a:rPr>
              <a:t>Image differencing with design option 3</a:t>
            </a:r>
          </a:p>
          <a:p>
            <a:pPr marL="914400" lvl="1" indent="-457200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/>
                <a:cs typeface="Times New Roman"/>
              </a:rPr>
              <a:t>Random access with design options 1 and 3</a:t>
            </a:r>
          </a:p>
          <a:p>
            <a:pPr marL="457200" indent="-457200">
              <a:spcBef>
                <a:spcPts val="300"/>
              </a:spcBef>
              <a:buFont typeface="Wingdings" panose="05000000000000000000" pitchFamily="2" charset="2"/>
              <a:buChar char="v"/>
            </a:pPr>
            <a:endParaRPr lang="en-US" dirty="0" smtClean="0">
              <a:latin typeface="Times New Roman"/>
              <a:cs typeface="Times New Roman"/>
            </a:endParaRPr>
          </a:p>
          <a:p>
            <a:pPr marL="457200" indent="-457200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/>
                <a:cs typeface="Times New Roman"/>
              </a:rPr>
              <a:t>Investigated logic inside PERFMON hardware and software code</a:t>
            </a:r>
          </a:p>
          <a:p>
            <a:pPr marL="457200" indent="-457200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/>
                <a:cs typeface="Times New Roman"/>
              </a:rPr>
              <a:t>Investigated logic inside switch logic</a:t>
            </a:r>
          </a:p>
          <a:p>
            <a:pPr marL="457200" indent="-457200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/>
                <a:cs typeface="Times New Roman"/>
              </a:rPr>
              <a:t>Measured performance of A, B, C, and F points</a:t>
            </a:r>
          </a:p>
          <a:p>
            <a:pPr>
              <a:spcBef>
                <a:spcPts val="600"/>
              </a:spcBef>
            </a:pPr>
            <a:r>
              <a:rPr lang="en-US" b="1" dirty="0" smtClean="0">
                <a:latin typeface="Times New Roman"/>
                <a:cs typeface="Times New Roman"/>
                <a:sym typeface="Wingdings"/>
              </a:rPr>
              <a:t> </a:t>
            </a:r>
            <a:r>
              <a:rPr lang="en-US" b="1" u="sng" dirty="0" smtClean="0">
                <a:latin typeface="Times New Roman"/>
                <a:cs typeface="Times New Roman"/>
                <a:sym typeface="Wingdings"/>
              </a:rPr>
              <a:t>On Going Tasks </a:t>
            </a:r>
            <a:r>
              <a:rPr lang="en-US" b="1" dirty="0" smtClean="0">
                <a:latin typeface="Times New Roman"/>
                <a:cs typeface="Times New Roman"/>
                <a:sym typeface="Wingdings"/>
              </a:rPr>
              <a:t>:</a:t>
            </a:r>
          </a:p>
          <a:p>
            <a:pPr marL="457200" indent="-457200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/>
                <a:cs typeface="Times New Roman"/>
                <a:sym typeface="Wingdings"/>
              </a:rPr>
              <a:t>Design options 4 and 5</a:t>
            </a:r>
            <a:endParaRPr lang="en-US" b="1" dirty="0">
              <a:latin typeface="Times New Roman"/>
              <a:cs typeface="Times New Roman"/>
              <a:sym typeface="Wingdings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/>
                <a:cs typeface="Times New Roman"/>
                <a:sym typeface="Wingdings"/>
              </a:rPr>
              <a:t>Establishing a mathematical model to calculate D and E points </a:t>
            </a:r>
          </a:p>
          <a:p>
            <a:endParaRPr lang="en-US" b="1" dirty="0">
              <a:sym typeface="Wingding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3788" y="6201307"/>
            <a:ext cx="5184576" cy="65669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1200" dirty="0" smtClean="0"/>
              <a:t>Design option 1: view buffer on host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1200" b="0" i="0" u="none" strike="noStrike" cap="none" normalizeH="0" baseline="0" dirty="0" smtClean="0">
                <a:solidFill>
                  <a:schemeClr val="tx1"/>
                </a:solidFill>
              </a:rPr>
              <a:t>Design</a:t>
            </a:r>
            <a:r>
              <a:rPr kumimoji="0" lang="en-US" sz="1200" b="0" i="0" u="none" strike="noStrike" cap="none" normalizeH="0" dirty="0" smtClean="0">
                <a:solidFill>
                  <a:schemeClr val="tx1"/>
                </a:solidFill>
              </a:rPr>
              <a:t> option 3: view buffer in HMC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1200" baseline="0" dirty="0" smtClean="0"/>
              <a:t>Design option 4 &amp; 5: memory-mapped view buffer in FPGA</a:t>
            </a:r>
            <a:endParaRPr kumimoji="0" lang="en-US" sz="1200" b="0" i="0" u="none" strike="noStrike" cap="none" normalizeH="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5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1000" dirty="0"/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45129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Access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304799" y="2097476"/>
          <a:ext cx="8534402" cy="3995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1116"/>
                <a:gridCol w="776726"/>
                <a:gridCol w="441104"/>
                <a:gridCol w="441104"/>
                <a:gridCol w="441104"/>
                <a:gridCol w="441104"/>
                <a:gridCol w="441104"/>
                <a:gridCol w="441104"/>
                <a:gridCol w="441104"/>
                <a:gridCol w="441104"/>
                <a:gridCol w="441104"/>
                <a:gridCol w="441104"/>
                <a:gridCol w="441104"/>
                <a:gridCol w="441104"/>
                <a:gridCol w="441104"/>
                <a:gridCol w="441104"/>
                <a:gridCol w="441104"/>
              </a:tblGrid>
              <a:tr h="14383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Table Size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3856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Direct access (no DRE)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t_oper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4.28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8.68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17.04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33.41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38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t_ran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4.93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38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t_compute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3.71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7.33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14.28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28.48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3856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Design Option3 with 1 DRE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t_oper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4.96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10.12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19.19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38.93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t_setup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t_fill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t_drain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t_ran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3.19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6.7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t_compute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3.93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8.33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32.23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3856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Design Option2 with 1 DRE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t_oper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t_setup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t_fill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t_drain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3856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Design Option1 with 1 DRE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t_oper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4.64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9.17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t_setup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t_fill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t_drain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4.33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t_oper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operation 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t_setup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DRE setup 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t_fill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DRE fill 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t_drain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DRE drain 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t_compute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t_oper-t_ran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t_ran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random generation 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799" y="1124744"/>
            <a:ext cx="8534402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64-bit memory loads, random-number generation on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Investigating why DRE has shown worse performance than direct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try 64-B memory access with DRE</a:t>
            </a:r>
            <a:endParaRPr 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439652" y="2384884"/>
            <a:ext cx="7399549" cy="3600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</p:cxnSp>
      <p:cxnSp>
        <p:nvCxnSpPr>
          <p:cNvPr id="9" name="直接连接符 8"/>
          <p:cNvCxnSpPr/>
          <p:nvPr/>
        </p:nvCxnSpPr>
        <p:spPr>
          <a:xfrm>
            <a:off x="1439651" y="2924944"/>
            <a:ext cx="7399549" cy="3600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405460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Differencing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2771800" y="1219200"/>
          <a:ext cx="6045200" cy="1319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1300"/>
                <a:gridCol w="1028700"/>
                <a:gridCol w="584200"/>
                <a:gridCol w="584200"/>
                <a:gridCol w="584200"/>
                <a:gridCol w="584200"/>
                <a:gridCol w="584200"/>
                <a:gridCol w="584200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Image Width (or Height)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3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Direct access (no DRE)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97.03</a:t>
                      </a: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351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Design Option3 with 1 DRE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</a:t>
                      </a:r>
                    </a:p>
                  </a:txBody>
                  <a:tcPr marL="7620" marR="7620" marT="7620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t_setup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t_fill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</a:t>
                      </a:r>
                    </a:p>
                  </a:txBody>
                  <a:tcPr marL="7620" marR="7620" marT="7620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t_drain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581300" y="2736270"/>
          <a:ext cx="64262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1107"/>
                <a:gridCol w="609299"/>
                <a:gridCol w="609299"/>
                <a:gridCol w="609299"/>
                <a:gridCol w="609299"/>
                <a:gridCol w="609299"/>
                <a:gridCol w="609299"/>
                <a:gridCol w="609299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Image Width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2^9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Direct access (no DRE)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72.46</a:t>
                      </a: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Design Option3 with 1 DRE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71.79</a:t>
                      </a:r>
                    </a:p>
                  </a:txBody>
                  <a:tcPr marL="7620" marR="7620" marT="7620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t_setup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t_fill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7620" marR="7620" marT="7620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t_drain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582094" y="4309745"/>
          <a:ext cx="64262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1107"/>
                <a:gridCol w="609299"/>
                <a:gridCol w="609299"/>
                <a:gridCol w="609299"/>
                <a:gridCol w="609299"/>
                <a:gridCol w="609299"/>
                <a:gridCol w="609299"/>
                <a:gridCol w="609299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Image Width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Direct access (no DRE)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48.45</a:t>
                      </a: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Design Option3 with 1 DRE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12.59</a:t>
                      </a:r>
                    </a:p>
                  </a:txBody>
                  <a:tcPr marL="7620" marR="7620" marT="7620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t_setup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t_fill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t_drain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7524" y="1484784"/>
            <a:ext cx="262829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/>
              <a:t>2 images</a:t>
            </a:r>
          </a:p>
          <a:p>
            <a:r>
              <a:rPr lang="en-US" dirty="0" smtClean="0"/>
              <a:t>64-Byte memory loads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9532" y="2981713"/>
            <a:ext cx="262829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images</a:t>
            </a:r>
          </a:p>
          <a:p>
            <a:r>
              <a:rPr lang="en-US" dirty="0" smtClean="0"/>
              <a:t>8-bit memory loads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6056" y="4476123"/>
            <a:ext cx="262829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images</a:t>
            </a:r>
          </a:p>
          <a:p>
            <a:r>
              <a:rPr lang="en-US" dirty="0" smtClean="0"/>
              <a:t>64-Byte memory loads</a:t>
            </a:r>
            <a:endParaRPr 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779601" y="1951696"/>
            <a:ext cx="6045200" cy="2941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</p:cxnSp>
      <p:cxnSp>
        <p:nvCxnSpPr>
          <p:cNvPr id="15" name="直接连接符 14"/>
          <p:cNvCxnSpPr/>
          <p:nvPr/>
        </p:nvCxnSpPr>
        <p:spPr>
          <a:xfrm>
            <a:off x="2955292" y="5085184"/>
            <a:ext cx="6045200" cy="2941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</p:cxnSp>
      <p:cxnSp>
        <p:nvCxnSpPr>
          <p:cNvPr id="16" name="直接连接符 15"/>
          <p:cNvCxnSpPr/>
          <p:nvPr/>
        </p:nvCxnSpPr>
        <p:spPr>
          <a:xfrm>
            <a:off x="2771800" y="1607298"/>
            <a:ext cx="6045200" cy="2941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</p:cxnSp>
      <p:cxnSp>
        <p:nvCxnSpPr>
          <p:cNvPr id="17" name="直接连接符 16"/>
          <p:cNvCxnSpPr/>
          <p:nvPr/>
        </p:nvCxnSpPr>
        <p:spPr>
          <a:xfrm>
            <a:off x="2955292" y="4664124"/>
            <a:ext cx="6045200" cy="2941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184102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750</Words>
  <Application>Microsoft Office PowerPoint</Application>
  <PresentationFormat>全屏显示(4:3)</PresentationFormat>
  <Paragraphs>471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Arial Narrow</vt:lpstr>
      <vt:lpstr>Calibri</vt:lpstr>
      <vt:lpstr>Garamond</vt:lpstr>
      <vt:lpstr>Times New Roman</vt:lpstr>
      <vt:lpstr>Wingdings</vt:lpstr>
      <vt:lpstr>3_Edge</vt:lpstr>
      <vt:lpstr>Overview</vt:lpstr>
      <vt:lpstr>Goals</vt:lpstr>
      <vt:lpstr>F3-P3 Summer Progress Report </vt:lpstr>
      <vt:lpstr>  Appendix</vt:lpstr>
      <vt:lpstr>Random Access</vt:lpstr>
      <vt:lpstr>Image Differencing</vt:lpstr>
    </vt:vector>
  </TitlesOfParts>
  <Manager/>
  <Company>University of Florida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邹宇</cp:lastModifiedBy>
  <cp:revision>2140</cp:revision>
  <dcterms:created xsi:type="dcterms:W3CDTF">2003-07-12T15:21:27Z</dcterms:created>
  <dcterms:modified xsi:type="dcterms:W3CDTF">2016-08-16T01:20:51Z</dcterms:modified>
</cp:coreProperties>
</file>