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23" r:id="rId1"/>
  </p:sldMasterIdLst>
  <p:notesMasterIdLst>
    <p:notesMasterId r:id="rId24"/>
  </p:notesMasterIdLst>
  <p:handoutMasterIdLst>
    <p:handoutMasterId r:id="rId25"/>
  </p:handoutMasterIdLst>
  <p:sldIdLst>
    <p:sldId id="386" r:id="rId2"/>
    <p:sldId id="449" r:id="rId3"/>
    <p:sldId id="460" r:id="rId4"/>
    <p:sldId id="461" r:id="rId5"/>
    <p:sldId id="463" r:id="rId6"/>
    <p:sldId id="464" r:id="rId7"/>
    <p:sldId id="468" r:id="rId8"/>
    <p:sldId id="467" r:id="rId9"/>
    <p:sldId id="388" r:id="rId10"/>
    <p:sldId id="409" r:id="rId11"/>
    <p:sldId id="447" r:id="rId12"/>
    <p:sldId id="410" r:id="rId13"/>
    <p:sldId id="480" r:id="rId14"/>
    <p:sldId id="470" r:id="rId15"/>
    <p:sldId id="472" r:id="rId16"/>
    <p:sldId id="473" r:id="rId17"/>
    <p:sldId id="474" r:id="rId18"/>
    <p:sldId id="477" r:id="rId19"/>
    <p:sldId id="475" r:id="rId20"/>
    <p:sldId id="476" r:id="rId21"/>
    <p:sldId id="479" r:id="rId22"/>
    <p:sldId id="478" r:id="rId23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A00"/>
    <a:srgbClr val="0021A5"/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03" autoAdjust="0"/>
    <p:restoredTop sz="91745" autoAdjust="0"/>
  </p:normalViewPr>
  <p:slideViewPr>
    <p:cSldViewPr snapToGrid="0">
      <p:cViewPr varScale="1">
        <p:scale>
          <a:sx n="76" d="100"/>
          <a:sy n="76" d="100"/>
        </p:scale>
        <p:origin x="802" y="62"/>
      </p:cViewPr>
      <p:guideLst>
        <p:guide orient="horz" pos="2208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-3101" y="-72"/>
      </p:cViewPr>
      <p:guideLst>
        <p:guide orient="horz" pos="2928"/>
        <p:guide pos="2159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51D9D3-8031-4B13-B5D9-FD943BFDB6C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066E2E1-E6CE-4816-A74F-2477CCAD206F}">
      <dgm:prSet/>
      <dgm:spPr/>
      <dgm:t>
        <a:bodyPr/>
        <a:lstStyle/>
        <a:p>
          <a:pPr algn="ctr" rtl="0"/>
          <a:r>
            <a:rPr lang="en-US" dirty="0"/>
            <a:t>Personality</a:t>
          </a:r>
        </a:p>
      </dgm:t>
    </dgm:pt>
    <dgm:pt modelId="{137CB3F2-FBC0-4D4E-98C2-16FA8CAB1AA5}" type="parTrans" cxnId="{470185AE-DE73-4015-B35C-DD82396F1FC9}">
      <dgm:prSet/>
      <dgm:spPr/>
      <dgm:t>
        <a:bodyPr/>
        <a:lstStyle/>
        <a:p>
          <a:endParaRPr lang="en-US"/>
        </a:p>
      </dgm:t>
    </dgm:pt>
    <dgm:pt modelId="{0764C93B-EB3B-489A-A37C-E00473D3FEE8}" type="sibTrans" cxnId="{470185AE-DE73-4015-B35C-DD82396F1FC9}">
      <dgm:prSet/>
      <dgm:spPr/>
      <dgm:t>
        <a:bodyPr/>
        <a:lstStyle/>
        <a:p>
          <a:endParaRPr lang="en-US"/>
        </a:p>
      </dgm:t>
    </dgm:pt>
    <dgm:pt modelId="{69AEC92A-8F5F-4F23-858C-5408C5CB8AEF}" type="pres">
      <dgm:prSet presAssocID="{7951D9D3-8031-4B13-B5D9-FD943BFDB6C9}" presName="linear" presStyleCnt="0">
        <dgm:presLayoutVars>
          <dgm:animLvl val="lvl"/>
          <dgm:resizeHandles val="exact"/>
        </dgm:presLayoutVars>
      </dgm:prSet>
      <dgm:spPr/>
    </dgm:pt>
    <dgm:pt modelId="{9EEB4789-828F-4E6A-B982-7E18189CB7A7}" type="pres">
      <dgm:prSet presAssocID="{1066E2E1-E6CE-4816-A74F-2477CCAD206F}" presName="parentText" presStyleLbl="node1" presStyleIdx="0" presStyleCnt="1" custLinFactNeighborX="-935" custLinFactNeighborY="-6369">
        <dgm:presLayoutVars>
          <dgm:chMax val="0"/>
          <dgm:bulletEnabled val="1"/>
        </dgm:presLayoutVars>
      </dgm:prSet>
      <dgm:spPr/>
    </dgm:pt>
  </dgm:ptLst>
  <dgm:cxnLst>
    <dgm:cxn modelId="{470185AE-DE73-4015-B35C-DD82396F1FC9}" srcId="{7951D9D3-8031-4B13-B5D9-FD943BFDB6C9}" destId="{1066E2E1-E6CE-4816-A74F-2477CCAD206F}" srcOrd="0" destOrd="0" parTransId="{137CB3F2-FBC0-4D4E-98C2-16FA8CAB1AA5}" sibTransId="{0764C93B-EB3B-489A-A37C-E00473D3FEE8}"/>
    <dgm:cxn modelId="{4909BBA0-9A61-41E6-8F60-45DD21CCE765}" type="presOf" srcId="{1066E2E1-E6CE-4816-A74F-2477CCAD206F}" destId="{9EEB4789-828F-4E6A-B982-7E18189CB7A7}" srcOrd="0" destOrd="0" presId="urn:microsoft.com/office/officeart/2005/8/layout/vList2"/>
    <dgm:cxn modelId="{C1E16B8A-1EA5-40BA-854A-FF0923FA0C15}" type="presOf" srcId="{7951D9D3-8031-4B13-B5D9-FD943BFDB6C9}" destId="{69AEC92A-8F5F-4F23-858C-5408C5CB8AEF}" srcOrd="0" destOrd="0" presId="urn:microsoft.com/office/officeart/2005/8/layout/vList2"/>
    <dgm:cxn modelId="{E88AB88A-C2A7-4F59-A09F-18A9E83F0D5E}" type="presParOf" srcId="{69AEC92A-8F5F-4F23-858C-5408C5CB8AEF}" destId="{9EEB4789-828F-4E6A-B982-7E18189CB7A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51D9D3-8031-4B13-B5D9-FD943BFDB6C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66E2E1-E6CE-4816-A74F-2477CCAD206F}">
      <dgm:prSet/>
      <dgm:spPr/>
      <dgm:t>
        <a:bodyPr/>
        <a:lstStyle/>
        <a:p>
          <a:pPr algn="ctr" rtl="0"/>
          <a:r>
            <a:rPr lang="en-US" dirty="0"/>
            <a:t>Fn1</a:t>
          </a:r>
        </a:p>
      </dgm:t>
    </dgm:pt>
    <dgm:pt modelId="{137CB3F2-FBC0-4D4E-98C2-16FA8CAB1AA5}" type="parTrans" cxnId="{470185AE-DE73-4015-B35C-DD82396F1FC9}">
      <dgm:prSet/>
      <dgm:spPr/>
      <dgm:t>
        <a:bodyPr/>
        <a:lstStyle/>
        <a:p>
          <a:endParaRPr lang="en-US"/>
        </a:p>
      </dgm:t>
    </dgm:pt>
    <dgm:pt modelId="{0764C93B-EB3B-489A-A37C-E00473D3FEE8}" type="sibTrans" cxnId="{470185AE-DE73-4015-B35C-DD82396F1FC9}">
      <dgm:prSet/>
      <dgm:spPr/>
      <dgm:t>
        <a:bodyPr/>
        <a:lstStyle/>
        <a:p>
          <a:endParaRPr lang="en-US"/>
        </a:p>
      </dgm:t>
    </dgm:pt>
    <dgm:pt modelId="{69AEC92A-8F5F-4F23-858C-5408C5CB8AEF}" type="pres">
      <dgm:prSet presAssocID="{7951D9D3-8031-4B13-B5D9-FD943BFDB6C9}" presName="linear" presStyleCnt="0">
        <dgm:presLayoutVars>
          <dgm:animLvl val="lvl"/>
          <dgm:resizeHandles val="exact"/>
        </dgm:presLayoutVars>
      </dgm:prSet>
      <dgm:spPr/>
    </dgm:pt>
    <dgm:pt modelId="{9EEB4789-828F-4E6A-B982-7E18189CB7A7}" type="pres">
      <dgm:prSet presAssocID="{1066E2E1-E6CE-4816-A74F-2477CCAD206F}" presName="parentText" presStyleLbl="node1" presStyleIdx="0" presStyleCnt="1" custLinFactNeighborX="-935" custLinFactNeighborY="-6369">
        <dgm:presLayoutVars>
          <dgm:chMax val="0"/>
          <dgm:bulletEnabled val="1"/>
        </dgm:presLayoutVars>
      </dgm:prSet>
      <dgm:spPr/>
    </dgm:pt>
  </dgm:ptLst>
  <dgm:cxnLst>
    <dgm:cxn modelId="{470185AE-DE73-4015-B35C-DD82396F1FC9}" srcId="{7951D9D3-8031-4B13-B5D9-FD943BFDB6C9}" destId="{1066E2E1-E6CE-4816-A74F-2477CCAD206F}" srcOrd="0" destOrd="0" parTransId="{137CB3F2-FBC0-4D4E-98C2-16FA8CAB1AA5}" sibTransId="{0764C93B-EB3B-489A-A37C-E00473D3FEE8}"/>
    <dgm:cxn modelId="{2F29EFFE-CEE9-4C0B-AFA8-50E995C44258}" type="presOf" srcId="{1066E2E1-E6CE-4816-A74F-2477CCAD206F}" destId="{9EEB4789-828F-4E6A-B982-7E18189CB7A7}" srcOrd="0" destOrd="0" presId="urn:microsoft.com/office/officeart/2005/8/layout/vList2"/>
    <dgm:cxn modelId="{34C8AF0F-520E-46D1-8925-342B0B7AF128}" type="presOf" srcId="{7951D9D3-8031-4B13-B5D9-FD943BFDB6C9}" destId="{69AEC92A-8F5F-4F23-858C-5408C5CB8AEF}" srcOrd="0" destOrd="0" presId="urn:microsoft.com/office/officeart/2005/8/layout/vList2"/>
    <dgm:cxn modelId="{BC9E985F-EF82-483F-9F4C-C4FB857C5D6F}" type="presParOf" srcId="{69AEC92A-8F5F-4F23-858C-5408C5CB8AEF}" destId="{9EEB4789-828F-4E6A-B982-7E18189CB7A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951D9D3-8031-4B13-B5D9-FD943BFDB6C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66E2E1-E6CE-4816-A74F-2477CCAD206F}">
      <dgm:prSet/>
      <dgm:spPr/>
      <dgm:t>
        <a:bodyPr/>
        <a:lstStyle/>
        <a:p>
          <a:pPr algn="ctr" rtl="0"/>
          <a:r>
            <a:rPr lang="en-US" dirty="0"/>
            <a:t>Fn2</a:t>
          </a:r>
        </a:p>
      </dgm:t>
    </dgm:pt>
    <dgm:pt modelId="{137CB3F2-FBC0-4D4E-98C2-16FA8CAB1AA5}" type="parTrans" cxnId="{470185AE-DE73-4015-B35C-DD82396F1FC9}">
      <dgm:prSet/>
      <dgm:spPr/>
      <dgm:t>
        <a:bodyPr/>
        <a:lstStyle/>
        <a:p>
          <a:endParaRPr lang="en-US"/>
        </a:p>
      </dgm:t>
    </dgm:pt>
    <dgm:pt modelId="{0764C93B-EB3B-489A-A37C-E00473D3FEE8}" type="sibTrans" cxnId="{470185AE-DE73-4015-B35C-DD82396F1FC9}">
      <dgm:prSet/>
      <dgm:spPr/>
      <dgm:t>
        <a:bodyPr/>
        <a:lstStyle/>
        <a:p>
          <a:endParaRPr lang="en-US"/>
        </a:p>
      </dgm:t>
    </dgm:pt>
    <dgm:pt modelId="{69AEC92A-8F5F-4F23-858C-5408C5CB8AEF}" type="pres">
      <dgm:prSet presAssocID="{7951D9D3-8031-4B13-B5D9-FD943BFDB6C9}" presName="linear" presStyleCnt="0">
        <dgm:presLayoutVars>
          <dgm:animLvl val="lvl"/>
          <dgm:resizeHandles val="exact"/>
        </dgm:presLayoutVars>
      </dgm:prSet>
      <dgm:spPr/>
    </dgm:pt>
    <dgm:pt modelId="{9EEB4789-828F-4E6A-B982-7E18189CB7A7}" type="pres">
      <dgm:prSet presAssocID="{1066E2E1-E6CE-4816-A74F-2477CCAD206F}" presName="parentText" presStyleLbl="node1" presStyleIdx="0" presStyleCnt="1" custLinFactNeighborX="-935" custLinFactNeighborY="-6369">
        <dgm:presLayoutVars>
          <dgm:chMax val="0"/>
          <dgm:bulletEnabled val="1"/>
        </dgm:presLayoutVars>
      </dgm:prSet>
      <dgm:spPr/>
    </dgm:pt>
  </dgm:ptLst>
  <dgm:cxnLst>
    <dgm:cxn modelId="{470185AE-DE73-4015-B35C-DD82396F1FC9}" srcId="{7951D9D3-8031-4B13-B5D9-FD943BFDB6C9}" destId="{1066E2E1-E6CE-4816-A74F-2477CCAD206F}" srcOrd="0" destOrd="0" parTransId="{137CB3F2-FBC0-4D4E-98C2-16FA8CAB1AA5}" sibTransId="{0764C93B-EB3B-489A-A37C-E00473D3FEE8}"/>
    <dgm:cxn modelId="{45619176-2A35-4FE5-81F5-D675345283F2}" type="presOf" srcId="{1066E2E1-E6CE-4816-A74F-2477CCAD206F}" destId="{9EEB4789-828F-4E6A-B982-7E18189CB7A7}" srcOrd="0" destOrd="0" presId="urn:microsoft.com/office/officeart/2005/8/layout/vList2"/>
    <dgm:cxn modelId="{4CC83781-9480-4170-B912-146A64962B86}" type="presOf" srcId="{7951D9D3-8031-4B13-B5D9-FD943BFDB6C9}" destId="{69AEC92A-8F5F-4F23-858C-5408C5CB8AEF}" srcOrd="0" destOrd="0" presId="urn:microsoft.com/office/officeart/2005/8/layout/vList2"/>
    <dgm:cxn modelId="{95376550-3FEE-464F-88FF-7B4CFF831D30}" type="presParOf" srcId="{69AEC92A-8F5F-4F23-858C-5408C5CB8AEF}" destId="{9EEB4789-828F-4E6A-B982-7E18189CB7A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951D9D3-8031-4B13-B5D9-FD943BFDB6C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66E2E1-E6CE-4816-A74F-2477CCAD206F}">
      <dgm:prSet/>
      <dgm:spPr/>
      <dgm:t>
        <a:bodyPr/>
        <a:lstStyle/>
        <a:p>
          <a:pPr algn="ctr" rtl="0"/>
          <a:r>
            <a:rPr lang="en-US" dirty="0"/>
            <a:t>Fn3</a:t>
          </a:r>
        </a:p>
      </dgm:t>
    </dgm:pt>
    <dgm:pt modelId="{137CB3F2-FBC0-4D4E-98C2-16FA8CAB1AA5}" type="parTrans" cxnId="{470185AE-DE73-4015-B35C-DD82396F1FC9}">
      <dgm:prSet/>
      <dgm:spPr/>
      <dgm:t>
        <a:bodyPr/>
        <a:lstStyle/>
        <a:p>
          <a:endParaRPr lang="en-US"/>
        </a:p>
      </dgm:t>
    </dgm:pt>
    <dgm:pt modelId="{0764C93B-EB3B-489A-A37C-E00473D3FEE8}" type="sibTrans" cxnId="{470185AE-DE73-4015-B35C-DD82396F1FC9}">
      <dgm:prSet/>
      <dgm:spPr/>
      <dgm:t>
        <a:bodyPr/>
        <a:lstStyle/>
        <a:p>
          <a:endParaRPr lang="en-US"/>
        </a:p>
      </dgm:t>
    </dgm:pt>
    <dgm:pt modelId="{69AEC92A-8F5F-4F23-858C-5408C5CB8AEF}" type="pres">
      <dgm:prSet presAssocID="{7951D9D3-8031-4B13-B5D9-FD943BFDB6C9}" presName="linear" presStyleCnt="0">
        <dgm:presLayoutVars>
          <dgm:animLvl val="lvl"/>
          <dgm:resizeHandles val="exact"/>
        </dgm:presLayoutVars>
      </dgm:prSet>
      <dgm:spPr/>
    </dgm:pt>
    <dgm:pt modelId="{9EEB4789-828F-4E6A-B982-7E18189CB7A7}" type="pres">
      <dgm:prSet presAssocID="{1066E2E1-E6CE-4816-A74F-2477CCAD206F}" presName="parentText" presStyleLbl="node1" presStyleIdx="0" presStyleCnt="1" custLinFactNeighborX="-935" custLinFactNeighborY="-6369">
        <dgm:presLayoutVars>
          <dgm:chMax val="0"/>
          <dgm:bulletEnabled val="1"/>
        </dgm:presLayoutVars>
      </dgm:prSet>
      <dgm:spPr/>
    </dgm:pt>
  </dgm:ptLst>
  <dgm:cxnLst>
    <dgm:cxn modelId="{470185AE-DE73-4015-B35C-DD82396F1FC9}" srcId="{7951D9D3-8031-4B13-B5D9-FD943BFDB6C9}" destId="{1066E2E1-E6CE-4816-A74F-2477CCAD206F}" srcOrd="0" destOrd="0" parTransId="{137CB3F2-FBC0-4D4E-98C2-16FA8CAB1AA5}" sibTransId="{0764C93B-EB3B-489A-A37C-E00473D3FEE8}"/>
    <dgm:cxn modelId="{BCA2DC11-3FA3-40F3-9156-3D65B0C9BC53}" type="presOf" srcId="{7951D9D3-8031-4B13-B5D9-FD943BFDB6C9}" destId="{69AEC92A-8F5F-4F23-858C-5408C5CB8AEF}" srcOrd="0" destOrd="0" presId="urn:microsoft.com/office/officeart/2005/8/layout/vList2"/>
    <dgm:cxn modelId="{DC101E33-D625-45B5-A948-8168AD310C92}" type="presOf" srcId="{1066E2E1-E6CE-4816-A74F-2477CCAD206F}" destId="{9EEB4789-828F-4E6A-B982-7E18189CB7A7}" srcOrd="0" destOrd="0" presId="urn:microsoft.com/office/officeart/2005/8/layout/vList2"/>
    <dgm:cxn modelId="{66E9097C-FAF7-447F-BFAB-1E1E991A81BA}" type="presParOf" srcId="{69AEC92A-8F5F-4F23-858C-5408C5CB8AEF}" destId="{9EEB4789-828F-4E6A-B982-7E18189CB7A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951D9D3-8031-4B13-B5D9-FD943BFDB6C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66E2E1-E6CE-4816-A74F-2477CCAD206F}">
      <dgm:prSet/>
      <dgm:spPr/>
      <dgm:t>
        <a:bodyPr/>
        <a:lstStyle/>
        <a:p>
          <a:pPr algn="ctr" rtl="0"/>
          <a:r>
            <a:rPr lang="en-US" dirty="0"/>
            <a:t>Fn4</a:t>
          </a:r>
        </a:p>
      </dgm:t>
    </dgm:pt>
    <dgm:pt modelId="{137CB3F2-FBC0-4D4E-98C2-16FA8CAB1AA5}" type="parTrans" cxnId="{470185AE-DE73-4015-B35C-DD82396F1FC9}">
      <dgm:prSet/>
      <dgm:spPr/>
      <dgm:t>
        <a:bodyPr/>
        <a:lstStyle/>
        <a:p>
          <a:endParaRPr lang="en-US"/>
        </a:p>
      </dgm:t>
    </dgm:pt>
    <dgm:pt modelId="{0764C93B-EB3B-489A-A37C-E00473D3FEE8}" type="sibTrans" cxnId="{470185AE-DE73-4015-B35C-DD82396F1FC9}">
      <dgm:prSet/>
      <dgm:spPr/>
      <dgm:t>
        <a:bodyPr/>
        <a:lstStyle/>
        <a:p>
          <a:endParaRPr lang="en-US"/>
        </a:p>
      </dgm:t>
    </dgm:pt>
    <dgm:pt modelId="{69AEC92A-8F5F-4F23-858C-5408C5CB8AEF}" type="pres">
      <dgm:prSet presAssocID="{7951D9D3-8031-4B13-B5D9-FD943BFDB6C9}" presName="linear" presStyleCnt="0">
        <dgm:presLayoutVars>
          <dgm:animLvl val="lvl"/>
          <dgm:resizeHandles val="exact"/>
        </dgm:presLayoutVars>
      </dgm:prSet>
      <dgm:spPr/>
    </dgm:pt>
    <dgm:pt modelId="{9EEB4789-828F-4E6A-B982-7E18189CB7A7}" type="pres">
      <dgm:prSet presAssocID="{1066E2E1-E6CE-4816-A74F-2477CCAD206F}" presName="parentText" presStyleLbl="node1" presStyleIdx="0" presStyleCnt="1" custLinFactNeighborX="-935" custLinFactNeighborY="-6369">
        <dgm:presLayoutVars>
          <dgm:chMax val="0"/>
          <dgm:bulletEnabled val="1"/>
        </dgm:presLayoutVars>
      </dgm:prSet>
      <dgm:spPr/>
    </dgm:pt>
  </dgm:ptLst>
  <dgm:cxnLst>
    <dgm:cxn modelId="{470185AE-DE73-4015-B35C-DD82396F1FC9}" srcId="{7951D9D3-8031-4B13-B5D9-FD943BFDB6C9}" destId="{1066E2E1-E6CE-4816-A74F-2477CCAD206F}" srcOrd="0" destOrd="0" parTransId="{137CB3F2-FBC0-4D4E-98C2-16FA8CAB1AA5}" sibTransId="{0764C93B-EB3B-489A-A37C-E00473D3FEE8}"/>
    <dgm:cxn modelId="{F96CC3F9-1359-4534-9FEA-6C5AAD4CD2D3}" type="presOf" srcId="{1066E2E1-E6CE-4816-A74F-2477CCAD206F}" destId="{9EEB4789-828F-4E6A-B982-7E18189CB7A7}" srcOrd="0" destOrd="0" presId="urn:microsoft.com/office/officeart/2005/8/layout/vList2"/>
    <dgm:cxn modelId="{76125083-651E-4353-97BC-614DDCB36AF4}" type="presOf" srcId="{7951D9D3-8031-4B13-B5D9-FD943BFDB6C9}" destId="{69AEC92A-8F5F-4F23-858C-5408C5CB8AEF}" srcOrd="0" destOrd="0" presId="urn:microsoft.com/office/officeart/2005/8/layout/vList2"/>
    <dgm:cxn modelId="{16C31AB2-8279-4436-8356-47EB8D776EC4}" type="presParOf" srcId="{69AEC92A-8F5F-4F23-858C-5408C5CB8AEF}" destId="{9EEB4789-828F-4E6A-B982-7E18189CB7A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EB4789-828F-4E6A-B982-7E18189CB7A7}">
      <dsp:nvSpPr>
        <dsp:cNvPr id="0" name=""/>
        <dsp:cNvSpPr/>
      </dsp:nvSpPr>
      <dsp:spPr>
        <a:xfrm>
          <a:off x="0" y="1"/>
          <a:ext cx="1075173" cy="327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Personality</a:t>
          </a:r>
        </a:p>
      </dsp:txBody>
      <dsp:txXfrm>
        <a:off x="15992" y="15993"/>
        <a:ext cx="1043189" cy="2956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EB4789-828F-4E6A-B982-7E18189CB7A7}">
      <dsp:nvSpPr>
        <dsp:cNvPr id="0" name=""/>
        <dsp:cNvSpPr/>
      </dsp:nvSpPr>
      <dsp:spPr>
        <a:xfrm>
          <a:off x="0" y="0"/>
          <a:ext cx="1075173" cy="35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Fn1</a:t>
          </a:r>
        </a:p>
      </dsp:txBody>
      <dsp:txXfrm>
        <a:off x="17134" y="17134"/>
        <a:ext cx="1040905" cy="3167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EB4789-828F-4E6A-B982-7E18189CB7A7}">
      <dsp:nvSpPr>
        <dsp:cNvPr id="0" name=""/>
        <dsp:cNvSpPr/>
      </dsp:nvSpPr>
      <dsp:spPr>
        <a:xfrm>
          <a:off x="0" y="0"/>
          <a:ext cx="1075173" cy="35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Fn2</a:t>
          </a:r>
        </a:p>
      </dsp:txBody>
      <dsp:txXfrm>
        <a:off x="17134" y="17134"/>
        <a:ext cx="1040905" cy="3167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EB4789-828F-4E6A-B982-7E18189CB7A7}">
      <dsp:nvSpPr>
        <dsp:cNvPr id="0" name=""/>
        <dsp:cNvSpPr/>
      </dsp:nvSpPr>
      <dsp:spPr>
        <a:xfrm>
          <a:off x="0" y="0"/>
          <a:ext cx="1075173" cy="35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Fn3</a:t>
          </a:r>
        </a:p>
      </dsp:txBody>
      <dsp:txXfrm>
        <a:off x="17134" y="17134"/>
        <a:ext cx="1040905" cy="31673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EB4789-828F-4E6A-B982-7E18189CB7A7}">
      <dsp:nvSpPr>
        <dsp:cNvPr id="0" name=""/>
        <dsp:cNvSpPr/>
      </dsp:nvSpPr>
      <dsp:spPr>
        <a:xfrm>
          <a:off x="0" y="0"/>
          <a:ext cx="1075173" cy="35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Fn4</a:t>
          </a:r>
        </a:p>
      </dsp:txBody>
      <dsp:txXfrm>
        <a:off x="17134" y="17134"/>
        <a:ext cx="1040905" cy="3167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fld id="{0CFF1C8D-E1DA-47F2-BBC7-2D81F745D05C}" type="slidenum">
              <a:rPr lang="en-US"/>
              <a:pPr>
                <a:defRPr lang="en-US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48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40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/>
          <a:p>
            <a:pPr lvl="0">
              <a:defRPr lang="en-US"/>
            </a:pPr>
            <a:r>
              <a:rPr lang="en-US" altLang="x-none"/>
              <a:t>Double tap to edit Master text styles</a:t>
            </a:r>
          </a:p>
          <a:p>
            <a:pPr lvl="1">
              <a:defRPr lang="en-US"/>
            </a:pPr>
            <a:r>
              <a:rPr lang="en-US" altLang="x-none"/>
              <a:t>Second level</a:t>
            </a:r>
          </a:p>
          <a:p>
            <a:pPr lvl="2">
              <a:defRPr lang="en-US"/>
            </a:pPr>
            <a:r>
              <a:rPr lang="en-US" altLang="x-none"/>
              <a:t>Third level</a:t>
            </a:r>
          </a:p>
          <a:p>
            <a:pPr lvl="3">
              <a:defRPr lang="en-US"/>
            </a:pPr>
            <a:r>
              <a:rPr lang="en-US" altLang="x-none"/>
              <a:t>Fourth level</a:t>
            </a:r>
          </a:p>
          <a:p>
            <a:pPr lvl="4">
              <a:defRPr lang="en-US"/>
            </a:pPr>
            <a:r>
              <a:rPr lang="en-US" altLang="x-none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fld id="{F260073C-106B-4BD0-B97F-2884F49FDE7B}" type="slidenum">
              <a:rPr lang="en-US" altLang="x-none"/>
              <a:pPr>
                <a:defRPr lang="en-US"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583092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92304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44251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518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36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29899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0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148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05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404848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38100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38100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7" name="Picture 3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5600"/>
            <a:ext cx="91440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8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11550"/>
            <a:ext cx="3200400" cy="908050"/>
          </a:xfrm>
          <a:prstGeom prst="rect">
            <a:avLst/>
          </a:prstGeom>
          <a:noFill/>
          <a:ln w="38100">
            <a:solidFill>
              <a:srgbClr val="FF4A00"/>
            </a:solidFill>
            <a:miter lim="800000"/>
            <a:headEnd/>
            <a:tailEnd/>
          </a:ln>
        </p:spPr>
      </p:pic>
      <p:sp>
        <p:nvSpPr>
          <p:cNvPr id="104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23175" cy="1752600"/>
          </a:xfrm>
        </p:spPr>
        <p:txBody>
          <a:bodyPr/>
          <a:lstStyle>
            <a:lvl1pPr>
              <a:defRPr sz="46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962400"/>
            <a:ext cx="5257800" cy="2286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10" name="Rectangle 36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6200" y="6243638"/>
            <a:ext cx="1447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  <a:cs typeface="Arial" charset="0"/>
              </a:rPr>
              <a:t>DATE</a:t>
            </a:r>
            <a:endParaRPr lang="en-US" altLang="en-US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1" name="Picture 44" descr="CHRECschools"/>
          <p:cNvPicPr>
            <a:picLocks noChangeAspect="1" noChangeArrowheads="1"/>
          </p:cNvPicPr>
          <p:nvPr userDrawn="1"/>
        </p:nvPicPr>
        <p:blipFill rotWithShape="1">
          <a:blip r:embed="rId4" cstate="print"/>
          <a:srcRect r="23815"/>
          <a:stretch/>
        </p:blipFill>
        <p:spPr bwMode="auto">
          <a:xfrm>
            <a:off x="381000" y="4800600"/>
            <a:ext cx="243701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39"/>
          <p:cNvSpPr txBox="1">
            <a:spLocks noChangeArrowheads="1"/>
          </p:cNvSpPr>
          <p:nvPr userDrawn="1"/>
        </p:nvSpPr>
        <p:spPr bwMode="auto">
          <a:xfrm>
            <a:off x="-33338" y="4462463"/>
            <a:ext cx="3267076" cy="338137"/>
          </a:xfrm>
          <a:prstGeom prst="rect">
            <a:avLst/>
          </a:prstGeom>
          <a:solidFill>
            <a:srgbClr val="0021A5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US" sz="1600" b="1" spc="-30" dirty="0">
              <a:solidFill>
                <a:srgbClr val="FFFFFF"/>
              </a:solidFill>
              <a:latin typeface="Arial Narrow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56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FE732-6BA6-4AB6-BEB7-5946491E2240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822289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277813"/>
            <a:ext cx="21336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77813"/>
            <a:ext cx="62484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0A2B4-EDA1-458D-AD7A-9217265C4B55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83291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1664E6-88B0-4C1C-9C61-F4DA8154D7BC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57593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C8789-6D68-439F-9594-9BDF1193AD99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9606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8A5BB-CDFE-430C-B294-B042D724E480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94179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09FFA5-071C-4018-A73A-0F5384B2AF9C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49944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8AE75-B836-4FF8-8DCE-4A5DDA8711A2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06071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89B0A-10CF-4117-BB30-947EA964008E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0704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EF7D6-4A8D-418E-AAE3-2FBBAEBF2FA3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45285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484FC2-DEC3-491D-BF9E-2FCDA52C2667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09308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534400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24840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fld id="{D2147983-34FF-46F8-B126-A690851334CC}" type="slidenum">
              <a:rPr lang="en-US" altLang="en-US">
                <a:solidFill>
                  <a:srgbClr val="000000"/>
                </a:solidFill>
                <a:latin typeface="Garamond"/>
                <a:cs typeface="Arial" charset="0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  <a:cs typeface="Arial" charset="0"/>
            </a:endParaRPr>
          </a:p>
        </p:txBody>
      </p:sp>
      <p:sp>
        <p:nvSpPr>
          <p:cNvPr id="1034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8575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34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8575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1031" name="Picture 2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6257925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2"/>
          <p:cNvPicPr>
            <a:picLocks noChangeAspect="1" noChangeArrowheads="1"/>
          </p:cNvPicPr>
          <p:nvPr userDrawn="1"/>
        </p:nvPicPr>
        <p:blipFill rotWithShape="1">
          <a:blip r:embed="rId14" cstate="print"/>
          <a:srcRect l="1895" t="8838" r="23272" b="7182"/>
          <a:stretch/>
        </p:blipFill>
        <p:spPr bwMode="auto">
          <a:xfrm>
            <a:off x="7848600" y="6229350"/>
            <a:ext cx="1203171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9099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1" r:id="rId1"/>
    <p:sldLayoutId id="2147484612" r:id="rId2"/>
    <p:sldLayoutId id="2147484613" r:id="rId3"/>
    <p:sldLayoutId id="2147484614" r:id="rId4"/>
    <p:sldLayoutId id="2147484615" r:id="rId5"/>
    <p:sldLayoutId id="2147484616" r:id="rId6"/>
    <p:sldLayoutId id="2147484617" r:id="rId7"/>
    <p:sldLayoutId id="2147484618" r:id="rId8"/>
    <p:sldLayoutId id="2147484619" r:id="rId9"/>
    <p:sldLayoutId id="2147484620" r:id="rId10"/>
    <p:sldLayoutId id="214748462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400">
          <a:solidFill>
            <a:srgbClr val="FF4A00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rgbClr val="0021A5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26" Type="http://schemas.openxmlformats.org/officeDocument/2006/relationships/diagramColors" Target="../diagrams/colors5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5" Type="http://schemas.openxmlformats.org/officeDocument/2006/relationships/diagramQuickStyle" Target="../diagrams/quickStyle5.xml"/><Relationship Id="rId2" Type="http://schemas.openxmlformats.org/officeDocument/2006/relationships/image" Target="../media/image24.emf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29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24" Type="http://schemas.openxmlformats.org/officeDocument/2006/relationships/diagramLayout" Target="../diagrams/layout5.xml"/><Relationship Id="rId32" Type="http://schemas.openxmlformats.org/officeDocument/2006/relationships/image" Target="../media/image29.png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23" Type="http://schemas.openxmlformats.org/officeDocument/2006/relationships/diagramData" Target="../diagrams/data5.xml"/><Relationship Id="rId28" Type="http://schemas.openxmlformats.org/officeDocument/2006/relationships/image" Target="../media/image25.emf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31" Type="http://schemas.openxmlformats.org/officeDocument/2006/relationships/image" Target="../media/image28.png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Relationship Id="rId27" Type="http://schemas.microsoft.com/office/2007/relationships/diagramDrawing" Target="../diagrams/drawing5.xml"/><Relationship Id="rId30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gif"/><Relationship Id="rId9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8216" y="1512277"/>
            <a:ext cx="8170984" cy="1752600"/>
          </a:xfrm>
        </p:spPr>
        <p:txBody>
          <a:bodyPr/>
          <a:lstStyle/>
          <a:p>
            <a:pPr algn="ctr">
              <a:spcBef>
                <a:spcPts val="600"/>
              </a:spcBef>
            </a:pPr>
            <a:r>
              <a:rPr lang="en-US" sz="4000" dirty="0"/>
              <a:t>Research Platform for Custom Memory Cube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5940151" y="4313115"/>
            <a:ext cx="2728361" cy="1260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ts val="1200"/>
              </a:spcBef>
              <a:buClr>
                <a:schemeClr val="accent1"/>
              </a:buClr>
              <a:buSzPct val="65000"/>
            </a:pPr>
            <a:r>
              <a:rPr lang="en-US" altLang="zh-CN" sz="2000" b="1" dirty="0">
                <a:ea typeface="宋体" charset="-122"/>
              </a:rPr>
              <a:t>Yu Zou</a:t>
            </a:r>
          </a:p>
          <a:p>
            <a:pPr algn="r">
              <a:spcBef>
                <a:spcPts val="600"/>
              </a:spcBef>
              <a:buClr>
                <a:schemeClr val="accent1"/>
              </a:buClr>
              <a:buSzPct val="65000"/>
            </a:pPr>
            <a:r>
              <a:rPr lang="en-US" altLang="zh-CN" sz="2000" b="1" dirty="0">
                <a:ea typeface="宋体" charset="-122"/>
              </a:rPr>
              <a:t>Graduate Student (Research Assistant)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900" dirty="0">
                <a:solidFill>
                  <a:srgbClr val="FF4A00"/>
                </a:solidFill>
                <a:ea typeface="宋体" charset="-122"/>
              </a:rPr>
              <a:t>	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3245427" y="4545124"/>
            <a:ext cx="2438400" cy="1030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2000" b="1" dirty="0">
                <a:solidFill>
                  <a:srgbClr val="000000"/>
                </a:solidFill>
                <a:ea typeface="宋体" pitchFamily="2" charset="-122"/>
              </a:rPr>
              <a:t>Dr. Herman Lam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1050" dirty="0">
                <a:solidFill>
                  <a:srgbClr val="FF4A00"/>
                </a:solidFill>
                <a:ea typeface="宋体" pitchFamily="2" charset="-122"/>
              </a:rPr>
              <a:t> </a:t>
            </a:r>
            <a:r>
              <a:rPr lang="en-US" altLang="zh-CN" sz="1400" dirty="0">
                <a:solidFill>
                  <a:srgbClr val="FF4A00"/>
                </a:solidFill>
                <a:ea typeface="宋体" pitchFamily="2" charset="-122"/>
              </a:rPr>
              <a:t>Assoc. Professor of ECE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1400" spc="-20" dirty="0">
                <a:solidFill>
                  <a:srgbClr val="FF4A00"/>
                </a:solidFill>
                <a:ea typeface="宋体" pitchFamily="2" charset="-122"/>
              </a:rPr>
              <a:t>University of Florida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endParaRPr lang="en-US" altLang="zh-CN" sz="900" u="sng" dirty="0">
              <a:solidFill>
                <a:srgbClr val="0000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zh-CN" sz="900" u="sng" dirty="0">
              <a:solidFill>
                <a:srgbClr val="0000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zh-CN" sz="700" dirty="0">
              <a:solidFill>
                <a:srgbClr val="FF4A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FF4A00"/>
                </a:solidFill>
                <a:ea typeface="宋体" pitchFamily="2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50775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243" y="1288887"/>
            <a:ext cx="7594366" cy="322324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62174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Performance Measurement on Merlin Board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389921" y="872716"/>
            <a:ext cx="5505337" cy="3639420"/>
            <a:chOff x="2615963" y="1019336"/>
            <a:chExt cx="5505337" cy="3639420"/>
          </a:xfrm>
        </p:grpSpPr>
        <p:sp>
          <p:nvSpPr>
            <p:cNvPr id="28" name="Content Placeholder 2"/>
            <p:cNvSpPr txBox="1">
              <a:spLocks/>
            </p:cNvSpPr>
            <p:nvPr/>
          </p:nvSpPr>
          <p:spPr bwMode="auto">
            <a:xfrm>
              <a:off x="2615963" y="1019336"/>
              <a:ext cx="4665932" cy="6094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rgbClr val="003399"/>
                  </a:solidFill>
                </a:rPr>
                <a:t>CMC platform on Merlin board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6721291" y="4329128"/>
              <a:ext cx="287909" cy="32962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866102" y="2595975"/>
              <a:ext cx="2551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*</a:t>
              </a:r>
            </a:p>
          </p:txBody>
        </p:sp>
      </p:grp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799269" y="4437112"/>
            <a:ext cx="8129215" cy="68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28600" indent="-22860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21A5"/>
                </a:solidFill>
              </a:rPr>
              <a:t>Instrumented Merlin infrastructure with </a:t>
            </a:r>
            <a:r>
              <a:rPr lang="en-US" sz="1800" i="1" dirty="0"/>
              <a:t>hardware performance monitors</a:t>
            </a:r>
          </a:p>
          <a:p>
            <a:pPr marL="736600" lvl="1" indent="-228600">
              <a:spcBef>
                <a:spcPts val="30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</a:rPr>
              <a:t>A’, B’, C’, D’, M1, M2, M3, </a:t>
            </a:r>
            <a:r>
              <a:rPr lang="en-US" sz="1600" dirty="0">
                <a:solidFill>
                  <a:srgbClr val="00B0F0"/>
                </a:solidFill>
              </a:rPr>
              <a:t>M4, M5,  </a:t>
            </a:r>
            <a:r>
              <a:rPr lang="en-US" sz="1600" dirty="0">
                <a:solidFill>
                  <a:schemeClr val="tx1"/>
                </a:solidFill>
              </a:rPr>
              <a:t>and</a:t>
            </a:r>
            <a:r>
              <a:rPr lang="en-US" sz="1600" dirty="0">
                <a:solidFill>
                  <a:srgbClr val="0021A5"/>
                </a:solidFill>
              </a:rPr>
              <a:t> </a:t>
            </a:r>
            <a:r>
              <a:rPr lang="en-US" sz="1600" dirty="0"/>
              <a:t>E’ </a:t>
            </a:r>
            <a:endParaRPr lang="en-US" sz="1600" dirty="0">
              <a:solidFill>
                <a:srgbClr val="0021A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59000" y="6230569"/>
            <a:ext cx="4896853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VB*: View Buffer</a:t>
            </a:r>
          </a:p>
        </p:txBody>
      </p:sp>
    </p:spTree>
    <p:extLst>
      <p:ext uri="{BB962C8B-B14F-4D97-AF65-F5344CB8AC3E}">
        <p14:creationId xmlns:p14="http://schemas.microsoft.com/office/powerpoint/2010/main" val="2434929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57600" y="4545140"/>
            <a:ext cx="1783084" cy="1289706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55224" y="1682062"/>
            <a:ext cx="1360918" cy="1116126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11602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Mapping Notional CMC onto Merlin Board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5440684" y="2843385"/>
            <a:ext cx="3192001" cy="2457046"/>
            <a:chOff x="5440684" y="2843385"/>
            <a:chExt cx="3192001" cy="2457046"/>
          </a:xfrm>
        </p:grpSpPr>
        <p:cxnSp>
          <p:nvCxnSpPr>
            <p:cNvPr id="7" name="Straight Arrow Connector 6"/>
            <p:cNvCxnSpPr>
              <a:cxnSpLocks/>
            </p:cNvCxnSpPr>
            <p:nvPr/>
          </p:nvCxnSpPr>
          <p:spPr>
            <a:xfrm flipV="1">
              <a:off x="7003608" y="2843385"/>
              <a:ext cx="0" cy="1153657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11" name="Straight Arrow Connector 10"/>
            <p:cNvCxnSpPr>
              <a:cxnSpLocks/>
            </p:cNvCxnSpPr>
            <p:nvPr/>
          </p:nvCxnSpPr>
          <p:spPr>
            <a:xfrm flipH="1">
              <a:off x="5440684" y="4674949"/>
              <a:ext cx="814540" cy="4845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sp>
          <p:nvSpPr>
            <p:cNvPr id="15" name="Content Placeholder 2"/>
            <p:cNvSpPr txBox="1">
              <a:spLocks/>
            </p:cNvSpPr>
            <p:nvPr/>
          </p:nvSpPr>
          <p:spPr bwMode="auto">
            <a:xfrm>
              <a:off x="5976156" y="3932279"/>
              <a:ext cx="2656529" cy="1368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/>
                <a:t>Simplifying assumption: </a:t>
              </a:r>
            </a:p>
            <a:p>
              <a:pPr marL="339725" indent="-228600">
                <a:spcBef>
                  <a:spcPts val="600"/>
                </a:spcBef>
                <a:spcAft>
                  <a:spcPts val="0"/>
                </a:spcAft>
              </a:pPr>
              <a:r>
                <a:rPr lang="en-US" sz="1400" dirty="0">
                  <a:solidFill>
                    <a:srgbClr val="0021A5"/>
                  </a:solidFill>
                </a:rPr>
                <a:t>For this model, this part of CMC is assumed to have an HMC architecture</a:t>
              </a:r>
              <a:endParaRPr lang="en-US" sz="1400" i="1" dirty="0">
                <a:solidFill>
                  <a:srgbClr val="0021A5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52251" y="832071"/>
            <a:ext cx="3485188" cy="3382224"/>
            <a:chOff x="368030" y="975435"/>
            <a:chExt cx="3485188" cy="3382224"/>
          </a:xfrm>
        </p:grpSpPr>
        <p:sp>
          <p:nvSpPr>
            <p:cNvPr id="6" name="TextBox 5"/>
            <p:cNvSpPr txBox="1"/>
            <p:nvPr/>
          </p:nvSpPr>
          <p:spPr>
            <a:xfrm>
              <a:off x="511314" y="975435"/>
              <a:ext cx="2016224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21A5"/>
                  </a:solidFill>
                </a:rPr>
                <a:t>Merlin board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68030" y="3711328"/>
              <a:ext cx="2136643" cy="64633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21A5"/>
                  </a:solidFill>
                </a:rPr>
                <a:t>Case study: model of a notional CMC</a:t>
              </a:r>
            </a:p>
          </p:txBody>
        </p:sp>
        <p:cxnSp>
          <p:nvCxnSpPr>
            <p:cNvPr id="28" name="Straight Connector 27"/>
            <p:cNvCxnSpPr>
              <a:cxnSpLocks/>
            </p:cNvCxnSpPr>
            <p:nvPr/>
          </p:nvCxnSpPr>
          <p:spPr>
            <a:xfrm flipV="1">
              <a:off x="3657600" y="4103372"/>
              <a:ext cx="195618" cy="73461"/>
            </a:xfrm>
            <a:prstGeom prst="line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  <a:round/>
            </a:ln>
            <a:effectLst/>
          </p:spPr>
        </p:cxn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852" y="1090366"/>
            <a:ext cx="6636295" cy="518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073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7832607" y="1848576"/>
            <a:ext cx="1064750" cy="863094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895" y="1373455"/>
            <a:ext cx="5131106" cy="2177777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2140732" y="1691223"/>
            <a:ext cx="1666640" cy="1312108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349572" y="3818569"/>
            <a:ext cx="8643103" cy="241912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lvl="3">
              <a:lnSpc>
                <a:spcPct val="120000"/>
              </a:lnSpc>
            </a:pPr>
            <a:r>
              <a:rPr lang="en-US" sz="1600" i="1" dirty="0">
                <a:solidFill>
                  <a:srgbClr val="0021A5"/>
                </a:solidFill>
              </a:rPr>
              <a:t>Latency A</a:t>
            </a:r>
            <a:r>
              <a:rPr lang="en-US" sz="1600" i="1" dirty="0"/>
              <a:t> = ctrl signal transfer time B + latency C + result transfer time B</a:t>
            </a:r>
          </a:p>
          <a:p>
            <a:pPr marL="0" lvl="3">
              <a:lnSpc>
                <a:spcPct val="120000"/>
              </a:lnSpc>
            </a:pPr>
            <a:r>
              <a:rPr lang="en-US" sz="1600" i="1" dirty="0">
                <a:solidFill>
                  <a:srgbClr val="0021A5"/>
                </a:solidFill>
              </a:rPr>
              <a:t>Ctrl signal transfer time B</a:t>
            </a:r>
            <a:r>
              <a:rPr lang="en-US" sz="1600" i="1" dirty="0"/>
              <a:t> : time to transfer control signals between host and CMC</a:t>
            </a:r>
          </a:p>
          <a:p>
            <a:pPr marL="0" lvl="3">
              <a:lnSpc>
                <a:spcPct val="120000"/>
              </a:lnSpc>
            </a:pPr>
            <a:r>
              <a:rPr lang="en-US" sz="1600" i="1" dirty="0">
                <a:solidFill>
                  <a:srgbClr val="0021A5"/>
                </a:solidFill>
              </a:rPr>
              <a:t>Data transfer time B</a:t>
            </a:r>
            <a:r>
              <a:rPr lang="en-US" sz="1600" i="1" dirty="0"/>
              <a:t>: time for host access to obtain result (e.g., transfer from view buffer)</a:t>
            </a:r>
          </a:p>
          <a:p>
            <a:pPr marL="0" lvl="3">
              <a:lnSpc>
                <a:spcPct val="120000"/>
              </a:lnSpc>
              <a:spcBef>
                <a:spcPts val="1200"/>
              </a:spcBef>
            </a:pPr>
            <a:r>
              <a:rPr lang="en-US" sz="1600" i="1" dirty="0">
                <a:solidFill>
                  <a:srgbClr val="0021A5"/>
                </a:solidFill>
              </a:rPr>
              <a:t>Latency C</a:t>
            </a:r>
            <a:r>
              <a:rPr lang="en-US" sz="1600" i="1" dirty="0"/>
              <a:t> = delay TSV* + latency C’ – delay </a:t>
            </a:r>
            <a:r>
              <a:rPr lang="en-US" sz="1600" i="1" dirty="0" err="1"/>
              <a:t>D’minusE</a:t>
            </a:r>
            <a:r>
              <a:rPr lang="en-US" sz="1600" i="1" dirty="0"/>
              <a:t>’</a:t>
            </a:r>
          </a:p>
          <a:p>
            <a:pPr marL="0" lvl="3">
              <a:lnSpc>
                <a:spcPct val="120000"/>
              </a:lnSpc>
            </a:pPr>
            <a:r>
              <a:rPr lang="en-US" sz="1600" i="1" dirty="0">
                <a:solidFill>
                  <a:srgbClr val="0021A5"/>
                </a:solidFill>
              </a:rPr>
              <a:t>Delay </a:t>
            </a:r>
            <a:r>
              <a:rPr lang="en-US" sz="1600" i="1" dirty="0" err="1">
                <a:solidFill>
                  <a:srgbClr val="0021A5"/>
                </a:solidFill>
              </a:rPr>
              <a:t>D’minusE</a:t>
            </a:r>
            <a:r>
              <a:rPr lang="en-US" sz="1600" i="1" dirty="0">
                <a:solidFill>
                  <a:srgbClr val="0021A5"/>
                </a:solidFill>
              </a:rPr>
              <a:t>’ </a:t>
            </a:r>
            <a:r>
              <a:rPr lang="en-US" sz="1600" i="1" dirty="0"/>
              <a:t>= latency D’ – latency E’</a:t>
            </a:r>
          </a:p>
          <a:p>
            <a:pPr marL="0" lvl="3">
              <a:lnSpc>
                <a:spcPct val="120000"/>
              </a:lnSpc>
              <a:spcBef>
                <a:spcPts val="900"/>
              </a:spcBef>
            </a:pPr>
            <a:r>
              <a:rPr lang="en-US" sz="1600" i="1" dirty="0"/>
              <a:t>* </a:t>
            </a:r>
            <a:r>
              <a:rPr lang="en-US" sz="1600" i="1" dirty="0">
                <a:latin typeface="Cambria Math" panose="02040503050406030204" pitchFamily="18" charset="0"/>
              </a:rPr>
              <a:t>delay TSV= </a:t>
            </a:r>
            <a:r>
              <a:rPr lang="en-US" sz="1600" i="1" dirty="0">
                <a:solidFill>
                  <a:srgbClr val="FF4A00"/>
                </a:solidFill>
                <a:latin typeface="Cambria Math" panose="02040503050406030204" pitchFamily="18" charset="0"/>
              </a:rPr>
              <a:t>between DRE core and switch</a:t>
            </a:r>
            <a:r>
              <a:rPr lang="en-US" sz="1600" i="1" dirty="0">
                <a:latin typeface="Cambria Math" panose="02040503050406030204" pitchFamily="18" charset="0"/>
              </a:rPr>
              <a:t>, </a:t>
            </a:r>
            <a:r>
              <a:rPr lang="en-US" sz="16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time to transfer  a request  + </a:t>
            </a:r>
          </a:p>
          <a:p>
            <a:pPr marL="3886200" lvl="3">
              <a:lnSpc>
                <a:spcPct val="80000"/>
              </a:lnSpc>
              <a:spcBef>
                <a:spcPts val="0"/>
              </a:spcBef>
            </a:pPr>
            <a:r>
              <a:rPr lang="en-US" sz="16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time to transfer response of that request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43996" y="277813"/>
            <a:ext cx="8855968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Model of CMC-to-Merlin Mapping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1130917" y="1077154"/>
            <a:ext cx="2771225" cy="404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3399"/>
                </a:solidFill>
              </a:rPr>
              <a:t>Model of notional CMC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943708" y="6241262"/>
            <a:ext cx="5220580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FF"/>
                </a:solidFill>
                <a:cs typeface="DejaVu Sans" charset="0"/>
              </a:rPr>
              <a:t>Latency</a:t>
            </a: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: </a:t>
            </a:r>
            <a:r>
              <a:rPr lang="en-US" sz="1200" dirty="0"/>
              <a:t>round-trip  delay from input into a point in the system to desired outcome</a:t>
            </a:r>
            <a:endParaRPr lang="en-US" sz="1200" dirty="0">
              <a:solidFill>
                <a:srgbClr val="000000"/>
              </a:solidFill>
              <a:cs typeface="DejaVu Sans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104274" y="1065886"/>
            <a:ext cx="3094465" cy="2481165"/>
            <a:chOff x="5104274" y="966611"/>
            <a:chExt cx="3094465" cy="2481165"/>
          </a:xfrm>
        </p:grpSpPr>
        <p:sp>
          <p:nvSpPr>
            <p:cNvPr id="28" name="Content Placeholder 2"/>
            <p:cNvSpPr txBox="1">
              <a:spLocks/>
            </p:cNvSpPr>
            <p:nvPr/>
          </p:nvSpPr>
          <p:spPr bwMode="auto">
            <a:xfrm>
              <a:off x="5104274" y="966611"/>
              <a:ext cx="3094465" cy="404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003399"/>
                  </a:solidFill>
                </a:rPr>
                <a:t>CMC platform on Merlin board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7826933" y="3229165"/>
              <a:ext cx="190942" cy="21861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sp>
        <p:nvSpPr>
          <p:cNvPr id="3" name="Oval 2"/>
          <p:cNvSpPr/>
          <p:nvPr/>
        </p:nvSpPr>
        <p:spPr>
          <a:xfrm>
            <a:off x="191003" y="2819731"/>
            <a:ext cx="1411014" cy="642816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5557581" y="3117639"/>
            <a:ext cx="2364828" cy="448609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1792472" y="2059338"/>
            <a:ext cx="438349" cy="652332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964" y="1373455"/>
            <a:ext cx="3821891" cy="209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483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0" grpId="0" animBg="1"/>
      <p:bldP spid="5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 of Platform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 prototyping</a:t>
            </a:r>
          </a:p>
          <a:p>
            <a:r>
              <a:rPr lang="en-US" dirty="0"/>
              <a:t>Short emulation time</a:t>
            </a:r>
          </a:p>
          <a:p>
            <a:pPr lvl="1"/>
            <a:r>
              <a:rPr lang="en-US" dirty="0"/>
              <a:t>PageRank</a:t>
            </a:r>
          </a:p>
          <a:p>
            <a:pPr lvl="1"/>
            <a:r>
              <a:rPr lang="en-US" dirty="0"/>
              <a:t>2^20 vertices, floating data</a:t>
            </a:r>
          </a:p>
          <a:p>
            <a:pPr lvl="1"/>
            <a:r>
              <a:rPr lang="en-US" dirty="0"/>
              <a:t>SystemC simulation: 10~15 minutes</a:t>
            </a:r>
          </a:p>
          <a:p>
            <a:pPr lvl="2"/>
            <a:r>
              <a:rPr lang="en-US" dirty="0"/>
              <a:t>Easy to change</a:t>
            </a:r>
          </a:p>
          <a:p>
            <a:pPr lvl="2"/>
            <a:r>
              <a:rPr lang="en-US" dirty="0"/>
              <a:t>Slow validation</a:t>
            </a:r>
          </a:p>
          <a:p>
            <a:pPr lvl="2"/>
            <a:r>
              <a:rPr lang="en-US" dirty="0"/>
              <a:t>Not accurate performance prediction</a:t>
            </a:r>
          </a:p>
          <a:p>
            <a:pPr lvl="1"/>
            <a:r>
              <a:rPr lang="en-US" dirty="0"/>
              <a:t>CMC platform emulation: less than 1 minutes</a:t>
            </a:r>
          </a:p>
          <a:p>
            <a:pPr lvl="2"/>
            <a:r>
              <a:rPr lang="en-US" dirty="0"/>
              <a:t>4+ hours to generate </a:t>
            </a:r>
            <a:r>
              <a:rPr lang="en-US" dirty="0" err="1"/>
              <a:t>bitfile</a:t>
            </a:r>
            <a:endParaRPr lang="en-US" dirty="0"/>
          </a:p>
          <a:p>
            <a:pPr lvl="2"/>
            <a:r>
              <a:rPr lang="en-US" dirty="0"/>
              <a:t>Quick validation</a:t>
            </a:r>
          </a:p>
          <a:p>
            <a:pPr lvl="2"/>
            <a:r>
              <a:rPr lang="en-US" dirty="0"/>
              <a:t>Accurate performance prediction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13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54419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80" y="955812"/>
            <a:ext cx="7370016" cy="5292588"/>
          </a:xfrm>
        </p:spPr>
        <p:txBody>
          <a:bodyPr/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Introduction: Hybrid Memory Cube (HMC)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Motivation and goals for CMC research platform</a:t>
            </a:r>
          </a:p>
          <a:p>
            <a:r>
              <a:rPr lang="en-US" sz="2400" dirty="0">
                <a:solidFill>
                  <a:srgbClr val="FF4A00"/>
                </a:solidFill>
              </a:rPr>
              <a:t>HT Programming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Hybrid-threading toolset</a:t>
            </a:r>
          </a:p>
          <a:p>
            <a:pPr lvl="2">
              <a:spcBef>
                <a:spcPts val="400"/>
              </a:spcBef>
            </a:pPr>
            <a:r>
              <a:rPr lang="en-US" sz="1800" dirty="0"/>
              <a:t>Programming Model</a:t>
            </a:r>
          </a:p>
          <a:p>
            <a:pPr lvl="2">
              <a:spcBef>
                <a:spcPts val="400"/>
              </a:spcBef>
            </a:pPr>
            <a:r>
              <a:rPr lang="en-US" sz="1800" dirty="0"/>
              <a:t>Data structures</a:t>
            </a:r>
          </a:p>
          <a:p>
            <a:pPr lvl="2">
              <a:spcBef>
                <a:spcPts val="400"/>
              </a:spcBef>
            </a:pPr>
            <a:r>
              <a:rPr lang="en-US" sz="1800" dirty="0"/>
              <a:t>Data access patterns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HT code example</a:t>
            </a:r>
          </a:p>
          <a:p>
            <a:pPr lvl="2">
              <a:spcBef>
                <a:spcPts val="400"/>
              </a:spcBef>
            </a:pPr>
            <a:r>
              <a:rPr lang="en-US" sz="1800" dirty="0"/>
              <a:t>Vector add</a:t>
            </a:r>
          </a:p>
          <a:p>
            <a:r>
              <a:rPr lang="en-US" sz="2400" dirty="0">
                <a:solidFill>
                  <a:srgbClr val="FF4A00"/>
                </a:solidFill>
              </a:rPr>
              <a:t>HT Demo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Bloom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14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860018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Convey HT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534400" cy="234581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Convey computers</a:t>
            </a:r>
          </a:p>
          <a:p>
            <a:pPr lvl="1"/>
            <a:r>
              <a:rPr lang="en-US" dirty="0"/>
              <a:t>Startup since 2006, based @ Texas</a:t>
            </a:r>
          </a:p>
          <a:p>
            <a:pPr lvl="1"/>
            <a:r>
              <a:rPr lang="en-US" dirty="0"/>
              <a:t>Hybrid-core computing platforms</a:t>
            </a:r>
          </a:p>
          <a:p>
            <a:pPr lvl="1"/>
            <a:r>
              <a:rPr lang="en-US" dirty="0"/>
              <a:t>Joined CHREC in 2013</a:t>
            </a:r>
          </a:p>
          <a:p>
            <a:pPr lvl="2"/>
            <a:r>
              <a:rPr lang="en-US" dirty="0"/>
              <a:t>Via F3, focusing on bioinformatics app acceleration</a:t>
            </a:r>
          </a:p>
          <a:p>
            <a:r>
              <a:rPr lang="en-US" dirty="0"/>
              <a:t>Convey system philosophy – hybrid-core computing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657600" y="6077584"/>
            <a:ext cx="1828800" cy="457200"/>
          </a:xfrm>
        </p:spPr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060824"/>
              </p:ext>
            </p:extLst>
          </p:nvPr>
        </p:nvGraphicFramePr>
        <p:xfrm>
          <a:off x="4572000" y="3615254"/>
          <a:ext cx="3171855" cy="25369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9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23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674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1A5"/>
                          </a:solidFill>
                        </a:rPr>
                        <a:t>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Convey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74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1A5"/>
                          </a:solidFill>
                        </a:rPr>
                        <a:t>Programming</a:t>
                      </a:r>
                      <a:r>
                        <a:rPr lang="en-US" baseline="0" dirty="0">
                          <a:solidFill>
                            <a:srgbClr val="0021A5"/>
                          </a:solidFill>
                        </a:rPr>
                        <a:t> </a:t>
                      </a:r>
                      <a:endParaRPr lang="en-US" dirty="0">
                        <a:solidFill>
                          <a:srgbClr val="0021A5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C/</a:t>
                      </a:r>
                      <a:r>
                        <a:rPr lang="en-US" dirty="0" err="1"/>
                        <a:t>Cpp</a:t>
                      </a:r>
                      <a:r>
                        <a:rPr lang="en-US" dirty="0"/>
                        <a:t>/ASM</a:t>
                      </a:r>
                      <a:r>
                        <a:rPr lang="en-US" baseline="0" dirty="0"/>
                        <a:t> + </a:t>
                      </a:r>
                      <a:r>
                        <a:rPr lang="en-US" b="1" baseline="0" dirty="0">
                          <a:solidFill>
                            <a:srgbClr val="FF0000"/>
                          </a:solidFill>
                        </a:rPr>
                        <a:t>HT</a:t>
                      </a:r>
                      <a:r>
                        <a:rPr lang="en-US" baseline="0" dirty="0"/>
                        <a:t> + (HDL)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79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rgbClr val="0021A5"/>
                          </a:solidFill>
                        </a:rPr>
                        <a:t>Data Addressing</a:t>
                      </a:r>
                      <a:endParaRPr lang="en-US" dirty="0">
                        <a:solidFill>
                          <a:srgbClr val="0021A5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explict</a:t>
                      </a:r>
                      <a:r>
                        <a:rPr lang="en-US" sz="1400" dirty="0"/>
                        <a:t>, consistent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674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1A5"/>
                          </a:solidFill>
                        </a:rPr>
                        <a:t>Host Connection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PCIe</a:t>
                      </a:r>
                      <a:r>
                        <a:rPr lang="en-US" dirty="0"/>
                        <a:t> 2.0/3.0</a:t>
                      </a:r>
                      <a:endParaRPr 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586036"/>
            <a:ext cx="3800029" cy="2550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252410" y="6512011"/>
            <a:ext cx="5139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HT</a:t>
            </a:r>
            <a:r>
              <a:rPr lang="en-US" sz="1400" dirty="0"/>
              <a:t> : Hybrid threading - </a:t>
            </a:r>
            <a:r>
              <a:rPr lang="en-US" sz="1400" dirty="0" err="1"/>
              <a:t>Convey’s</a:t>
            </a:r>
            <a:r>
              <a:rPr lang="en-US" sz="1400" dirty="0"/>
              <a:t> HLS-like programming tool</a:t>
            </a:r>
          </a:p>
        </p:txBody>
      </p:sp>
    </p:spTree>
    <p:extLst>
      <p:ext uri="{BB962C8B-B14F-4D97-AF65-F5344CB8AC3E}">
        <p14:creationId xmlns:p14="http://schemas.microsoft.com/office/powerpoint/2010/main" val="1816425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Overview of HT Programming Model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578" y="1040221"/>
            <a:ext cx="7856844" cy="538715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16276" y="6433122"/>
            <a:ext cx="689956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Application “call-graph” structure</a:t>
            </a:r>
          </a:p>
        </p:txBody>
      </p:sp>
    </p:spTree>
    <p:extLst>
      <p:ext uri="{BB962C8B-B14F-4D97-AF65-F5344CB8AC3E}">
        <p14:creationId xmlns:p14="http://schemas.microsoft.com/office/powerpoint/2010/main" val="2405427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 Infrastructure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800" y="1219200"/>
            <a:ext cx="2602992" cy="513588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Host-</a:t>
            </a:r>
            <a:r>
              <a:rPr lang="en-US" dirty="0" err="1"/>
              <a:t>coproc</a:t>
            </a:r>
            <a:r>
              <a:rPr lang="en-US" dirty="0"/>
              <a:t>. </a:t>
            </a:r>
            <a:r>
              <a:rPr lang="en-US" dirty="0" err="1"/>
              <a:t>strucutre</a:t>
            </a:r>
            <a:endParaRPr lang="en-US" dirty="0"/>
          </a:p>
          <a:p>
            <a:pPr lvl="1"/>
            <a:r>
              <a:rPr lang="en-US" dirty="0"/>
              <a:t>Message/Data interfaces</a:t>
            </a:r>
          </a:p>
          <a:p>
            <a:r>
              <a:rPr lang="en-US" dirty="0"/>
              <a:t>HT unit</a:t>
            </a:r>
          </a:p>
          <a:p>
            <a:pPr lvl="1"/>
            <a:r>
              <a:rPr lang="en-US" dirty="0"/>
              <a:t>Replication mechanism</a:t>
            </a:r>
          </a:p>
          <a:p>
            <a:r>
              <a:rPr lang="en-US" dirty="0"/>
              <a:t>HT module</a:t>
            </a:r>
          </a:p>
          <a:p>
            <a:pPr lvl="1"/>
            <a:r>
              <a:rPr lang="en-US" dirty="0"/>
              <a:t>Essential functional blocks</a:t>
            </a:r>
          </a:p>
          <a:p>
            <a:pPr lvl="1"/>
            <a:r>
              <a:rPr lang="en-US" dirty="0"/>
              <a:t>Memory hierarchy</a:t>
            </a:r>
          </a:p>
          <a:p>
            <a:pPr lvl="1"/>
            <a:r>
              <a:rPr lang="en-US" dirty="0"/>
              <a:t>Can be replicated</a:t>
            </a:r>
          </a:p>
          <a:p>
            <a:pPr lvl="1"/>
            <a:r>
              <a:rPr lang="en-US" dirty="0"/>
              <a:t>Messaging interfaces among modules </a:t>
            </a:r>
          </a:p>
          <a:p>
            <a:r>
              <a:rPr lang="en-US" dirty="0"/>
              <a:t>Instructions</a:t>
            </a:r>
          </a:p>
          <a:p>
            <a:pPr lvl="1"/>
            <a:r>
              <a:rPr lang="en-US" dirty="0"/>
              <a:t>User-defined behaviors of modules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17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168" y="1053168"/>
            <a:ext cx="6352032" cy="519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787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 Toolset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Supported variable type</a:t>
            </a:r>
          </a:p>
          <a:p>
            <a:pPr lvl="1"/>
            <a:r>
              <a:rPr lang="en-US" dirty="0"/>
              <a:t>Private variable</a:t>
            </a:r>
          </a:p>
          <a:p>
            <a:pPr lvl="1"/>
            <a:r>
              <a:rPr lang="en-US" dirty="0"/>
              <a:t>Shared variable</a:t>
            </a:r>
          </a:p>
          <a:p>
            <a:pPr lvl="1"/>
            <a:r>
              <a:rPr lang="en-US" dirty="0"/>
              <a:t>Global variable</a:t>
            </a:r>
          </a:p>
          <a:p>
            <a:r>
              <a:rPr lang="en-US" dirty="0"/>
              <a:t>Supported data type</a:t>
            </a:r>
          </a:p>
          <a:p>
            <a:pPr lvl="1"/>
            <a:r>
              <a:rPr lang="en-US" dirty="0"/>
              <a:t>uint64_t, uint32_t</a:t>
            </a:r>
          </a:p>
          <a:p>
            <a:pPr lvl="1"/>
            <a:r>
              <a:rPr lang="en-US" dirty="0"/>
              <a:t>ht_uint1_t, ht_uint2_t, …, ht_uint64_t</a:t>
            </a:r>
          </a:p>
          <a:p>
            <a:pPr lvl="1"/>
            <a:r>
              <a:rPr lang="en-US" dirty="0"/>
              <a:t>ht_int1_t, ht_int2_t, … , ht_int64_t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18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895911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Programmable Parts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Host source files</a:t>
            </a:r>
          </a:p>
          <a:p>
            <a:pPr lvl="1"/>
            <a:r>
              <a:rPr lang="en-US" dirty="0"/>
              <a:t>Define program behaviors on the host, including data transmission, control flow, user interface, etc.</a:t>
            </a:r>
          </a:p>
          <a:p>
            <a:r>
              <a:rPr lang="en-US" dirty="0"/>
              <a:t>Hardware description files (.</a:t>
            </a:r>
            <a:r>
              <a:rPr lang="en-US" dirty="0" err="1"/>
              <a:t>htd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Declare modules, variables, memory interfaces, etc.</a:t>
            </a:r>
          </a:p>
          <a:p>
            <a:r>
              <a:rPr lang="en-US" dirty="0"/>
              <a:t>Module instruction files (.</a:t>
            </a:r>
            <a:r>
              <a:rPr lang="en-US" dirty="0" err="1"/>
              <a:t>cpp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Define behaviors of modules, including memory I/O, messaging interface, computation,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19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621242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80" y="955812"/>
            <a:ext cx="7370016" cy="5292588"/>
          </a:xfrm>
        </p:spPr>
        <p:txBody>
          <a:bodyPr/>
          <a:lstStyle/>
          <a:p>
            <a:r>
              <a:rPr lang="en-US" sz="2400" dirty="0">
                <a:solidFill>
                  <a:srgbClr val="FF4A00"/>
                </a:solidFill>
              </a:rPr>
              <a:t>Introduction: Hybrid Memory Cube (HMC)</a:t>
            </a:r>
          </a:p>
          <a:p>
            <a:r>
              <a:rPr lang="en-US" sz="2400" dirty="0">
                <a:solidFill>
                  <a:srgbClr val="FF4A00"/>
                </a:solidFill>
              </a:rPr>
              <a:t>Motivation and goals for CMC research platform</a:t>
            </a:r>
          </a:p>
          <a:p>
            <a:r>
              <a:rPr lang="en-US" sz="2400" dirty="0">
                <a:solidFill>
                  <a:srgbClr val="FF4A00"/>
                </a:solidFill>
              </a:rPr>
              <a:t>HT Programming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Hybrid-threading toolset</a:t>
            </a:r>
          </a:p>
          <a:p>
            <a:pPr lvl="2">
              <a:spcBef>
                <a:spcPts val="400"/>
              </a:spcBef>
            </a:pPr>
            <a:r>
              <a:rPr lang="en-US" sz="1800" dirty="0"/>
              <a:t>Architecture</a:t>
            </a:r>
          </a:p>
          <a:p>
            <a:pPr lvl="2">
              <a:spcBef>
                <a:spcPts val="400"/>
              </a:spcBef>
            </a:pPr>
            <a:r>
              <a:rPr lang="en-US" sz="1800" dirty="0"/>
              <a:t>Data structures</a:t>
            </a:r>
          </a:p>
          <a:p>
            <a:pPr lvl="2">
              <a:spcBef>
                <a:spcPts val="400"/>
              </a:spcBef>
            </a:pPr>
            <a:r>
              <a:rPr lang="en-US" sz="1800" dirty="0"/>
              <a:t>Data access patterns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HT code example</a:t>
            </a:r>
          </a:p>
          <a:p>
            <a:pPr lvl="2">
              <a:spcBef>
                <a:spcPts val="400"/>
              </a:spcBef>
            </a:pPr>
            <a:r>
              <a:rPr lang="en-US" sz="1800" dirty="0"/>
              <a:t>Vector add</a:t>
            </a:r>
          </a:p>
          <a:p>
            <a:r>
              <a:rPr lang="en-US" sz="2400" dirty="0">
                <a:solidFill>
                  <a:srgbClr val="FF4A00"/>
                </a:solidFill>
              </a:rPr>
              <a:t>HT Demo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Bloom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604253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Design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20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500" y="601252"/>
            <a:ext cx="5639000" cy="552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770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146901" y="983422"/>
            <a:ext cx="7217628" cy="5819032"/>
            <a:chOff x="146901" y="983422"/>
            <a:chExt cx="7217628" cy="5819032"/>
          </a:xfrm>
        </p:grpSpPr>
        <p:grpSp>
          <p:nvGrpSpPr>
            <p:cNvPr id="28" name="Group 27"/>
            <p:cNvGrpSpPr/>
            <p:nvPr/>
          </p:nvGrpSpPr>
          <p:grpSpPr>
            <a:xfrm>
              <a:off x="146901" y="983422"/>
              <a:ext cx="7217628" cy="5549275"/>
              <a:chOff x="146901" y="983422"/>
              <a:chExt cx="7217628" cy="5549275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6901" y="983422"/>
                <a:ext cx="7217628" cy="5549275"/>
              </a:xfrm>
              <a:prstGeom prst="rect">
                <a:avLst/>
              </a:prstGeom>
            </p:spPr>
          </p:pic>
          <p:sp>
            <p:nvSpPr>
              <p:cNvPr id="24" name="TextBox 23"/>
              <p:cNvSpPr txBox="1"/>
              <p:nvPr/>
            </p:nvSpPr>
            <p:spPr>
              <a:xfrm>
                <a:off x="462226" y="1105318"/>
                <a:ext cx="64309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FF0000"/>
                    </a:solidFill>
                  </a:rPr>
                  <a:t>HT</a:t>
                </a: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146901" y="6433122"/>
              <a:ext cx="721762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Personality with HT 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929284" y="983232"/>
            <a:ext cx="8932984" cy="4764235"/>
            <a:chOff x="1929284" y="-333908"/>
            <a:chExt cx="7656844" cy="4764235"/>
          </a:xfrm>
        </p:grpSpPr>
        <p:sp>
          <p:nvSpPr>
            <p:cNvPr id="7" name="Rectangle 6"/>
            <p:cNvSpPr/>
            <p:nvPr/>
          </p:nvSpPr>
          <p:spPr bwMode="auto">
            <a:xfrm>
              <a:off x="1929284" y="-333908"/>
              <a:ext cx="7656844" cy="476423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normalizeH="0" baseline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178644" y="-333908"/>
              <a:ext cx="407484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1" cap="none" spc="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A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 Code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graphicFrame>
        <p:nvGraphicFramePr>
          <p:cNvPr id="9" name="Diagram 8"/>
          <p:cNvGraphicFramePr/>
          <p:nvPr>
            <p:extLst/>
          </p:nvPr>
        </p:nvGraphicFramePr>
        <p:xfrm>
          <a:off x="2381460" y="1075174"/>
          <a:ext cx="1075173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1" name="Straight Arrow Connector 10"/>
          <p:cNvCxnSpPr>
            <a:stCxn id="9" idx="1"/>
          </p:cNvCxnSpPr>
          <p:nvPr/>
        </p:nvCxnSpPr>
        <p:spPr bwMode="auto">
          <a:xfrm flipH="1">
            <a:off x="1336431" y="1259840"/>
            <a:ext cx="1045029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4" name="Diagram 13"/>
          <p:cNvGraphicFramePr/>
          <p:nvPr>
            <p:extLst/>
          </p:nvPr>
        </p:nvGraphicFramePr>
        <p:xfrm>
          <a:off x="2381460" y="1959429"/>
          <a:ext cx="1075173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15" name="Straight Arrow Connector 14"/>
          <p:cNvCxnSpPr/>
          <p:nvPr/>
        </p:nvCxnSpPr>
        <p:spPr bwMode="auto">
          <a:xfrm flipH="1">
            <a:off x="1135464" y="2134047"/>
            <a:ext cx="1245997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8" name="Diagram 17"/>
          <p:cNvGraphicFramePr/>
          <p:nvPr>
            <p:extLst/>
          </p:nvPr>
        </p:nvGraphicFramePr>
        <p:xfrm>
          <a:off x="2381461" y="2481944"/>
          <a:ext cx="1075173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cxnSp>
        <p:nvCxnSpPr>
          <p:cNvPr id="19" name="Straight Arrow Connector 18"/>
          <p:cNvCxnSpPr/>
          <p:nvPr/>
        </p:nvCxnSpPr>
        <p:spPr bwMode="auto">
          <a:xfrm flipH="1">
            <a:off x="1135465" y="2656562"/>
            <a:ext cx="1245997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20" name="Diagram 19"/>
          <p:cNvGraphicFramePr/>
          <p:nvPr>
            <p:extLst/>
          </p:nvPr>
        </p:nvGraphicFramePr>
        <p:xfrm>
          <a:off x="2381461" y="2956015"/>
          <a:ext cx="1075173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cxnSp>
        <p:nvCxnSpPr>
          <p:cNvPr id="21" name="Straight Arrow Connector 20"/>
          <p:cNvCxnSpPr/>
          <p:nvPr/>
        </p:nvCxnSpPr>
        <p:spPr bwMode="auto">
          <a:xfrm flipH="1">
            <a:off x="1135465" y="3130633"/>
            <a:ext cx="1245997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22" name="Diagram 21"/>
          <p:cNvGraphicFramePr/>
          <p:nvPr>
            <p:extLst/>
          </p:nvPr>
        </p:nvGraphicFramePr>
        <p:xfrm>
          <a:off x="2381462" y="3459063"/>
          <a:ext cx="1075173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cxnSp>
        <p:nvCxnSpPr>
          <p:cNvPr id="23" name="Straight Arrow Connector 22"/>
          <p:cNvCxnSpPr/>
          <p:nvPr/>
        </p:nvCxnSpPr>
        <p:spPr bwMode="auto">
          <a:xfrm flipH="1">
            <a:off x="1135466" y="3633681"/>
            <a:ext cx="1245997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1" name="Group 30"/>
          <p:cNvGrpSpPr/>
          <p:nvPr/>
        </p:nvGrpSpPr>
        <p:grpSpPr>
          <a:xfrm>
            <a:off x="3755715" y="983422"/>
            <a:ext cx="5287802" cy="4704838"/>
            <a:chOff x="3755715" y="983422"/>
            <a:chExt cx="5287802" cy="4704838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3755715" y="983422"/>
              <a:ext cx="5287801" cy="4352253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3755715" y="5318928"/>
              <a:ext cx="528780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HT tool flow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159034" y="976390"/>
            <a:ext cx="8227836" cy="4771267"/>
            <a:chOff x="2159034" y="976390"/>
            <a:chExt cx="8227836" cy="4771267"/>
          </a:xfrm>
        </p:grpSpPr>
        <p:grpSp>
          <p:nvGrpSpPr>
            <p:cNvPr id="33" name="Group 32"/>
            <p:cNvGrpSpPr/>
            <p:nvPr/>
          </p:nvGrpSpPr>
          <p:grpSpPr>
            <a:xfrm>
              <a:off x="2159034" y="983422"/>
              <a:ext cx="8227836" cy="4764235"/>
              <a:chOff x="1929284" y="-333908"/>
              <a:chExt cx="7656844" cy="4764235"/>
            </a:xfrm>
          </p:grpSpPr>
          <p:sp>
            <p:nvSpPr>
              <p:cNvPr id="34" name="Rectangle 33"/>
              <p:cNvSpPr/>
              <p:nvPr/>
            </p:nvSpPr>
            <p:spPr bwMode="auto">
              <a:xfrm>
                <a:off x="1929284" y="-333908"/>
                <a:ext cx="7656844" cy="476423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normalizeH="0" baseline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Arial" charset="0"/>
                  <a:cs typeface="Arial" charset="0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9178644" y="-333908"/>
                <a:ext cx="407484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b="1" cap="none" spc="0" dirty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rPr>
                  <a:t>B</a:t>
                </a: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3535658" y="976390"/>
              <a:ext cx="5265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HT Example: Vector-add personality</a:t>
              </a:r>
            </a:p>
          </p:txBody>
        </p:sp>
      </p:grpSp>
      <p:sp>
        <p:nvSpPr>
          <p:cNvPr id="37" name="Rectangle 36"/>
          <p:cNvSpPr/>
          <p:nvPr/>
        </p:nvSpPr>
        <p:spPr bwMode="auto">
          <a:xfrm>
            <a:off x="2159035" y="1105317"/>
            <a:ext cx="1086585" cy="50521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>
                <a:solidFill>
                  <a:schemeClr val="tx1"/>
                </a:solidFill>
                <a:latin typeface="Arial" charset="0"/>
                <a:cs typeface="Arial" charset="0"/>
              </a:rPr>
              <a:t>Vadd</a:t>
            </a:r>
            <a:r>
              <a:rPr lang="en-US" sz="1600" dirty="0">
                <a:solidFill>
                  <a:schemeClr val="tx1"/>
                </a:solidFill>
                <a:latin typeface="Arial" charset="0"/>
                <a:cs typeface="Arial" charset="0"/>
              </a:rPr>
              <a:t> 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Pers.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2128890" y="1868990"/>
            <a:ext cx="1116730" cy="48991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tx1"/>
                </a:solidFill>
                <a:latin typeface="Arial" charset="0"/>
                <a:cs typeface="Arial" charset="0"/>
              </a:rPr>
              <a:t>Control (CTL)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128890" y="2466871"/>
            <a:ext cx="1116730" cy="37938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ADD</a:t>
            </a:r>
          </a:p>
        </p:txBody>
      </p:sp>
      <p:sp>
        <p:nvSpPr>
          <p:cNvPr id="42" name="Left Brace 41"/>
          <p:cNvSpPr/>
          <p:nvPr/>
        </p:nvSpPr>
        <p:spPr bwMode="auto">
          <a:xfrm>
            <a:off x="3295861" y="1698171"/>
            <a:ext cx="306474" cy="3873685"/>
          </a:xfrm>
          <a:prstGeom prst="leftBrace">
            <a:avLst>
              <a:gd name="adj1" fmla="val 8333"/>
              <a:gd name="adj2" fmla="val 11448"/>
            </a:avLst>
          </a:prstGeom>
          <a:noFill/>
          <a:ln w="5715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670" y="1698440"/>
            <a:ext cx="2639937" cy="3875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608" y="1696043"/>
            <a:ext cx="2858910" cy="3875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49" name="Group 48"/>
          <p:cNvGrpSpPr/>
          <p:nvPr/>
        </p:nvGrpSpPr>
        <p:grpSpPr>
          <a:xfrm>
            <a:off x="5486400" y="1445087"/>
            <a:ext cx="1373900" cy="4129166"/>
            <a:chOff x="5486400" y="1445087"/>
            <a:chExt cx="1373900" cy="4129166"/>
          </a:xfrm>
        </p:grpSpPr>
        <p:cxnSp>
          <p:nvCxnSpPr>
            <p:cNvPr id="44" name="Straight Connector 43"/>
            <p:cNvCxnSpPr/>
            <p:nvPr/>
          </p:nvCxnSpPr>
          <p:spPr bwMode="auto">
            <a:xfrm>
              <a:off x="6178374" y="1445087"/>
              <a:ext cx="0" cy="412916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Arrow Connector 47"/>
            <p:cNvCxnSpPr/>
            <p:nvPr/>
          </p:nvCxnSpPr>
          <p:spPr bwMode="auto">
            <a:xfrm flipH="1">
              <a:off x="5486400" y="1577591"/>
              <a:ext cx="681926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1" name="Straight Arrow Connector 50"/>
            <p:cNvCxnSpPr/>
            <p:nvPr/>
          </p:nvCxnSpPr>
          <p:spPr bwMode="auto">
            <a:xfrm flipH="1">
              <a:off x="6178374" y="1577591"/>
              <a:ext cx="681926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</p:grpSp>
      <p:sp>
        <p:nvSpPr>
          <p:cNvPr id="50" name="TextBox 49"/>
          <p:cNvSpPr txBox="1"/>
          <p:nvPr/>
        </p:nvSpPr>
        <p:spPr>
          <a:xfrm>
            <a:off x="3544671" y="1358538"/>
            <a:ext cx="263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Ctl.htd</a:t>
            </a:r>
            <a:r>
              <a:rPr lang="en-US" dirty="0"/>
              <a:t>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519336" y="1350500"/>
            <a:ext cx="262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PersCtl_src.cpp </a:t>
            </a:r>
          </a:p>
        </p:txBody>
      </p:sp>
      <p:cxnSp>
        <p:nvCxnSpPr>
          <p:cNvPr id="53" name="Elbow Connector 52"/>
          <p:cNvCxnSpPr/>
          <p:nvPr/>
        </p:nvCxnSpPr>
        <p:spPr bwMode="auto">
          <a:xfrm>
            <a:off x="4963886" y="2194335"/>
            <a:ext cx="1555451" cy="272536"/>
          </a:xfrm>
          <a:prstGeom prst="bentConnector3">
            <a:avLst>
              <a:gd name="adj1" fmla="val 6873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Elbow Connector 57"/>
          <p:cNvCxnSpPr/>
          <p:nvPr/>
        </p:nvCxnSpPr>
        <p:spPr bwMode="auto">
          <a:xfrm>
            <a:off x="4963886" y="2310507"/>
            <a:ext cx="1555450" cy="676533"/>
          </a:xfrm>
          <a:prstGeom prst="bentConnector3">
            <a:avLst>
              <a:gd name="adj1" fmla="val 6371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036" name="Group 1035"/>
          <p:cNvGrpSpPr/>
          <p:nvPr/>
        </p:nvGrpSpPr>
        <p:grpSpPr>
          <a:xfrm>
            <a:off x="3544671" y="2656562"/>
            <a:ext cx="2376069" cy="514332"/>
            <a:chOff x="3544671" y="2656562"/>
            <a:chExt cx="2376069" cy="514332"/>
          </a:xfrm>
        </p:grpSpPr>
        <p:sp>
          <p:nvSpPr>
            <p:cNvPr id="1034" name="Rectangle 1033"/>
            <p:cNvSpPr/>
            <p:nvPr/>
          </p:nvSpPr>
          <p:spPr bwMode="auto">
            <a:xfrm>
              <a:off x="3544671" y="2656562"/>
              <a:ext cx="2337969" cy="47407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035" name="TextBox 1034"/>
            <p:cNvSpPr txBox="1"/>
            <p:nvPr/>
          </p:nvSpPr>
          <p:spPr>
            <a:xfrm>
              <a:off x="4524221" y="2863117"/>
              <a:ext cx="1396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/>
                <a:t>Host message</a:t>
              </a:r>
            </a:p>
          </p:txBody>
        </p:sp>
      </p:grpSp>
      <p:sp>
        <p:nvSpPr>
          <p:cNvPr id="79" name="Rectangle 78"/>
          <p:cNvSpPr/>
          <p:nvPr/>
        </p:nvSpPr>
        <p:spPr bwMode="auto">
          <a:xfrm>
            <a:off x="3540860" y="3173600"/>
            <a:ext cx="2337969" cy="11393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061460" y="3493658"/>
            <a:ext cx="1797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Variable declaration</a:t>
            </a:r>
          </a:p>
        </p:txBody>
      </p:sp>
      <p:sp>
        <p:nvSpPr>
          <p:cNvPr id="81" name="Rectangle 80"/>
          <p:cNvSpPr/>
          <p:nvPr/>
        </p:nvSpPr>
        <p:spPr bwMode="auto">
          <a:xfrm>
            <a:off x="3539467" y="4423537"/>
            <a:ext cx="2628859" cy="90301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855721" y="4745687"/>
            <a:ext cx="2009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Module I/O definition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914856" y="5295479"/>
            <a:ext cx="1314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Interface to other modules</a:t>
            </a:r>
          </a:p>
        </p:txBody>
      </p:sp>
      <p:cxnSp>
        <p:nvCxnSpPr>
          <p:cNvPr id="1038" name="Straight Connector 1037"/>
          <p:cNvCxnSpPr/>
          <p:nvPr/>
        </p:nvCxnSpPr>
        <p:spPr bwMode="auto">
          <a:xfrm>
            <a:off x="6736079" y="2750820"/>
            <a:ext cx="877984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Straight Connector 91"/>
          <p:cNvCxnSpPr/>
          <p:nvPr/>
        </p:nvCxnSpPr>
        <p:spPr bwMode="auto">
          <a:xfrm>
            <a:off x="6910916" y="3592406"/>
            <a:ext cx="920751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/>
          <p:nvPr/>
        </p:nvCxnSpPr>
        <p:spPr bwMode="auto">
          <a:xfrm>
            <a:off x="6923616" y="3797177"/>
            <a:ext cx="1290109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Straight Connector 93"/>
          <p:cNvCxnSpPr/>
          <p:nvPr/>
        </p:nvCxnSpPr>
        <p:spPr bwMode="auto">
          <a:xfrm>
            <a:off x="6736079" y="4436114"/>
            <a:ext cx="937896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Straight Connector 94"/>
          <p:cNvCxnSpPr/>
          <p:nvPr/>
        </p:nvCxnSpPr>
        <p:spPr bwMode="auto">
          <a:xfrm>
            <a:off x="6736079" y="4952369"/>
            <a:ext cx="1095588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/>
          <p:nvPr/>
        </p:nvCxnSpPr>
        <p:spPr bwMode="auto">
          <a:xfrm>
            <a:off x="8114771" y="4843931"/>
            <a:ext cx="470429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Straight Connector 96"/>
          <p:cNvCxnSpPr/>
          <p:nvPr/>
        </p:nvCxnSpPr>
        <p:spPr bwMode="auto">
          <a:xfrm>
            <a:off x="7891992" y="3162874"/>
            <a:ext cx="470958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7" name="TextBox 106"/>
          <p:cNvSpPr txBox="1"/>
          <p:nvPr/>
        </p:nvSpPr>
        <p:spPr>
          <a:xfrm>
            <a:off x="7451341" y="1722622"/>
            <a:ext cx="1592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FF0000"/>
                </a:solidFill>
              </a:rPr>
              <a:t>Thread control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003701" y="2026504"/>
            <a:ext cx="2039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Call to ADD module</a:t>
            </a:r>
          </a:p>
        </p:txBody>
      </p:sp>
      <p:cxnSp>
        <p:nvCxnSpPr>
          <p:cNvPr id="109" name="Straight Connector 108"/>
          <p:cNvCxnSpPr/>
          <p:nvPr/>
        </p:nvCxnSpPr>
        <p:spPr bwMode="auto">
          <a:xfrm>
            <a:off x="6923616" y="3385635"/>
            <a:ext cx="2019417" cy="0"/>
          </a:xfrm>
          <a:prstGeom prst="line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6" name="Rectangle 165"/>
          <p:cNvSpPr/>
          <p:nvPr/>
        </p:nvSpPr>
        <p:spPr bwMode="auto">
          <a:xfrm>
            <a:off x="3533236" y="1807950"/>
            <a:ext cx="2524664" cy="22244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5241865" y="1779375"/>
            <a:ext cx="898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1 thread</a:t>
            </a:r>
          </a:p>
        </p:txBody>
      </p:sp>
      <p:grpSp>
        <p:nvGrpSpPr>
          <p:cNvPr id="113" name="Group 112"/>
          <p:cNvGrpSpPr/>
          <p:nvPr/>
        </p:nvGrpSpPr>
        <p:grpSpPr>
          <a:xfrm>
            <a:off x="3266538" y="1399872"/>
            <a:ext cx="6682462" cy="4347785"/>
            <a:chOff x="1929284" y="-333908"/>
            <a:chExt cx="7656844" cy="4764235"/>
          </a:xfrm>
        </p:grpSpPr>
        <p:sp>
          <p:nvSpPr>
            <p:cNvPr id="115" name="Rectangle 114"/>
            <p:cNvSpPr/>
            <p:nvPr/>
          </p:nvSpPr>
          <p:spPr bwMode="auto">
            <a:xfrm>
              <a:off x="1929284" y="-333908"/>
              <a:ext cx="7656844" cy="476423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normalizeH="0" baseline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9192784" y="-333908"/>
              <a:ext cx="379206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1" cap="none" spc="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C</a:t>
              </a:r>
            </a:p>
          </p:txBody>
        </p:sp>
      </p:grpSp>
      <p:sp>
        <p:nvSpPr>
          <p:cNvPr id="117" name="Left Brace 116"/>
          <p:cNvSpPr/>
          <p:nvPr/>
        </p:nvSpPr>
        <p:spPr bwMode="auto">
          <a:xfrm>
            <a:off x="3309260" y="1813725"/>
            <a:ext cx="306474" cy="3873685"/>
          </a:xfrm>
          <a:prstGeom prst="leftBrace">
            <a:avLst>
              <a:gd name="adj1" fmla="val 8333"/>
              <a:gd name="adj2" fmla="val 21305"/>
            </a:avLst>
          </a:prstGeom>
          <a:noFill/>
          <a:ln w="5715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118" name="Group 117"/>
          <p:cNvGrpSpPr/>
          <p:nvPr/>
        </p:nvGrpSpPr>
        <p:grpSpPr>
          <a:xfrm>
            <a:off x="5498128" y="1416623"/>
            <a:ext cx="1373900" cy="4129166"/>
            <a:chOff x="5486400" y="1445087"/>
            <a:chExt cx="1373900" cy="4129166"/>
          </a:xfrm>
        </p:grpSpPr>
        <p:cxnSp>
          <p:nvCxnSpPr>
            <p:cNvPr id="119" name="Straight Connector 118"/>
            <p:cNvCxnSpPr/>
            <p:nvPr/>
          </p:nvCxnSpPr>
          <p:spPr bwMode="auto">
            <a:xfrm>
              <a:off x="6178374" y="1445087"/>
              <a:ext cx="0" cy="412916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0" name="Straight Arrow Connector 119"/>
            <p:cNvCxnSpPr/>
            <p:nvPr/>
          </p:nvCxnSpPr>
          <p:spPr bwMode="auto">
            <a:xfrm flipH="1">
              <a:off x="5486400" y="1577591"/>
              <a:ext cx="681926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1" name="Straight Arrow Connector 120"/>
            <p:cNvCxnSpPr/>
            <p:nvPr/>
          </p:nvCxnSpPr>
          <p:spPr bwMode="auto">
            <a:xfrm flipH="1">
              <a:off x="6178374" y="1577591"/>
              <a:ext cx="681926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</p:grpSp>
      <p:sp>
        <p:nvSpPr>
          <p:cNvPr id="122" name="TextBox 121"/>
          <p:cNvSpPr txBox="1"/>
          <p:nvPr/>
        </p:nvSpPr>
        <p:spPr>
          <a:xfrm>
            <a:off x="3556399" y="1330074"/>
            <a:ext cx="263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Add.htd</a:t>
            </a:r>
            <a:r>
              <a:rPr lang="en-US" dirty="0"/>
              <a:t> 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6531064" y="1322036"/>
            <a:ext cx="262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PersAdd_src.cpp </a:t>
            </a:r>
          </a:p>
        </p:txBody>
      </p:sp>
      <p:pic>
        <p:nvPicPr>
          <p:cNvPr id="1052" name="Picture 4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658" y="1768328"/>
            <a:ext cx="2644056" cy="39391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53" name="TextBox 1052"/>
          <p:cNvSpPr txBox="1"/>
          <p:nvPr/>
        </p:nvSpPr>
        <p:spPr>
          <a:xfrm>
            <a:off x="5349344" y="1945189"/>
            <a:ext cx="1047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B050"/>
                </a:solidFill>
              </a:rPr>
              <a:t>128 </a:t>
            </a:r>
            <a:br>
              <a:rPr lang="en-US" sz="1400" dirty="0">
                <a:solidFill>
                  <a:srgbClr val="00B050"/>
                </a:solidFill>
              </a:rPr>
            </a:br>
            <a:r>
              <a:rPr lang="en-US" sz="1400" dirty="0">
                <a:solidFill>
                  <a:srgbClr val="00B050"/>
                </a:solidFill>
              </a:rPr>
              <a:t>threads</a:t>
            </a:r>
          </a:p>
        </p:txBody>
      </p:sp>
      <p:grpSp>
        <p:nvGrpSpPr>
          <p:cNvPr id="1081" name="Group 1080"/>
          <p:cNvGrpSpPr/>
          <p:nvPr/>
        </p:nvGrpSpPr>
        <p:grpSpPr>
          <a:xfrm>
            <a:off x="3562070" y="2113946"/>
            <a:ext cx="2071968" cy="230384"/>
            <a:chOff x="3562070" y="2113946"/>
            <a:chExt cx="2071968" cy="230384"/>
          </a:xfrm>
        </p:grpSpPr>
        <p:cxnSp>
          <p:nvCxnSpPr>
            <p:cNvPr id="1055" name="Straight Connector 1054"/>
            <p:cNvCxnSpPr/>
            <p:nvPr/>
          </p:nvCxnSpPr>
          <p:spPr bwMode="auto">
            <a:xfrm>
              <a:off x="4713655" y="2342490"/>
              <a:ext cx="772745" cy="1839"/>
            </a:xfrm>
            <a:prstGeom prst="lin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1" name="Straight Connector 130"/>
            <p:cNvCxnSpPr/>
            <p:nvPr/>
          </p:nvCxnSpPr>
          <p:spPr bwMode="auto">
            <a:xfrm flipV="1">
              <a:off x="3562070" y="2113946"/>
              <a:ext cx="1924330" cy="4102"/>
            </a:xfrm>
            <a:prstGeom prst="lin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5" name="Straight Connector 134"/>
            <p:cNvCxnSpPr/>
            <p:nvPr/>
          </p:nvCxnSpPr>
          <p:spPr bwMode="auto">
            <a:xfrm>
              <a:off x="5486400" y="2113946"/>
              <a:ext cx="147638" cy="66446"/>
            </a:xfrm>
            <a:prstGeom prst="lin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9" name="Straight Connector 138"/>
            <p:cNvCxnSpPr/>
            <p:nvPr/>
          </p:nvCxnSpPr>
          <p:spPr bwMode="auto">
            <a:xfrm flipV="1">
              <a:off x="5486399" y="2180392"/>
              <a:ext cx="147639" cy="163938"/>
            </a:xfrm>
            <a:prstGeom prst="lin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068" name="Picture 5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912" y="1768327"/>
            <a:ext cx="2874938" cy="39391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69" name="Rectangle 1068"/>
          <p:cNvSpPr/>
          <p:nvPr/>
        </p:nvSpPr>
        <p:spPr bwMode="auto">
          <a:xfrm>
            <a:off x="3533538" y="5212080"/>
            <a:ext cx="2634787" cy="4905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70" name="TextBox 1069"/>
          <p:cNvSpPr txBox="1"/>
          <p:nvPr/>
        </p:nvSpPr>
        <p:spPr>
          <a:xfrm>
            <a:off x="5155148" y="5195755"/>
            <a:ext cx="1013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Memory interface</a:t>
            </a:r>
          </a:p>
        </p:txBody>
      </p:sp>
      <p:cxnSp>
        <p:nvCxnSpPr>
          <p:cNvPr id="1072" name="Straight Connector 1071"/>
          <p:cNvCxnSpPr/>
          <p:nvPr/>
        </p:nvCxnSpPr>
        <p:spPr bwMode="auto">
          <a:xfrm>
            <a:off x="6365296" y="2366523"/>
            <a:ext cx="2070044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8" name="Straight Connector 147"/>
          <p:cNvCxnSpPr/>
          <p:nvPr/>
        </p:nvCxnSpPr>
        <p:spPr bwMode="auto">
          <a:xfrm>
            <a:off x="6654856" y="2875060"/>
            <a:ext cx="1833824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9" name="Straight Connector 148"/>
          <p:cNvCxnSpPr/>
          <p:nvPr/>
        </p:nvCxnSpPr>
        <p:spPr bwMode="auto">
          <a:xfrm>
            <a:off x="6654856" y="2979420"/>
            <a:ext cx="1368753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0" name="Straight Connector 149"/>
          <p:cNvCxnSpPr/>
          <p:nvPr/>
        </p:nvCxnSpPr>
        <p:spPr bwMode="auto">
          <a:xfrm>
            <a:off x="6654856" y="3577166"/>
            <a:ext cx="1833824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1" name="Straight Connector 150"/>
          <p:cNvCxnSpPr/>
          <p:nvPr/>
        </p:nvCxnSpPr>
        <p:spPr bwMode="auto">
          <a:xfrm>
            <a:off x="6654856" y="3678026"/>
            <a:ext cx="1278468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" name="Straight Connector 151"/>
          <p:cNvCxnSpPr/>
          <p:nvPr/>
        </p:nvCxnSpPr>
        <p:spPr bwMode="auto">
          <a:xfrm>
            <a:off x="6665065" y="4384506"/>
            <a:ext cx="1823615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3" name="Straight Connector 152"/>
          <p:cNvCxnSpPr/>
          <p:nvPr/>
        </p:nvCxnSpPr>
        <p:spPr bwMode="auto">
          <a:xfrm>
            <a:off x="6654856" y="4482063"/>
            <a:ext cx="1176811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1" name="TextBox 160"/>
          <p:cNvSpPr txBox="1"/>
          <p:nvPr/>
        </p:nvSpPr>
        <p:spPr>
          <a:xfrm>
            <a:off x="7185265" y="1768327"/>
            <a:ext cx="1968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FF0000"/>
                </a:solidFill>
              </a:rPr>
              <a:t>Memory Operations</a:t>
            </a:r>
          </a:p>
        </p:txBody>
      </p:sp>
      <p:cxnSp>
        <p:nvCxnSpPr>
          <p:cNvPr id="162" name="Straight Connector 161"/>
          <p:cNvCxnSpPr/>
          <p:nvPr/>
        </p:nvCxnSpPr>
        <p:spPr bwMode="auto">
          <a:xfrm>
            <a:off x="6665065" y="4285446"/>
            <a:ext cx="2378453" cy="0"/>
          </a:xfrm>
          <a:prstGeom prst="line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4" name="TextBox 163"/>
          <p:cNvSpPr txBox="1"/>
          <p:nvPr/>
        </p:nvSpPr>
        <p:spPr>
          <a:xfrm>
            <a:off x="7117923" y="4400359"/>
            <a:ext cx="1968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Addition</a:t>
            </a:r>
          </a:p>
        </p:txBody>
      </p:sp>
    </p:spTree>
    <p:extLst>
      <p:ext uri="{BB962C8B-B14F-4D97-AF65-F5344CB8AC3E}">
        <p14:creationId xmlns:p14="http://schemas.microsoft.com/office/powerpoint/2010/main" val="1473023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14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0" dur="13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3" dur="14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6" dur="14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9" dur="1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2" dur="16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5" dur="13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8" dur="13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1" dur="14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6" dur="13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9" dur="13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4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9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2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3" dur="5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6" dur="500"/>
                                        <p:tgtEl>
                                          <p:spTgt spid="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1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2" dur="500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4" fill="hold">
                            <p:stCondLst>
                              <p:cond delay="500"/>
                            </p:stCondLst>
                            <p:childTnLst>
                              <p:par>
                                <p:cTn id="375" presetID="16" presetClass="exit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Graphic spid="9" grpId="1">
        <p:bldAsOne/>
      </p:bldGraphic>
      <p:bldGraphic spid="14" grpId="0">
        <p:bldAsOne/>
      </p:bldGraphic>
      <p:bldGraphic spid="14" grpId="1">
        <p:bldAsOne/>
      </p:bldGraphic>
      <p:bldGraphic spid="18" grpId="0">
        <p:bldAsOne/>
      </p:bldGraphic>
      <p:bldGraphic spid="18" grpId="1">
        <p:bldAsOne/>
      </p:bldGraphic>
      <p:bldGraphic spid="20" grpId="0">
        <p:bldAsOne/>
      </p:bldGraphic>
      <p:bldGraphic spid="20" grpId="1">
        <p:bldAsOne/>
      </p:bldGraphic>
      <p:bldGraphic spid="22" grpId="0">
        <p:bldAsOne/>
      </p:bldGraphic>
      <p:bldGraphic spid="22" grpId="1">
        <p:bldAsOne/>
      </p:bldGraphic>
      <p:bldP spid="37" grpId="0" animBg="1"/>
      <p:bldP spid="37" grpId="1" animBg="1"/>
      <p:bldP spid="39" grpId="0" animBg="1"/>
      <p:bldP spid="39" grpId="1" animBg="1"/>
      <p:bldP spid="39" grpId="2" animBg="1"/>
      <p:bldP spid="40" grpId="0" animBg="1"/>
      <p:bldP spid="40" grpId="1" animBg="1"/>
      <p:bldP spid="40" grpId="2" animBg="1"/>
      <p:bldP spid="42" grpId="0" animBg="1"/>
      <p:bldP spid="42" grpId="1" animBg="1"/>
      <p:bldP spid="50" grpId="0"/>
      <p:bldP spid="50" grpId="1"/>
      <p:bldP spid="54" grpId="0"/>
      <p:bldP spid="54" grpId="1"/>
      <p:bldP spid="79" grpId="0" animBg="1"/>
      <p:bldP spid="79" grpId="1" animBg="1"/>
      <p:bldP spid="80" grpId="0"/>
      <p:bldP spid="80" grpId="1"/>
      <p:bldP spid="81" grpId="0" animBg="1"/>
      <p:bldP spid="81" grpId="1" animBg="1"/>
      <p:bldP spid="82" grpId="0"/>
      <p:bldP spid="82" grpId="1"/>
      <p:bldP spid="83" grpId="0"/>
      <p:bldP spid="83" grpId="1"/>
      <p:bldP spid="107" grpId="0"/>
      <p:bldP spid="107" grpId="1"/>
      <p:bldP spid="108" grpId="0"/>
      <p:bldP spid="108" grpId="1"/>
      <p:bldP spid="166" grpId="0" animBg="1"/>
      <p:bldP spid="166" grpId="1" animBg="1"/>
      <p:bldP spid="167" grpId="0"/>
      <p:bldP spid="167" grpId="1"/>
      <p:bldP spid="117" grpId="0" animBg="1"/>
      <p:bldP spid="117" grpId="1" animBg="1"/>
      <p:bldP spid="117" grpId="2" animBg="1"/>
      <p:bldP spid="122" grpId="0"/>
      <p:bldP spid="122" grpId="1"/>
      <p:bldP spid="122" grpId="2"/>
      <p:bldP spid="123" grpId="0"/>
      <p:bldP spid="123" grpId="1"/>
      <p:bldP spid="123" grpId="2"/>
      <p:bldP spid="1053" grpId="0"/>
      <p:bldP spid="1053" grpId="1"/>
      <p:bldP spid="1069" grpId="0" animBg="1"/>
      <p:bldP spid="1069" grpId="1" animBg="1"/>
      <p:bldP spid="1070" grpId="0"/>
      <p:bldP spid="1070" grpId="1"/>
      <p:bldP spid="161" grpId="0"/>
      <p:bldP spid="161" grpId="1"/>
      <p:bldP spid="164" grpId="0"/>
      <p:bldP spid="164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 Demo – Spell Checker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Algorithm: Bloom filter</a:t>
            </a:r>
          </a:p>
          <a:p>
            <a:pPr lvl="1"/>
            <a:r>
              <a:rPr lang="en-US" dirty="0"/>
              <a:t>Function: to train a filter, which can report whether an item was seen before or not</a:t>
            </a:r>
          </a:p>
          <a:p>
            <a:r>
              <a:rPr lang="en-US" dirty="0"/>
              <a:t>Use case: spell checker</a:t>
            </a:r>
          </a:p>
          <a:p>
            <a:pPr lvl="1"/>
            <a:r>
              <a:rPr lang="en-US" dirty="0"/>
              <a:t>Use a dictionary to train a filter</a:t>
            </a:r>
          </a:p>
          <a:p>
            <a:pPr lvl="1"/>
            <a:r>
              <a:rPr lang="en-US" dirty="0"/>
              <a:t>Use the trained filter to check a input word</a:t>
            </a:r>
          </a:p>
          <a:p>
            <a:pPr lvl="2"/>
            <a:r>
              <a:rPr lang="en-US" dirty="0"/>
              <a:t>If it was seen before (i.e. it exists in the dictionary), it is reported as a correct spelling</a:t>
            </a:r>
          </a:p>
          <a:p>
            <a:pPr lvl="2"/>
            <a:r>
              <a:rPr lang="en-US" dirty="0"/>
              <a:t>If not (i.e. it doesn’t exist in the dictionary), it is reported as a wrong spelling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22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972682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80" y="955812"/>
            <a:ext cx="7370016" cy="5292588"/>
          </a:xfrm>
        </p:spPr>
        <p:txBody>
          <a:bodyPr/>
          <a:lstStyle/>
          <a:p>
            <a:r>
              <a:rPr lang="en-US" sz="2400" dirty="0">
                <a:solidFill>
                  <a:srgbClr val="FF4A00"/>
                </a:solidFill>
              </a:rPr>
              <a:t>Introduction: Hybrid Memory Cube (HMC)</a:t>
            </a:r>
          </a:p>
          <a:p>
            <a:r>
              <a:rPr lang="en-US" sz="2400" dirty="0">
                <a:solidFill>
                  <a:srgbClr val="FF4A00"/>
                </a:solidFill>
              </a:rPr>
              <a:t>Motivation and goals for CMC research platform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HT Programming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Hybrid-threading toolset</a:t>
            </a:r>
          </a:p>
          <a:p>
            <a:pPr lvl="2">
              <a:spcBef>
                <a:spcPts val="400"/>
              </a:spcBef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Architecture</a:t>
            </a:r>
          </a:p>
          <a:p>
            <a:pPr lvl="2">
              <a:spcBef>
                <a:spcPts val="400"/>
              </a:spcBef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Data structures</a:t>
            </a:r>
          </a:p>
          <a:p>
            <a:pPr lvl="2">
              <a:spcBef>
                <a:spcPts val="400"/>
              </a:spcBef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Data access patterns</a:t>
            </a:r>
          </a:p>
          <a:p>
            <a:pPr lvl="1">
              <a:spcBef>
                <a:spcPts val="400"/>
              </a:spcBef>
            </a:pPr>
            <a:r>
              <a:rPr lang="en-US" sz="2200" dirty="0">
                <a:solidFill>
                  <a:schemeClr val="bg1">
                    <a:lumMod val="75000"/>
                  </a:schemeClr>
                </a:solidFill>
              </a:rPr>
              <a:t>HT code example</a:t>
            </a:r>
          </a:p>
          <a:p>
            <a:pPr lvl="2">
              <a:spcBef>
                <a:spcPts val="400"/>
              </a:spcBef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Vector add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HT Demo</a:t>
            </a:r>
          </a:p>
          <a:p>
            <a:pPr lvl="1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Bloom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753395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-17418" y="902383"/>
            <a:ext cx="5373189" cy="5193620"/>
            <a:chOff x="155576" y="-2565400"/>
            <a:chExt cx="6135158" cy="5846763"/>
          </a:xfrm>
        </p:grpSpPr>
        <p:pic>
          <p:nvPicPr>
            <p:cNvPr id="1028" name="Picture 4" descr="http://www.extremetech.com/wp-content/uploads/2015/01/HMC-Slide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276" r="31111"/>
            <a:stretch/>
          </p:blipFill>
          <p:spPr bwMode="auto">
            <a:xfrm>
              <a:off x="155576" y="-2565400"/>
              <a:ext cx="6135158" cy="5846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/>
            <p:nvPr/>
          </p:nvSpPr>
          <p:spPr bwMode="auto">
            <a:xfrm>
              <a:off x="5695421" y="-2548467"/>
              <a:ext cx="595313" cy="365019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2932" y="948268"/>
            <a:ext cx="3996267" cy="3721627"/>
          </a:xfrm>
        </p:spPr>
        <p:txBody>
          <a:bodyPr>
            <a:normAutofit fontScale="92500"/>
          </a:bodyPr>
          <a:lstStyle/>
          <a:p>
            <a:r>
              <a:rPr lang="en-US" dirty="0"/>
              <a:t>Hybrid memory cube</a:t>
            </a:r>
          </a:p>
          <a:p>
            <a:pPr lvl="1"/>
            <a:r>
              <a:rPr lang="en-US" dirty="0"/>
              <a:t>High-performance RAM interface for through-silicon </a:t>
            </a:r>
            <a:r>
              <a:rPr lang="en-US" dirty="0" err="1"/>
              <a:t>vias</a:t>
            </a:r>
            <a:r>
              <a:rPr lang="en-US" dirty="0"/>
              <a:t> (TSV)-based stacked DRAM memory </a:t>
            </a:r>
          </a:p>
          <a:p>
            <a:pPr lvl="1"/>
            <a:r>
              <a:rPr lang="en-US" dirty="0"/>
              <a:t>Logic base (layer)</a:t>
            </a:r>
          </a:p>
          <a:p>
            <a:r>
              <a:rPr lang="en-US" dirty="0"/>
              <a:t>High bandwidth</a:t>
            </a:r>
          </a:p>
          <a:p>
            <a:pPr lvl="1"/>
            <a:r>
              <a:rPr lang="en-US" dirty="0"/>
              <a:t>~10% energy per bit of current DDR memories</a:t>
            </a:r>
          </a:p>
        </p:txBody>
      </p:sp>
      <p:pic>
        <p:nvPicPr>
          <p:cNvPr id="1030" name="Picture 6" descr="http://cdn.wccftech.com/wp-content/uploads/2015/09/HMC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2" t="64670" r="46347" b="11329"/>
          <a:stretch/>
        </p:blipFill>
        <p:spPr bwMode="auto">
          <a:xfrm>
            <a:off x="5373189" y="4669895"/>
            <a:ext cx="3770811" cy="1397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www.micron.com/~/media/track-3-images/navigation/logomicron.png?h=62&amp;la=en&amp;w=22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86375"/>
            <a:ext cx="2124075" cy="59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081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 of HMC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4882895"/>
          </a:xfrm>
        </p:spPr>
        <p:txBody>
          <a:bodyPr/>
          <a:lstStyle/>
          <a:p>
            <a:r>
              <a:rPr lang="en-US" dirty="0"/>
              <a:t>High bandwidth comes from internal parallelism</a:t>
            </a:r>
          </a:p>
          <a:p>
            <a:pPr lvl="1"/>
            <a:r>
              <a:rPr lang="en-US" dirty="0"/>
              <a:t>Vaults can be accessed in parallel</a:t>
            </a:r>
          </a:p>
          <a:p>
            <a:pPr lvl="1"/>
            <a:r>
              <a:rPr lang="en-US" dirty="0"/>
              <a:t>Banks can be accessed in pipeline</a:t>
            </a:r>
          </a:p>
          <a:p>
            <a:r>
              <a:rPr lang="en-US" dirty="0"/>
              <a:t>But not enough ! ! !</a:t>
            </a:r>
          </a:p>
          <a:p>
            <a:pPr lvl="1"/>
            <a:r>
              <a:rPr lang="en-US" dirty="0"/>
              <a:t>Pins constrain max. bandwidth </a:t>
            </a:r>
          </a:p>
          <a:p>
            <a:pPr lvl="1"/>
            <a:r>
              <a:rPr lang="en-US" dirty="0"/>
              <a:t>Bottleneck for data-intensive </a:t>
            </a:r>
          </a:p>
          <a:p>
            <a:pPr marL="344487" lvl="1" indent="0">
              <a:buNone/>
            </a:pPr>
            <a:r>
              <a:rPr lang="en-US" dirty="0"/>
              <a:t>    apps</a:t>
            </a:r>
          </a:p>
          <a:p>
            <a:pPr lvl="2"/>
            <a:r>
              <a:rPr lang="en-US" dirty="0"/>
              <a:t>Big data, e.g. PageRank</a:t>
            </a:r>
          </a:p>
          <a:p>
            <a:pPr lvl="2"/>
            <a:r>
              <a:rPr lang="en-US" dirty="0"/>
              <a:t>Gnome research, e.g. DNA</a:t>
            </a:r>
          </a:p>
          <a:p>
            <a:pPr marL="671512" lvl="2" indent="0">
              <a:buNone/>
            </a:pPr>
            <a:r>
              <a:rPr lang="en-US" dirty="0"/>
              <a:t>     sequencing</a:t>
            </a:r>
          </a:p>
          <a:p>
            <a:pPr marL="344487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5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3587183"/>
            <a:ext cx="3657600" cy="25149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524540" y="4809075"/>
            <a:ext cx="363415" cy="112166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" name="Parallelogram 6"/>
          <p:cNvSpPr/>
          <p:nvPr/>
        </p:nvSpPr>
        <p:spPr>
          <a:xfrm>
            <a:off x="7437119" y="4532532"/>
            <a:ext cx="577779" cy="285017"/>
          </a:xfrm>
          <a:prstGeom prst="parallelogram">
            <a:avLst>
              <a:gd name="adj" fmla="val 57146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" name="Rectangle 5"/>
          <p:cNvSpPr/>
          <p:nvPr/>
        </p:nvSpPr>
        <p:spPr>
          <a:xfrm>
            <a:off x="7040880" y="4817549"/>
            <a:ext cx="396240" cy="1121664"/>
          </a:xfrm>
          <a:prstGeom prst="rect">
            <a:avLst/>
          </a:prstGeom>
          <a:noFill/>
          <a:ln w="38100" cap="flat" cmpd="sng" algn="ctr">
            <a:solidFill>
              <a:schemeClr val="tx2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" name="Rectangle 5"/>
          <p:cNvSpPr/>
          <p:nvPr/>
        </p:nvSpPr>
        <p:spPr>
          <a:xfrm>
            <a:off x="6547840" y="4809075"/>
            <a:ext cx="405619" cy="1121664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" name="Parallelogram 6"/>
          <p:cNvSpPr/>
          <p:nvPr/>
        </p:nvSpPr>
        <p:spPr>
          <a:xfrm>
            <a:off x="7441873" y="4809075"/>
            <a:ext cx="617039" cy="285017"/>
          </a:xfrm>
          <a:prstGeom prst="parallelogram">
            <a:avLst>
              <a:gd name="adj" fmla="val 57146"/>
            </a:avLst>
          </a:prstGeom>
          <a:noFill/>
          <a:ln w="28575" cap="flat" cmpd="sng" algn="ctr">
            <a:solidFill>
              <a:schemeClr val="tx2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" name="Parallelogram 6"/>
          <p:cNvSpPr/>
          <p:nvPr/>
        </p:nvSpPr>
        <p:spPr>
          <a:xfrm>
            <a:off x="7437119" y="5139496"/>
            <a:ext cx="621793" cy="285017"/>
          </a:xfrm>
          <a:prstGeom prst="parallelogram">
            <a:avLst>
              <a:gd name="adj" fmla="val 57146"/>
            </a:avLst>
          </a:prstGeom>
          <a:noFill/>
          <a:ln w="28575" cap="flat" cmpd="sng" algn="ctr">
            <a:solidFill>
              <a:srgbClr val="FFC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2" name="Parallelogram 6"/>
          <p:cNvSpPr/>
          <p:nvPr/>
        </p:nvSpPr>
        <p:spPr>
          <a:xfrm>
            <a:off x="7449311" y="5469917"/>
            <a:ext cx="621793" cy="231139"/>
          </a:xfrm>
          <a:prstGeom prst="parallelogram">
            <a:avLst>
              <a:gd name="adj" fmla="val 57146"/>
            </a:avLst>
          </a:prstGeom>
          <a:noFill/>
          <a:ln w="28575" cap="flat" cmpd="sng" algn="ctr">
            <a:solidFill>
              <a:srgbClr val="0070C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819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8" grpId="0" animBg="1"/>
      <p:bldP spid="8" grpId="1" animBg="1"/>
      <p:bldP spid="9" grpId="0" animBg="1"/>
      <p:bldP spid="9" grpId="1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Memory Cube (CMC)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4882895"/>
          </a:xfrm>
        </p:spPr>
        <p:txBody>
          <a:bodyPr/>
          <a:lstStyle/>
          <a:p>
            <a:r>
              <a:rPr lang="en-US" dirty="0"/>
              <a:t>Motivation</a:t>
            </a:r>
          </a:p>
          <a:p>
            <a:pPr lvl="1"/>
            <a:r>
              <a:rPr lang="en-US" dirty="0"/>
              <a:t>Increasing need for fast high-performance parallel processing</a:t>
            </a:r>
          </a:p>
          <a:p>
            <a:pPr lvl="1"/>
            <a:r>
              <a:rPr lang="en-US" dirty="0"/>
              <a:t>Memory accesses of data-intensive apps consumes considerable time</a:t>
            </a:r>
          </a:p>
          <a:p>
            <a:pPr lvl="1"/>
            <a:r>
              <a:rPr lang="en-US" dirty="0"/>
              <a:t>Near memory processing or in-memory processing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6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1" name="AutoShape 3"/>
          <p:cNvSpPr>
            <a:spLocks noChangeAspect="1" noChangeArrowheads="1" noTextEdit="1"/>
          </p:cNvSpPr>
          <p:nvPr/>
        </p:nvSpPr>
        <p:spPr bwMode="auto">
          <a:xfrm>
            <a:off x="1420367" y="3998976"/>
            <a:ext cx="6860797" cy="1818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3690484" y="4009486"/>
            <a:ext cx="1244360" cy="1072000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6"/>
          <p:cNvSpPr>
            <a:spLocks noEditPoints="1"/>
          </p:cNvSpPr>
          <p:nvPr/>
        </p:nvSpPr>
        <p:spPr bwMode="auto">
          <a:xfrm>
            <a:off x="3686280" y="4005282"/>
            <a:ext cx="1254870" cy="1080408"/>
          </a:xfrm>
          <a:custGeom>
            <a:avLst/>
            <a:gdLst>
              <a:gd name="T0" fmla="*/ 0 w 1680"/>
              <a:gd name="T1" fmla="*/ 8 h 1504"/>
              <a:gd name="T2" fmla="*/ 8 w 1680"/>
              <a:gd name="T3" fmla="*/ 0 h 1504"/>
              <a:gd name="T4" fmla="*/ 1672 w 1680"/>
              <a:gd name="T5" fmla="*/ 0 h 1504"/>
              <a:gd name="T6" fmla="*/ 1680 w 1680"/>
              <a:gd name="T7" fmla="*/ 8 h 1504"/>
              <a:gd name="T8" fmla="*/ 1680 w 1680"/>
              <a:gd name="T9" fmla="*/ 1496 h 1504"/>
              <a:gd name="T10" fmla="*/ 1672 w 1680"/>
              <a:gd name="T11" fmla="*/ 1504 h 1504"/>
              <a:gd name="T12" fmla="*/ 8 w 1680"/>
              <a:gd name="T13" fmla="*/ 1504 h 1504"/>
              <a:gd name="T14" fmla="*/ 0 w 1680"/>
              <a:gd name="T15" fmla="*/ 1496 h 1504"/>
              <a:gd name="T16" fmla="*/ 0 w 1680"/>
              <a:gd name="T17" fmla="*/ 8 h 1504"/>
              <a:gd name="T18" fmla="*/ 16 w 1680"/>
              <a:gd name="T19" fmla="*/ 1496 h 1504"/>
              <a:gd name="T20" fmla="*/ 8 w 1680"/>
              <a:gd name="T21" fmla="*/ 1488 h 1504"/>
              <a:gd name="T22" fmla="*/ 1672 w 1680"/>
              <a:gd name="T23" fmla="*/ 1488 h 1504"/>
              <a:gd name="T24" fmla="*/ 1664 w 1680"/>
              <a:gd name="T25" fmla="*/ 1496 h 1504"/>
              <a:gd name="T26" fmla="*/ 1664 w 1680"/>
              <a:gd name="T27" fmla="*/ 8 h 1504"/>
              <a:gd name="T28" fmla="*/ 1672 w 1680"/>
              <a:gd name="T29" fmla="*/ 16 h 1504"/>
              <a:gd name="T30" fmla="*/ 8 w 1680"/>
              <a:gd name="T31" fmla="*/ 16 h 1504"/>
              <a:gd name="T32" fmla="*/ 16 w 1680"/>
              <a:gd name="T33" fmla="*/ 8 h 1504"/>
              <a:gd name="T34" fmla="*/ 16 w 1680"/>
              <a:gd name="T35" fmla="*/ 1496 h 1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680" h="1504">
                <a:moveTo>
                  <a:pt x="0" y="8"/>
                </a:moveTo>
                <a:cubicBezTo>
                  <a:pt x="0" y="4"/>
                  <a:pt x="4" y="0"/>
                  <a:pt x="8" y="0"/>
                </a:cubicBezTo>
                <a:lnTo>
                  <a:pt x="1672" y="0"/>
                </a:lnTo>
                <a:cubicBezTo>
                  <a:pt x="1677" y="0"/>
                  <a:pt x="1680" y="4"/>
                  <a:pt x="1680" y="8"/>
                </a:cubicBezTo>
                <a:lnTo>
                  <a:pt x="1680" y="1496"/>
                </a:lnTo>
                <a:cubicBezTo>
                  <a:pt x="1680" y="1501"/>
                  <a:pt x="1677" y="1504"/>
                  <a:pt x="1672" y="1504"/>
                </a:cubicBezTo>
                <a:lnTo>
                  <a:pt x="8" y="1504"/>
                </a:lnTo>
                <a:cubicBezTo>
                  <a:pt x="4" y="1504"/>
                  <a:pt x="0" y="1501"/>
                  <a:pt x="0" y="1496"/>
                </a:cubicBezTo>
                <a:lnTo>
                  <a:pt x="0" y="8"/>
                </a:lnTo>
                <a:close/>
                <a:moveTo>
                  <a:pt x="16" y="1496"/>
                </a:moveTo>
                <a:lnTo>
                  <a:pt x="8" y="1488"/>
                </a:lnTo>
                <a:lnTo>
                  <a:pt x="1672" y="1488"/>
                </a:lnTo>
                <a:lnTo>
                  <a:pt x="1664" y="1496"/>
                </a:lnTo>
                <a:lnTo>
                  <a:pt x="1664" y="8"/>
                </a:lnTo>
                <a:lnTo>
                  <a:pt x="1672" y="16"/>
                </a:lnTo>
                <a:lnTo>
                  <a:pt x="8" y="16"/>
                </a:lnTo>
                <a:lnTo>
                  <a:pt x="16" y="8"/>
                </a:lnTo>
                <a:lnTo>
                  <a:pt x="16" y="1496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3690484" y="5081486"/>
            <a:ext cx="1244360" cy="67893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8"/>
          <p:cNvSpPr>
            <a:spLocks noEditPoints="1"/>
          </p:cNvSpPr>
          <p:nvPr/>
        </p:nvSpPr>
        <p:spPr bwMode="auto">
          <a:xfrm>
            <a:off x="3686280" y="5075180"/>
            <a:ext cx="1254870" cy="689443"/>
          </a:xfrm>
          <a:custGeom>
            <a:avLst/>
            <a:gdLst>
              <a:gd name="T0" fmla="*/ 0 w 1680"/>
              <a:gd name="T1" fmla="*/ 8 h 960"/>
              <a:gd name="T2" fmla="*/ 8 w 1680"/>
              <a:gd name="T3" fmla="*/ 0 h 960"/>
              <a:gd name="T4" fmla="*/ 1672 w 1680"/>
              <a:gd name="T5" fmla="*/ 0 h 960"/>
              <a:gd name="T6" fmla="*/ 1680 w 1680"/>
              <a:gd name="T7" fmla="*/ 8 h 960"/>
              <a:gd name="T8" fmla="*/ 1680 w 1680"/>
              <a:gd name="T9" fmla="*/ 952 h 960"/>
              <a:gd name="T10" fmla="*/ 1672 w 1680"/>
              <a:gd name="T11" fmla="*/ 960 h 960"/>
              <a:gd name="T12" fmla="*/ 8 w 1680"/>
              <a:gd name="T13" fmla="*/ 960 h 960"/>
              <a:gd name="T14" fmla="*/ 0 w 1680"/>
              <a:gd name="T15" fmla="*/ 952 h 960"/>
              <a:gd name="T16" fmla="*/ 0 w 1680"/>
              <a:gd name="T17" fmla="*/ 8 h 960"/>
              <a:gd name="T18" fmla="*/ 16 w 1680"/>
              <a:gd name="T19" fmla="*/ 952 h 960"/>
              <a:gd name="T20" fmla="*/ 8 w 1680"/>
              <a:gd name="T21" fmla="*/ 944 h 960"/>
              <a:gd name="T22" fmla="*/ 1672 w 1680"/>
              <a:gd name="T23" fmla="*/ 944 h 960"/>
              <a:gd name="T24" fmla="*/ 1664 w 1680"/>
              <a:gd name="T25" fmla="*/ 952 h 960"/>
              <a:gd name="T26" fmla="*/ 1664 w 1680"/>
              <a:gd name="T27" fmla="*/ 8 h 960"/>
              <a:gd name="T28" fmla="*/ 1672 w 1680"/>
              <a:gd name="T29" fmla="*/ 16 h 960"/>
              <a:gd name="T30" fmla="*/ 8 w 1680"/>
              <a:gd name="T31" fmla="*/ 16 h 960"/>
              <a:gd name="T32" fmla="*/ 16 w 1680"/>
              <a:gd name="T33" fmla="*/ 8 h 960"/>
              <a:gd name="T34" fmla="*/ 16 w 1680"/>
              <a:gd name="T35" fmla="*/ 952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680" h="960">
                <a:moveTo>
                  <a:pt x="0" y="8"/>
                </a:moveTo>
                <a:cubicBezTo>
                  <a:pt x="0" y="4"/>
                  <a:pt x="4" y="0"/>
                  <a:pt x="8" y="0"/>
                </a:cubicBezTo>
                <a:lnTo>
                  <a:pt x="1672" y="0"/>
                </a:lnTo>
                <a:cubicBezTo>
                  <a:pt x="1677" y="0"/>
                  <a:pt x="1680" y="4"/>
                  <a:pt x="1680" y="8"/>
                </a:cubicBezTo>
                <a:lnTo>
                  <a:pt x="1680" y="952"/>
                </a:lnTo>
                <a:cubicBezTo>
                  <a:pt x="1680" y="957"/>
                  <a:pt x="1677" y="960"/>
                  <a:pt x="1672" y="960"/>
                </a:cubicBezTo>
                <a:lnTo>
                  <a:pt x="8" y="960"/>
                </a:lnTo>
                <a:cubicBezTo>
                  <a:pt x="4" y="960"/>
                  <a:pt x="0" y="957"/>
                  <a:pt x="0" y="952"/>
                </a:cubicBezTo>
                <a:lnTo>
                  <a:pt x="0" y="8"/>
                </a:lnTo>
                <a:close/>
                <a:moveTo>
                  <a:pt x="16" y="952"/>
                </a:moveTo>
                <a:lnTo>
                  <a:pt x="8" y="944"/>
                </a:lnTo>
                <a:lnTo>
                  <a:pt x="1672" y="944"/>
                </a:lnTo>
                <a:lnTo>
                  <a:pt x="1664" y="952"/>
                </a:lnTo>
                <a:lnTo>
                  <a:pt x="1664" y="8"/>
                </a:lnTo>
                <a:lnTo>
                  <a:pt x="1672" y="16"/>
                </a:lnTo>
                <a:lnTo>
                  <a:pt x="8" y="16"/>
                </a:lnTo>
                <a:lnTo>
                  <a:pt x="16" y="8"/>
                </a:lnTo>
                <a:lnTo>
                  <a:pt x="16" y="952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1432979" y="5068874"/>
            <a:ext cx="1111937" cy="737788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0"/>
          <p:cNvSpPr>
            <a:spLocks noEditPoints="1"/>
          </p:cNvSpPr>
          <p:nvPr/>
        </p:nvSpPr>
        <p:spPr bwMode="auto">
          <a:xfrm>
            <a:off x="1426673" y="5062568"/>
            <a:ext cx="1122447" cy="748298"/>
          </a:xfrm>
          <a:custGeom>
            <a:avLst/>
            <a:gdLst>
              <a:gd name="T0" fmla="*/ 0 w 1504"/>
              <a:gd name="T1" fmla="*/ 8 h 1040"/>
              <a:gd name="T2" fmla="*/ 8 w 1504"/>
              <a:gd name="T3" fmla="*/ 0 h 1040"/>
              <a:gd name="T4" fmla="*/ 1496 w 1504"/>
              <a:gd name="T5" fmla="*/ 0 h 1040"/>
              <a:gd name="T6" fmla="*/ 1504 w 1504"/>
              <a:gd name="T7" fmla="*/ 8 h 1040"/>
              <a:gd name="T8" fmla="*/ 1504 w 1504"/>
              <a:gd name="T9" fmla="*/ 1032 h 1040"/>
              <a:gd name="T10" fmla="*/ 1496 w 1504"/>
              <a:gd name="T11" fmla="*/ 1040 h 1040"/>
              <a:gd name="T12" fmla="*/ 8 w 1504"/>
              <a:gd name="T13" fmla="*/ 1040 h 1040"/>
              <a:gd name="T14" fmla="*/ 0 w 1504"/>
              <a:gd name="T15" fmla="*/ 1032 h 1040"/>
              <a:gd name="T16" fmla="*/ 0 w 1504"/>
              <a:gd name="T17" fmla="*/ 8 h 1040"/>
              <a:gd name="T18" fmla="*/ 16 w 1504"/>
              <a:gd name="T19" fmla="*/ 1032 h 1040"/>
              <a:gd name="T20" fmla="*/ 8 w 1504"/>
              <a:gd name="T21" fmla="*/ 1024 h 1040"/>
              <a:gd name="T22" fmla="*/ 1496 w 1504"/>
              <a:gd name="T23" fmla="*/ 1024 h 1040"/>
              <a:gd name="T24" fmla="*/ 1488 w 1504"/>
              <a:gd name="T25" fmla="*/ 1032 h 1040"/>
              <a:gd name="T26" fmla="*/ 1488 w 1504"/>
              <a:gd name="T27" fmla="*/ 8 h 1040"/>
              <a:gd name="T28" fmla="*/ 1496 w 1504"/>
              <a:gd name="T29" fmla="*/ 16 h 1040"/>
              <a:gd name="T30" fmla="*/ 8 w 1504"/>
              <a:gd name="T31" fmla="*/ 16 h 1040"/>
              <a:gd name="T32" fmla="*/ 16 w 1504"/>
              <a:gd name="T33" fmla="*/ 8 h 1040"/>
              <a:gd name="T34" fmla="*/ 16 w 1504"/>
              <a:gd name="T35" fmla="*/ 1032 h 10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504" h="1040">
                <a:moveTo>
                  <a:pt x="0" y="8"/>
                </a:moveTo>
                <a:cubicBezTo>
                  <a:pt x="0" y="4"/>
                  <a:pt x="4" y="0"/>
                  <a:pt x="8" y="0"/>
                </a:cubicBezTo>
                <a:lnTo>
                  <a:pt x="1496" y="0"/>
                </a:lnTo>
                <a:cubicBezTo>
                  <a:pt x="1501" y="0"/>
                  <a:pt x="1504" y="4"/>
                  <a:pt x="1504" y="8"/>
                </a:cubicBezTo>
                <a:lnTo>
                  <a:pt x="1504" y="1032"/>
                </a:lnTo>
                <a:cubicBezTo>
                  <a:pt x="1504" y="1037"/>
                  <a:pt x="1501" y="1040"/>
                  <a:pt x="1496" y="1040"/>
                </a:cubicBezTo>
                <a:lnTo>
                  <a:pt x="8" y="1040"/>
                </a:lnTo>
                <a:cubicBezTo>
                  <a:pt x="4" y="1040"/>
                  <a:pt x="0" y="1037"/>
                  <a:pt x="0" y="1032"/>
                </a:cubicBezTo>
                <a:lnTo>
                  <a:pt x="0" y="8"/>
                </a:lnTo>
                <a:close/>
                <a:moveTo>
                  <a:pt x="16" y="1032"/>
                </a:moveTo>
                <a:lnTo>
                  <a:pt x="8" y="1024"/>
                </a:lnTo>
                <a:lnTo>
                  <a:pt x="1496" y="1024"/>
                </a:lnTo>
                <a:lnTo>
                  <a:pt x="1488" y="1032"/>
                </a:lnTo>
                <a:lnTo>
                  <a:pt x="1488" y="8"/>
                </a:lnTo>
                <a:lnTo>
                  <a:pt x="1496" y="16"/>
                </a:lnTo>
                <a:lnTo>
                  <a:pt x="8" y="16"/>
                </a:lnTo>
                <a:lnTo>
                  <a:pt x="16" y="8"/>
                </a:lnTo>
                <a:lnTo>
                  <a:pt x="16" y="1032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1"/>
          <p:cNvSpPr>
            <a:spLocks/>
          </p:cNvSpPr>
          <p:nvPr/>
        </p:nvSpPr>
        <p:spPr bwMode="auto">
          <a:xfrm>
            <a:off x="4169731" y="4562301"/>
            <a:ext cx="250133" cy="760910"/>
          </a:xfrm>
          <a:custGeom>
            <a:avLst/>
            <a:gdLst>
              <a:gd name="T0" fmla="*/ 60 w 119"/>
              <a:gd name="T1" fmla="*/ 362 h 362"/>
              <a:gd name="T2" fmla="*/ 0 w 119"/>
              <a:gd name="T3" fmla="*/ 304 h 362"/>
              <a:gd name="T4" fmla="*/ 30 w 119"/>
              <a:gd name="T5" fmla="*/ 304 h 362"/>
              <a:gd name="T6" fmla="*/ 30 w 119"/>
              <a:gd name="T7" fmla="*/ 58 h 362"/>
              <a:gd name="T8" fmla="*/ 0 w 119"/>
              <a:gd name="T9" fmla="*/ 58 h 362"/>
              <a:gd name="T10" fmla="*/ 60 w 119"/>
              <a:gd name="T11" fmla="*/ 0 h 362"/>
              <a:gd name="T12" fmla="*/ 119 w 119"/>
              <a:gd name="T13" fmla="*/ 58 h 362"/>
              <a:gd name="T14" fmla="*/ 89 w 119"/>
              <a:gd name="T15" fmla="*/ 58 h 362"/>
              <a:gd name="T16" fmla="*/ 89 w 119"/>
              <a:gd name="T17" fmla="*/ 304 h 362"/>
              <a:gd name="T18" fmla="*/ 119 w 119"/>
              <a:gd name="T19" fmla="*/ 304 h 362"/>
              <a:gd name="T20" fmla="*/ 60 w 119"/>
              <a:gd name="T21" fmla="*/ 362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9" h="362">
                <a:moveTo>
                  <a:pt x="60" y="362"/>
                </a:moveTo>
                <a:lnTo>
                  <a:pt x="0" y="304"/>
                </a:lnTo>
                <a:lnTo>
                  <a:pt x="30" y="304"/>
                </a:lnTo>
                <a:lnTo>
                  <a:pt x="30" y="58"/>
                </a:lnTo>
                <a:lnTo>
                  <a:pt x="0" y="58"/>
                </a:lnTo>
                <a:lnTo>
                  <a:pt x="60" y="0"/>
                </a:lnTo>
                <a:lnTo>
                  <a:pt x="119" y="58"/>
                </a:lnTo>
                <a:lnTo>
                  <a:pt x="89" y="58"/>
                </a:lnTo>
                <a:lnTo>
                  <a:pt x="89" y="304"/>
                </a:lnTo>
                <a:lnTo>
                  <a:pt x="119" y="304"/>
                </a:lnTo>
                <a:lnTo>
                  <a:pt x="60" y="36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2"/>
          <p:cNvSpPr>
            <a:spLocks noEditPoints="1"/>
          </p:cNvSpPr>
          <p:nvPr/>
        </p:nvSpPr>
        <p:spPr bwMode="auto">
          <a:xfrm>
            <a:off x="4163425" y="4558098"/>
            <a:ext cx="262745" cy="771420"/>
          </a:xfrm>
          <a:custGeom>
            <a:avLst/>
            <a:gdLst>
              <a:gd name="T0" fmla="*/ 182 w 353"/>
              <a:gd name="T1" fmla="*/ 1070 h 1073"/>
              <a:gd name="T2" fmla="*/ 171 w 353"/>
              <a:gd name="T3" fmla="*/ 1070 h 1073"/>
              <a:gd name="T4" fmla="*/ 3 w 353"/>
              <a:gd name="T5" fmla="*/ 902 h 1073"/>
              <a:gd name="T6" fmla="*/ 1 w 353"/>
              <a:gd name="T7" fmla="*/ 893 h 1073"/>
              <a:gd name="T8" fmla="*/ 8 w 353"/>
              <a:gd name="T9" fmla="*/ 888 h 1073"/>
              <a:gd name="T10" fmla="*/ 92 w 353"/>
              <a:gd name="T11" fmla="*/ 888 h 1073"/>
              <a:gd name="T12" fmla="*/ 84 w 353"/>
              <a:gd name="T13" fmla="*/ 896 h 1073"/>
              <a:gd name="T14" fmla="*/ 84 w 353"/>
              <a:gd name="T15" fmla="*/ 176 h 1073"/>
              <a:gd name="T16" fmla="*/ 92 w 353"/>
              <a:gd name="T17" fmla="*/ 184 h 1073"/>
              <a:gd name="T18" fmla="*/ 8 w 353"/>
              <a:gd name="T19" fmla="*/ 184 h 1073"/>
              <a:gd name="T20" fmla="*/ 1 w 353"/>
              <a:gd name="T21" fmla="*/ 180 h 1073"/>
              <a:gd name="T22" fmla="*/ 3 w 353"/>
              <a:gd name="T23" fmla="*/ 171 h 1073"/>
              <a:gd name="T24" fmla="*/ 171 w 353"/>
              <a:gd name="T25" fmla="*/ 3 h 1073"/>
              <a:gd name="T26" fmla="*/ 182 w 353"/>
              <a:gd name="T27" fmla="*/ 3 h 1073"/>
              <a:gd name="T28" fmla="*/ 350 w 353"/>
              <a:gd name="T29" fmla="*/ 171 h 1073"/>
              <a:gd name="T30" fmla="*/ 352 w 353"/>
              <a:gd name="T31" fmla="*/ 180 h 1073"/>
              <a:gd name="T32" fmla="*/ 344 w 353"/>
              <a:gd name="T33" fmla="*/ 184 h 1073"/>
              <a:gd name="T34" fmla="*/ 260 w 353"/>
              <a:gd name="T35" fmla="*/ 184 h 1073"/>
              <a:gd name="T36" fmla="*/ 268 w 353"/>
              <a:gd name="T37" fmla="*/ 176 h 1073"/>
              <a:gd name="T38" fmla="*/ 268 w 353"/>
              <a:gd name="T39" fmla="*/ 896 h 1073"/>
              <a:gd name="T40" fmla="*/ 260 w 353"/>
              <a:gd name="T41" fmla="*/ 888 h 1073"/>
              <a:gd name="T42" fmla="*/ 344 w 353"/>
              <a:gd name="T43" fmla="*/ 888 h 1073"/>
              <a:gd name="T44" fmla="*/ 352 w 353"/>
              <a:gd name="T45" fmla="*/ 893 h 1073"/>
              <a:gd name="T46" fmla="*/ 350 w 353"/>
              <a:gd name="T47" fmla="*/ 902 h 1073"/>
              <a:gd name="T48" fmla="*/ 182 w 353"/>
              <a:gd name="T49" fmla="*/ 1070 h 1073"/>
              <a:gd name="T50" fmla="*/ 339 w 353"/>
              <a:gd name="T51" fmla="*/ 891 h 1073"/>
              <a:gd name="T52" fmla="*/ 344 w 353"/>
              <a:gd name="T53" fmla="*/ 904 h 1073"/>
              <a:gd name="T54" fmla="*/ 260 w 353"/>
              <a:gd name="T55" fmla="*/ 904 h 1073"/>
              <a:gd name="T56" fmla="*/ 252 w 353"/>
              <a:gd name="T57" fmla="*/ 896 h 1073"/>
              <a:gd name="T58" fmla="*/ 252 w 353"/>
              <a:gd name="T59" fmla="*/ 176 h 1073"/>
              <a:gd name="T60" fmla="*/ 260 w 353"/>
              <a:gd name="T61" fmla="*/ 168 h 1073"/>
              <a:gd name="T62" fmla="*/ 344 w 353"/>
              <a:gd name="T63" fmla="*/ 168 h 1073"/>
              <a:gd name="T64" fmla="*/ 339 w 353"/>
              <a:gd name="T65" fmla="*/ 182 h 1073"/>
              <a:gd name="T66" fmla="*/ 171 w 353"/>
              <a:gd name="T67" fmla="*/ 14 h 1073"/>
              <a:gd name="T68" fmla="*/ 182 w 353"/>
              <a:gd name="T69" fmla="*/ 14 h 1073"/>
              <a:gd name="T70" fmla="*/ 14 w 353"/>
              <a:gd name="T71" fmla="*/ 182 h 1073"/>
              <a:gd name="T72" fmla="*/ 8 w 353"/>
              <a:gd name="T73" fmla="*/ 168 h 1073"/>
              <a:gd name="T74" fmla="*/ 92 w 353"/>
              <a:gd name="T75" fmla="*/ 168 h 1073"/>
              <a:gd name="T76" fmla="*/ 100 w 353"/>
              <a:gd name="T77" fmla="*/ 176 h 1073"/>
              <a:gd name="T78" fmla="*/ 100 w 353"/>
              <a:gd name="T79" fmla="*/ 896 h 1073"/>
              <a:gd name="T80" fmla="*/ 92 w 353"/>
              <a:gd name="T81" fmla="*/ 904 h 1073"/>
              <a:gd name="T82" fmla="*/ 8 w 353"/>
              <a:gd name="T83" fmla="*/ 904 h 1073"/>
              <a:gd name="T84" fmla="*/ 14 w 353"/>
              <a:gd name="T85" fmla="*/ 891 h 1073"/>
              <a:gd name="T86" fmla="*/ 182 w 353"/>
              <a:gd name="T87" fmla="*/ 1059 h 1073"/>
              <a:gd name="T88" fmla="*/ 171 w 353"/>
              <a:gd name="T89" fmla="*/ 1059 h 1073"/>
              <a:gd name="T90" fmla="*/ 339 w 353"/>
              <a:gd name="T91" fmla="*/ 891 h 10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53" h="1073">
                <a:moveTo>
                  <a:pt x="182" y="1070"/>
                </a:moveTo>
                <a:cubicBezTo>
                  <a:pt x="179" y="1073"/>
                  <a:pt x="174" y="1073"/>
                  <a:pt x="171" y="1070"/>
                </a:cubicBezTo>
                <a:lnTo>
                  <a:pt x="3" y="902"/>
                </a:lnTo>
                <a:cubicBezTo>
                  <a:pt x="1" y="900"/>
                  <a:pt x="0" y="896"/>
                  <a:pt x="1" y="893"/>
                </a:cubicBezTo>
                <a:cubicBezTo>
                  <a:pt x="2" y="890"/>
                  <a:pt x="5" y="888"/>
                  <a:pt x="8" y="888"/>
                </a:cubicBezTo>
                <a:lnTo>
                  <a:pt x="92" y="888"/>
                </a:lnTo>
                <a:lnTo>
                  <a:pt x="84" y="896"/>
                </a:lnTo>
                <a:lnTo>
                  <a:pt x="84" y="176"/>
                </a:lnTo>
                <a:lnTo>
                  <a:pt x="92" y="184"/>
                </a:lnTo>
                <a:lnTo>
                  <a:pt x="8" y="184"/>
                </a:lnTo>
                <a:cubicBezTo>
                  <a:pt x="5" y="184"/>
                  <a:pt x="2" y="183"/>
                  <a:pt x="1" y="180"/>
                </a:cubicBezTo>
                <a:cubicBezTo>
                  <a:pt x="0" y="177"/>
                  <a:pt x="1" y="173"/>
                  <a:pt x="3" y="171"/>
                </a:cubicBezTo>
                <a:lnTo>
                  <a:pt x="171" y="3"/>
                </a:lnTo>
                <a:cubicBezTo>
                  <a:pt x="174" y="0"/>
                  <a:pt x="179" y="0"/>
                  <a:pt x="182" y="3"/>
                </a:cubicBezTo>
                <a:lnTo>
                  <a:pt x="350" y="171"/>
                </a:lnTo>
                <a:cubicBezTo>
                  <a:pt x="352" y="173"/>
                  <a:pt x="353" y="177"/>
                  <a:pt x="352" y="180"/>
                </a:cubicBezTo>
                <a:cubicBezTo>
                  <a:pt x="351" y="183"/>
                  <a:pt x="348" y="184"/>
                  <a:pt x="344" y="184"/>
                </a:cubicBezTo>
                <a:lnTo>
                  <a:pt x="260" y="184"/>
                </a:lnTo>
                <a:lnTo>
                  <a:pt x="268" y="176"/>
                </a:lnTo>
                <a:lnTo>
                  <a:pt x="268" y="896"/>
                </a:lnTo>
                <a:lnTo>
                  <a:pt x="260" y="888"/>
                </a:lnTo>
                <a:lnTo>
                  <a:pt x="344" y="888"/>
                </a:lnTo>
                <a:cubicBezTo>
                  <a:pt x="348" y="888"/>
                  <a:pt x="351" y="890"/>
                  <a:pt x="352" y="893"/>
                </a:cubicBezTo>
                <a:cubicBezTo>
                  <a:pt x="353" y="896"/>
                  <a:pt x="352" y="900"/>
                  <a:pt x="350" y="902"/>
                </a:cubicBezTo>
                <a:lnTo>
                  <a:pt x="182" y="1070"/>
                </a:lnTo>
                <a:close/>
                <a:moveTo>
                  <a:pt x="339" y="891"/>
                </a:moveTo>
                <a:lnTo>
                  <a:pt x="344" y="904"/>
                </a:lnTo>
                <a:lnTo>
                  <a:pt x="260" y="904"/>
                </a:lnTo>
                <a:cubicBezTo>
                  <a:pt x="256" y="904"/>
                  <a:pt x="252" y="901"/>
                  <a:pt x="252" y="896"/>
                </a:cubicBezTo>
                <a:lnTo>
                  <a:pt x="252" y="176"/>
                </a:lnTo>
                <a:cubicBezTo>
                  <a:pt x="252" y="172"/>
                  <a:pt x="256" y="168"/>
                  <a:pt x="260" y="168"/>
                </a:cubicBezTo>
                <a:lnTo>
                  <a:pt x="344" y="168"/>
                </a:lnTo>
                <a:lnTo>
                  <a:pt x="339" y="182"/>
                </a:lnTo>
                <a:lnTo>
                  <a:pt x="171" y="14"/>
                </a:lnTo>
                <a:lnTo>
                  <a:pt x="182" y="14"/>
                </a:lnTo>
                <a:lnTo>
                  <a:pt x="14" y="182"/>
                </a:lnTo>
                <a:lnTo>
                  <a:pt x="8" y="168"/>
                </a:lnTo>
                <a:lnTo>
                  <a:pt x="92" y="168"/>
                </a:lnTo>
                <a:cubicBezTo>
                  <a:pt x="97" y="168"/>
                  <a:pt x="100" y="172"/>
                  <a:pt x="100" y="176"/>
                </a:cubicBezTo>
                <a:lnTo>
                  <a:pt x="100" y="896"/>
                </a:lnTo>
                <a:cubicBezTo>
                  <a:pt x="100" y="901"/>
                  <a:pt x="97" y="904"/>
                  <a:pt x="92" y="904"/>
                </a:cubicBezTo>
                <a:lnTo>
                  <a:pt x="8" y="904"/>
                </a:lnTo>
                <a:lnTo>
                  <a:pt x="14" y="891"/>
                </a:lnTo>
                <a:lnTo>
                  <a:pt x="182" y="1059"/>
                </a:lnTo>
                <a:lnTo>
                  <a:pt x="171" y="1059"/>
                </a:lnTo>
                <a:lnTo>
                  <a:pt x="339" y="891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2544916" y="5424105"/>
            <a:ext cx="1147670" cy="121914"/>
          </a:xfrm>
          <a:custGeom>
            <a:avLst/>
            <a:gdLst>
              <a:gd name="T0" fmla="*/ 1521 w 1537"/>
              <a:gd name="T1" fmla="*/ 94 h 170"/>
              <a:gd name="T2" fmla="*/ 16 w 1537"/>
              <a:gd name="T3" fmla="*/ 91 h 170"/>
              <a:gd name="T4" fmla="*/ 16 w 1537"/>
              <a:gd name="T5" fmla="*/ 75 h 170"/>
              <a:gd name="T6" fmla="*/ 1521 w 1537"/>
              <a:gd name="T7" fmla="*/ 78 h 170"/>
              <a:gd name="T8" fmla="*/ 1521 w 1537"/>
              <a:gd name="T9" fmla="*/ 94 h 170"/>
              <a:gd name="T10" fmla="*/ 1397 w 1537"/>
              <a:gd name="T11" fmla="*/ 4 h 170"/>
              <a:gd name="T12" fmla="*/ 1537 w 1537"/>
              <a:gd name="T13" fmla="*/ 86 h 170"/>
              <a:gd name="T14" fmla="*/ 1396 w 1537"/>
              <a:gd name="T15" fmla="*/ 168 h 170"/>
              <a:gd name="T16" fmla="*/ 1385 w 1537"/>
              <a:gd name="T17" fmla="*/ 165 h 170"/>
              <a:gd name="T18" fmla="*/ 1388 w 1537"/>
              <a:gd name="T19" fmla="*/ 154 h 170"/>
              <a:gd name="T20" fmla="*/ 1517 w 1537"/>
              <a:gd name="T21" fmla="*/ 79 h 170"/>
              <a:gd name="T22" fmla="*/ 1517 w 1537"/>
              <a:gd name="T23" fmla="*/ 93 h 170"/>
              <a:gd name="T24" fmla="*/ 1389 w 1537"/>
              <a:gd name="T25" fmla="*/ 18 h 170"/>
              <a:gd name="T26" fmla="*/ 1386 w 1537"/>
              <a:gd name="T27" fmla="*/ 7 h 170"/>
              <a:gd name="T28" fmla="*/ 1397 w 1537"/>
              <a:gd name="T29" fmla="*/ 4 h 170"/>
              <a:gd name="T30" fmla="*/ 140 w 1537"/>
              <a:gd name="T31" fmla="*/ 165 h 170"/>
              <a:gd name="T32" fmla="*/ 0 w 1537"/>
              <a:gd name="T33" fmla="*/ 83 h 170"/>
              <a:gd name="T34" fmla="*/ 141 w 1537"/>
              <a:gd name="T35" fmla="*/ 2 h 170"/>
              <a:gd name="T36" fmla="*/ 152 w 1537"/>
              <a:gd name="T37" fmla="*/ 5 h 170"/>
              <a:gd name="T38" fmla="*/ 149 w 1537"/>
              <a:gd name="T39" fmla="*/ 16 h 170"/>
              <a:gd name="T40" fmla="*/ 20 w 1537"/>
              <a:gd name="T41" fmla="*/ 90 h 170"/>
              <a:gd name="T42" fmla="*/ 20 w 1537"/>
              <a:gd name="T43" fmla="*/ 77 h 170"/>
              <a:gd name="T44" fmla="*/ 148 w 1537"/>
              <a:gd name="T45" fmla="*/ 152 h 170"/>
              <a:gd name="T46" fmla="*/ 151 w 1537"/>
              <a:gd name="T47" fmla="*/ 162 h 170"/>
              <a:gd name="T48" fmla="*/ 140 w 1537"/>
              <a:gd name="T49" fmla="*/ 165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537" h="170">
                <a:moveTo>
                  <a:pt x="1521" y="94"/>
                </a:moveTo>
                <a:lnTo>
                  <a:pt x="16" y="91"/>
                </a:lnTo>
                <a:lnTo>
                  <a:pt x="16" y="75"/>
                </a:lnTo>
                <a:lnTo>
                  <a:pt x="1521" y="78"/>
                </a:lnTo>
                <a:lnTo>
                  <a:pt x="1521" y="94"/>
                </a:lnTo>
                <a:close/>
                <a:moveTo>
                  <a:pt x="1397" y="4"/>
                </a:moveTo>
                <a:lnTo>
                  <a:pt x="1537" y="86"/>
                </a:lnTo>
                <a:lnTo>
                  <a:pt x="1396" y="168"/>
                </a:lnTo>
                <a:cubicBezTo>
                  <a:pt x="1393" y="170"/>
                  <a:pt x="1388" y="168"/>
                  <a:pt x="1385" y="165"/>
                </a:cubicBezTo>
                <a:cubicBezTo>
                  <a:pt x="1383" y="161"/>
                  <a:pt x="1385" y="156"/>
                  <a:pt x="1388" y="154"/>
                </a:cubicBezTo>
                <a:lnTo>
                  <a:pt x="1517" y="79"/>
                </a:lnTo>
                <a:lnTo>
                  <a:pt x="1517" y="93"/>
                </a:lnTo>
                <a:lnTo>
                  <a:pt x="1389" y="18"/>
                </a:lnTo>
                <a:cubicBezTo>
                  <a:pt x="1385" y="16"/>
                  <a:pt x="1383" y="11"/>
                  <a:pt x="1386" y="7"/>
                </a:cubicBezTo>
                <a:cubicBezTo>
                  <a:pt x="1388" y="3"/>
                  <a:pt x="1393" y="2"/>
                  <a:pt x="1397" y="4"/>
                </a:cubicBezTo>
                <a:close/>
                <a:moveTo>
                  <a:pt x="140" y="165"/>
                </a:moveTo>
                <a:lnTo>
                  <a:pt x="0" y="83"/>
                </a:lnTo>
                <a:lnTo>
                  <a:pt x="141" y="2"/>
                </a:lnTo>
                <a:cubicBezTo>
                  <a:pt x="144" y="0"/>
                  <a:pt x="149" y="1"/>
                  <a:pt x="152" y="5"/>
                </a:cubicBezTo>
                <a:cubicBezTo>
                  <a:pt x="154" y="9"/>
                  <a:pt x="152" y="14"/>
                  <a:pt x="149" y="16"/>
                </a:cubicBezTo>
                <a:lnTo>
                  <a:pt x="20" y="90"/>
                </a:lnTo>
                <a:lnTo>
                  <a:pt x="20" y="77"/>
                </a:lnTo>
                <a:lnTo>
                  <a:pt x="148" y="152"/>
                </a:lnTo>
                <a:cubicBezTo>
                  <a:pt x="152" y="154"/>
                  <a:pt x="153" y="159"/>
                  <a:pt x="151" y="162"/>
                </a:cubicBezTo>
                <a:cubicBezTo>
                  <a:pt x="149" y="166"/>
                  <a:pt x="144" y="168"/>
                  <a:pt x="140" y="165"/>
                </a:cubicBez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18"/>
          <p:cNvSpPr>
            <a:spLocks/>
          </p:cNvSpPr>
          <p:nvPr/>
        </p:nvSpPr>
        <p:spPr bwMode="auto">
          <a:xfrm>
            <a:off x="5126122" y="4005282"/>
            <a:ext cx="292172" cy="1080408"/>
          </a:xfrm>
          <a:custGeom>
            <a:avLst/>
            <a:gdLst>
              <a:gd name="T0" fmla="*/ 76 w 393"/>
              <a:gd name="T1" fmla="*/ 3 h 1504"/>
              <a:gd name="T2" fmla="*/ 161 w 393"/>
              <a:gd name="T3" fmla="*/ 15 h 1504"/>
              <a:gd name="T4" fmla="*/ 180 w 393"/>
              <a:gd name="T5" fmla="*/ 21 h 1504"/>
              <a:gd name="T6" fmla="*/ 192 w 393"/>
              <a:gd name="T7" fmla="*/ 27 h 1504"/>
              <a:gd name="T8" fmla="*/ 199 w 393"/>
              <a:gd name="T9" fmla="*/ 36 h 1504"/>
              <a:gd name="T10" fmla="*/ 200 w 393"/>
              <a:gd name="T11" fmla="*/ 720 h 1504"/>
              <a:gd name="T12" fmla="*/ 203 w 393"/>
              <a:gd name="T13" fmla="*/ 723 h 1504"/>
              <a:gd name="T14" fmla="*/ 211 w 393"/>
              <a:gd name="T15" fmla="*/ 726 h 1504"/>
              <a:gd name="T16" fmla="*/ 228 w 393"/>
              <a:gd name="T17" fmla="*/ 731 h 1504"/>
              <a:gd name="T18" fmla="*/ 310 w 393"/>
              <a:gd name="T19" fmla="*/ 743 h 1504"/>
              <a:gd name="T20" fmla="*/ 392 w 393"/>
              <a:gd name="T21" fmla="*/ 752 h 1504"/>
              <a:gd name="T22" fmla="*/ 310 w 393"/>
              <a:gd name="T23" fmla="*/ 763 h 1504"/>
              <a:gd name="T24" fmla="*/ 227 w 393"/>
              <a:gd name="T25" fmla="*/ 774 h 1504"/>
              <a:gd name="T26" fmla="*/ 210 w 393"/>
              <a:gd name="T27" fmla="*/ 780 h 1504"/>
              <a:gd name="T28" fmla="*/ 200 w 393"/>
              <a:gd name="T29" fmla="*/ 785 h 1504"/>
              <a:gd name="T30" fmla="*/ 199 w 393"/>
              <a:gd name="T31" fmla="*/ 789 h 1504"/>
              <a:gd name="T32" fmla="*/ 200 w 393"/>
              <a:gd name="T33" fmla="*/ 1464 h 1504"/>
              <a:gd name="T34" fmla="*/ 195 w 393"/>
              <a:gd name="T35" fmla="*/ 1475 h 1504"/>
              <a:gd name="T36" fmla="*/ 181 w 393"/>
              <a:gd name="T37" fmla="*/ 1484 h 1504"/>
              <a:gd name="T38" fmla="*/ 162 w 393"/>
              <a:gd name="T39" fmla="*/ 1490 h 1504"/>
              <a:gd name="T40" fmla="*/ 76 w 393"/>
              <a:gd name="T41" fmla="*/ 1502 h 1504"/>
              <a:gd name="T42" fmla="*/ 0 w 393"/>
              <a:gd name="T43" fmla="*/ 1488 h 1504"/>
              <a:gd name="T44" fmla="*/ 135 w 393"/>
              <a:gd name="T45" fmla="*/ 1480 h 1504"/>
              <a:gd name="T46" fmla="*/ 175 w 393"/>
              <a:gd name="T47" fmla="*/ 1470 h 1504"/>
              <a:gd name="T48" fmla="*/ 185 w 393"/>
              <a:gd name="T49" fmla="*/ 1464 h 1504"/>
              <a:gd name="T50" fmla="*/ 186 w 393"/>
              <a:gd name="T51" fmla="*/ 1460 h 1504"/>
              <a:gd name="T52" fmla="*/ 184 w 393"/>
              <a:gd name="T53" fmla="*/ 784 h 1504"/>
              <a:gd name="T54" fmla="*/ 190 w 393"/>
              <a:gd name="T55" fmla="*/ 774 h 1504"/>
              <a:gd name="T56" fmla="*/ 204 w 393"/>
              <a:gd name="T57" fmla="*/ 765 h 1504"/>
              <a:gd name="T58" fmla="*/ 223 w 393"/>
              <a:gd name="T59" fmla="*/ 759 h 1504"/>
              <a:gd name="T60" fmla="*/ 248 w 393"/>
              <a:gd name="T61" fmla="*/ 755 h 1504"/>
              <a:gd name="T62" fmla="*/ 384 w 393"/>
              <a:gd name="T63" fmla="*/ 744 h 1504"/>
              <a:gd name="T64" fmla="*/ 309 w 393"/>
              <a:gd name="T65" fmla="*/ 758 h 1504"/>
              <a:gd name="T66" fmla="*/ 223 w 393"/>
              <a:gd name="T67" fmla="*/ 746 h 1504"/>
              <a:gd name="T68" fmla="*/ 204 w 393"/>
              <a:gd name="T69" fmla="*/ 740 h 1504"/>
              <a:gd name="T70" fmla="*/ 190 w 393"/>
              <a:gd name="T71" fmla="*/ 731 h 1504"/>
              <a:gd name="T72" fmla="*/ 184 w 393"/>
              <a:gd name="T73" fmla="*/ 720 h 1504"/>
              <a:gd name="T74" fmla="*/ 186 w 393"/>
              <a:gd name="T75" fmla="*/ 45 h 1504"/>
              <a:gd name="T76" fmla="*/ 185 w 393"/>
              <a:gd name="T77" fmla="*/ 41 h 1504"/>
              <a:gd name="T78" fmla="*/ 175 w 393"/>
              <a:gd name="T79" fmla="*/ 36 h 1504"/>
              <a:gd name="T80" fmla="*/ 158 w 393"/>
              <a:gd name="T81" fmla="*/ 30 h 1504"/>
              <a:gd name="T82" fmla="*/ 75 w 393"/>
              <a:gd name="T83" fmla="*/ 19 h 1504"/>
              <a:gd name="T84" fmla="*/ 1 w 393"/>
              <a:gd name="T85" fmla="*/ 0 h 1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93" h="1504">
                <a:moveTo>
                  <a:pt x="1" y="0"/>
                </a:moveTo>
                <a:lnTo>
                  <a:pt x="76" y="3"/>
                </a:lnTo>
                <a:lnTo>
                  <a:pt x="137" y="11"/>
                </a:lnTo>
                <a:lnTo>
                  <a:pt x="161" y="15"/>
                </a:lnTo>
                <a:cubicBezTo>
                  <a:pt x="161" y="15"/>
                  <a:pt x="162" y="15"/>
                  <a:pt x="162" y="15"/>
                </a:cubicBezTo>
                <a:lnTo>
                  <a:pt x="180" y="21"/>
                </a:lnTo>
                <a:cubicBezTo>
                  <a:pt x="180" y="21"/>
                  <a:pt x="181" y="21"/>
                  <a:pt x="181" y="21"/>
                </a:cubicBezTo>
                <a:lnTo>
                  <a:pt x="192" y="27"/>
                </a:lnTo>
                <a:cubicBezTo>
                  <a:pt x="193" y="28"/>
                  <a:pt x="194" y="29"/>
                  <a:pt x="195" y="30"/>
                </a:cubicBezTo>
                <a:lnTo>
                  <a:pt x="199" y="36"/>
                </a:lnTo>
                <a:cubicBezTo>
                  <a:pt x="200" y="37"/>
                  <a:pt x="200" y="39"/>
                  <a:pt x="200" y="40"/>
                </a:cubicBezTo>
                <a:lnTo>
                  <a:pt x="200" y="720"/>
                </a:lnTo>
                <a:lnTo>
                  <a:pt x="199" y="716"/>
                </a:lnTo>
                <a:lnTo>
                  <a:pt x="203" y="723"/>
                </a:lnTo>
                <a:lnTo>
                  <a:pt x="200" y="720"/>
                </a:lnTo>
                <a:lnTo>
                  <a:pt x="211" y="726"/>
                </a:lnTo>
                <a:lnTo>
                  <a:pt x="210" y="726"/>
                </a:lnTo>
                <a:lnTo>
                  <a:pt x="228" y="731"/>
                </a:lnTo>
                <a:lnTo>
                  <a:pt x="250" y="736"/>
                </a:lnTo>
                <a:lnTo>
                  <a:pt x="310" y="743"/>
                </a:lnTo>
                <a:lnTo>
                  <a:pt x="385" y="744"/>
                </a:lnTo>
                <a:cubicBezTo>
                  <a:pt x="389" y="745"/>
                  <a:pt x="392" y="748"/>
                  <a:pt x="392" y="752"/>
                </a:cubicBezTo>
                <a:cubicBezTo>
                  <a:pt x="393" y="757"/>
                  <a:pt x="389" y="760"/>
                  <a:pt x="385" y="760"/>
                </a:cubicBezTo>
                <a:lnTo>
                  <a:pt x="310" y="763"/>
                </a:lnTo>
                <a:lnTo>
                  <a:pt x="249" y="770"/>
                </a:lnTo>
                <a:lnTo>
                  <a:pt x="227" y="774"/>
                </a:lnTo>
                <a:lnTo>
                  <a:pt x="228" y="774"/>
                </a:lnTo>
                <a:lnTo>
                  <a:pt x="210" y="780"/>
                </a:lnTo>
                <a:lnTo>
                  <a:pt x="211" y="779"/>
                </a:lnTo>
                <a:lnTo>
                  <a:pt x="200" y="785"/>
                </a:lnTo>
                <a:lnTo>
                  <a:pt x="203" y="783"/>
                </a:lnTo>
                <a:lnTo>
                  <a:pt x="199" y="789"/>
                </a:lnTo>
                <a:lnTo>
                  <a:pt x="200" y="784"/>
                </a:lnTo>
                <a:lnTo>
                  <a:pt x="200" y="1464"/>
                </a:lnTo>
                <a:cubicBezTo>
                  <a:pt x="200" y="1466"/>
                  <a:pt x="200" y="1467"/>
                  <a:pt x="199" y="1468"/>
                </a:cubicBezTo>
                <a:lnTo>
                  <a:pt x="195" y="1475"/>
                </a:lnTo>
                <a:cubicBezTo>
                  <a:pt x="195" y="1477"/>
                  <a:pt x="194" y="1478"/>
                  <a:pt x="192" y="1478"/>
                </a:cubicBezTo>
                <a:lnTo>
                  <a:pt x="181" y="1484"/>
                </a:lnTo>
                <a:cubicBezTo>
                  <a:pt x="181" y="1485"/>
                  <a:pt x="180" y="1485"/>
                  <a:pt x="180" y="1485"/>
                </a:cubicBezTo>
                <a:lnTo>
                  <a:pt x="162" y="1490"/>
                </a:lnTo>
                <a:lnTo>
                  <a:pt x="138" y="1495"/>
                </a:lnTo>
                <a:lnTo>
                  <a:pt x="76" y="1502"/>
                </a:lnTo>
                <a:lnTo>
                  <a:pt x="1" y="1504"/>
                </a:lnTo>
                <a:lnTo>
                  <a:pt x="0" y="1488"/>
                </a:lnTo>
                <a:lnTo>
                  <a:pt x="75" y="1487"/>
                </a:lnTo>
                <a:lnTo>
                  <a:pt x="135" y="1480"/>
                </a:lnTo>
                <a:lnTo>
                  <a:pt x="157" y="1475"/>
                </a:lnTo>
                <a:lnTo>
                  <a:pt x="175" y="1470"/>
                </a:lnTo>
                <a:lnTo>
                  <a:pt x="174" y="1470"/>
                </a:lnTo>
                <a:lnTo>
                  <a:pt x="185" y="1464"/>
                </a:lnTo>
                <a:lnTo>
                  <a:pt x="182" y="1467"/>
                </a:lnTo>
                <a:lnTo>
                  <a:pt x="186" y="1460"/>
                </a:lnTo>
                <a:lnTo>
                  <a:pt x="184" y="1464"/>
                </a:lnTo>
                <a:lnTo>
                  <a:pt x="184" y="784"/>
                </a:lnTo>
                <a:cubicBezTo>
                  <a:pt x="184" y="783"/>
                  <a:pt x="185" y="781"/>
                  <a:pt x="186" y="780"/>
                </a:cubicBezTo>
                <a:lnTo>
                  <a:pt x="190" y="774"/>
                </a:lnTo>
                <a:cubicBezTo>
                  <a:pt x="191" y="773"/>
                  <a:pt x="191" y="772"/>
                  <a:pt x="193" y="771"/>
                </a:cubicBezTo>
                <a:lnTo>
                  <a:pt x="204" y="765"/>
                </a:lnTo>
                <a:cubicBezTo>
                  <a:pt x="204" y="765"/>
                  <a:pt x="204" y="765"/>
                  <a:pt x="205" y="765"/>
                </a:cubicBezTo>
                <a:lnTo>
                  <a:pt x="223" y="759"/>
                </a:lnTo>
                <a:cubicBezTo>
                  <a:pt x="223" y="759"/>
                  <a:pt x="224" y="759"/>
                  <a:pt x="224" y="759"/>
                </a:cubicBezTo>
                <a:lnTo>
                  <a:pt x="248" y="755"/>
                </a:lnTo>
                <a:lnTo>
                  <a:pt x="309" y="747"/>
                </a:lnTo>
                <a:lnTo>
                  <a:pt x="384" y="744"/>
                </a:lnTo>
                <a:lnTo>
                  <a:pt x="384" y="760"/>
                </a:lnTo>
                <a:lnTo>
                  <a:pt x="309" y="758"/>
                </a:lnTo>
                <a:lnTo>
                  <a:pt x="247" y="751"/>
                </a:lnTo>
                <a:lnTo>
                  <a:pt x="223" y="746"/>
                </a:lnTo>
                <a:lnTo>
                  <a:pt x="205" y="741"/>
                </a:lnTo>
                <a:cubicBezTo>
                  <a:pt x="205" y="741"/>
                  <a:pt x="204" y="741"/>
                  <a:pt x="204" y="740"/>
                </a:cubicBezTo>
                <a:lnTo>
                  <a:pt x="193" y="734"/>
                </a:lnTo>
                <a:cubicBezTo>
                  <a:pt x="191" y="734"/>
                  <a:pt x="190" y="733"/>
                  <a:pt x="190" y="731"/>
                </a:cubicBezTo>
                <a:lnTo>
                  <a:pt x="186" y="724"/>
                </a:lnTo>
                <a:cubicBezTo>
                  <a:pt x="185" y="723"/>
                  <a:pt x="184" y="722"/>
                  <a:pt x="184" y="720"/>
                </a:cubicBezTo>
                <a:lnTo>
                  <a:pt x="184" y="40"/>
                </a:lnTo>
                <a:lnTo>
                  <a:pt x="186" y="45"/>
                </a:lnTo>
                <a:lnTo>
                  <a:pt x="182" y="39"/>
                </a:lnTo>
                <a:lnTo>
                  <a:pt x="185" y="41"/>
                </a:lnTo>
                <a:lnTo>
                  <a:pt x="174" y="35"/>
                </a:lnTo>
                <a:lnTo>
                  <a:pt x="175" y="36"/>
                </a:lnTo>
                <a:lnTo>
                  <a:pt x="157" y="30"/>
                </a:lnTo>
                <a:lnTo>
                  <a:pt x="158" y="30"/>
                </a:lnTo>
                <a:lnTo>
                  <a:pt x="136" y="26"/>
                </a:lnTo>
                <a:lnTo>
                  <a:pt x="75" y="19"/>
                </a:lnTo>
                <a:lnTo>
                  <a:pt x="0" y="16"/>
                </a:lnTo>
                <a:lnTo>
                  <a:pt x="1" y="0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5527597" y="4518160"/>
            <a:ext cx="1433537" cy="275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DRAM Layers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Freeform 20"/>
          <p:cNvSpPr>
            <a:spLocks noEditPoints="1"/>
          </p:cNvSpPr>
          <p:nvPr/>
        </p:nvSpPr>
        <p:spPr bwMode="auto">
          <a:xfrm>
            <a:off x="5029432" y="5426207"/>
            <a:ext cx="575937" cy="119812"/>
          </a:xfrm>
          <a:custGeom>
            <a:avLst/>
            <a:gdLst>
              <a:gd name="T0" fmla="*/ 0 w 769"/>
              <a:gd name="T1" fmla="*/ 73 h 168"/>
              <a:gd name="T2" fmla="*/ 753 w 769"/>
              <a:gd name="T3" fmla="*/ 76 h 168"/>
              <a:gd name="T4" fmla="*/ 753 w 769"/>
              <a:gd name="T5" fmla="*/ 92 h 168"/>
              <a:gd name="T6" fmla="*/ 0 w 769"/>
              <a:gd name="T7" fmla="*/ 89 h 168"/>
              <a:gd name="T8" fmla="*/ 0 w 769"/>
              <a:gd name="T9" fmla="*/ 73 h 168"/>
              <a:gd name="T10" fmla="*/ 629 w 769"/>
              <a:gd name="T11" fmla="*/ 2 h 168"/>
              <a:gd name="T12" fmla="*/ 769 w 769"/>
              <a:gd name="T13" fmla="*/ 84 h 168"/>
              <a:gd name="T14" fmla="*/ 628 w 769"/>
              <a:gd name="T15" fmla="*/ 165 h 168"/>
              <a:gd name="T16" fmla="*/ 617 w 769"/>
              <a:gd name="T17" fmla="*/ 162 h 168"/>
              <a:gd name="T18" fmla="*/ 620 w 769"/>
              <a:gd name="T19" fmla="*/ 151 h 168"/>
              <a:gd name="T20" fmla="*/ 749 w 769"/>
              <a:gd name="T21" fmla="*/ 77 h 168"/>
              <a:gd name="T22" fmla="*/ 749 w 769"/>
              <a:gd name="T23" fmla="*/ 91 h 168"/>
              <a:gd name="T24" fmla="*/ 621 w 769"/>
              <a:gd name="T25" fmla="*/ 16 h 168"/>
              <a:gd name="T26" fmla="*/ 618 w 769"/>
              <a:gd name="T27" fmla="*/ 5 h 168"/>
              <a:gd name="T28" fmla="*/ 629 w 769"/>
              <a:gd name="T29" fmla="*/ 2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69" h="168">
                <a:moveTo>
                  <a:pt x="0" y="73"/>
                </a:moveTo>
                <a:lnTo>
                  <a:pt x="753" y="76"/>
                </a:lnTo>
                <a:lnTo>
                  <a:pt x="753" y="92"/>
                </a:lnTo>
                <a:lnTo>
                  <a:pt x="0" y="89"/>
                </a:lnTo>
                <a:lnTo>
                  <a:pt x="0" y="73"/>
                </a:lnTo>
                <a:close/>
                <a:moveTo>
                  <a:pt x="629" y="2"/>
                </a:moveTo>
                <a:lnTo>
                  <a:pt x="769" y="84"/>
                </a:lnTo>
                <a:lnTo>
                  <a:pt x="628" y="165"/>
                </a:lnTo>
                <a:cubicBezTo>
                  <a:pt x="624" y="168"/>
                  <a:pt x="620" y="166"/>
                  <a:pt x="617" y="162"/>
                </a:cubicBezTo>
                <a:cubicBezTo>
                  <a:pt x="615" y="159"/>
                  <a:pt x="616" y="154"/>
                  <a:pt x="620" y="151"/>
                </a:cubicBezTo>
                <a:lnTo>
                  <a:pt x="749" y="77"/>
                </a:lnTo>
                <a:lnTo>
                  <a:pt x="749" y="91"/>
                </a:lnTo>
                <a:lnTo>
                  <a:pt x="621" y="16"/>
                </a:lnTo>
                <a:cubicBezTo>
                  <a:pt x="617" y="14"/>
                  <a:pt x="616" y="9"/>
                  <a:pt x="618" y="5"/>
                </a:cubicBezTo>
                <a:cubicBezTo>
                  <a:pt x="620" y="1"/>
                  <a:pt x="625" y="0"/>
                  <a:pt x="629" y="2"/>
                </a:cubicBez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21"/>
          <p:cNvSpPr>
            <a:spLocks noChangeArrowheads="1"/>
          </p:cNvSpPr>
          <p:nvPr/>
        </p:nvSpPr>
        <p:spPr bwMode="auto">
          <a:xfrm>
            <a:off x="5718875" y="5253847"/>
            <a:ext cx="0" cy="277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5718875" y="5384168"/>
            <a:ext cx="1206525" cy="277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Logic Layer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23"/>
          <p:cNvSpPr>
            <a:spLocks noChangeArrowheads="1"/>
          </p:cNvSpPr>
          <p:nvPr/>
        </p:nvSpPr>
        <p:spPr bwMode="auto">
          <a:xfrm>
            <a:off x="1758783" y="5346333"/>
            <a:ext cx="548612" cy="277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CPU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Freeform 24"/>
          <p:cNvSpPr>
            <a:spLocks/>
          </p:cNvSpPr>
          <p:nvPr/>
        </p:nvSpPr>
        <p:spPr bwMode="auto">
          <a:xfrm>
            <a:off x="7133494" y="4005282"/>
            <a:ext cx="197584" cy="1483984"/>
          </a:xfrm>
          <a:custGeom>
            <a:avLst/>
            <a:gdLst>
              <a:gd name="T0" fmla="*/ 1 w 264"/>
              <a:gd name="T1" fmla="*/ 0 h 2064"/>
              <a:gd name="T2" fmla="*/ 51 w 264"/>
              <a:gd name="T3" fmla="*/ 2 h 2064"/>
              <a:gd name="T4" fmla="*/ 92 w 264"/>
              <a:gd name="T5" fmla="*/ 8 h 2064"/>
              <a:gd name="T6" fmla="*/ 120 w 264"/>
              <a:gd name="T7" fmla="*/ 15 h 2064"/>
              <a:gd name="T8" fmla="*/ 123 w 264"/>
              <a:gd name="T9" fmla="*/ 16 h 2064"/>
              <a:gd name="T10" fmla="*/ 133 w 264"/>
              <a:gd name="T11" fmla="*/ 24 h 2064"/>
              <a:gd name="T12" fmla="*/ 136 w 264"/>
              <a:gd name="T13" fmla="*/ 30 h 2064"/>
              <a:gd name="T14" fmla="*/ 136 w 264"/>
              <a:gd name="T15" fmla="*/ 1011 h 2064"/>
              <a:gd name="T16" fmla="*/ 133 w 264"/>
              <a:gd name="T17" fmla="*/ 1005 h 2064"/>
              <a:gd name="T18" fmla="*/ 143 w 264"/>
              <a:gd name="T19" fmla="*/ 1013 h 2064"/>
              <a:gd name="T20" fmla="*/ 140 w 264"/>
              <a:gd name="T21" fmla="*/ 1012 h 2064"/>
              <a:gd name="T22" fmla="*/ 168 w 264"/>
              <a:gd name="T23" fmla="*/ 1019 h 2064"/>
              <a:gd name="T24" fmla="*/ 167 w 264"/>
              <a:gd name="T25" fmla="*/ 1018 h 2064"/>
              <a:gd name="T26" fmla="*/ 207 w 264"/>
              <a:gd name="T27" fmla="*/ 1022 h 2064"/>
              <a:gd name="T28" fmla="*/ 257 w 264"/>
              <a:gd name="T29" fmla="*/ 1024 h 2064"/>
              <a:gd name="T30" fmla="*/ 264 w 264"/>
              <a:gd name="T31" fmla="*/ 1032 h 2064"/>
              <a:gd name="T32" fmla="*/ 257 w 264"/>
              <a:gd name="T33" fmla="*/ 1040 h 2064"/>
              <a:gd name="T34" fmla="*/ 207 w 264"/>
              <a:gd name="T35" fmla="*/ 1042 h 2064"/>
              <a:gd name="T36" fmla="*/ 167 w 264"/>
              <a:gd name="T37" fmla="*/ 1047 h 2064"/>
              <a:gd name="T38" fmla="*/ 140 w 264"/>
              <a:gd name="T39" fmla="*/ 1054 h 2064"/>
              <a:gd name="T40" fmla="*/ 143 w 264"/>
              <a:gd name="T41" fmla="*/ 1053 h 2064"/>
              <a:gd name="T42" fmla="*/ 133 w 264"/>
              <a:gd name="T43" fmla="*/ 1061 h 2064"/>
              <a:gd name="T44" fmla="*/ 136 w 264"/>
              <a:gd name="T45" fmla="*/ 1054 h 2064"/>
              <a:gd name="T46" fmla="*/ 136 w 264"/>
              <a:gd name="T47" fmla="*/ 2035 h 2064"/>
              <a:gd name="T48" fmla="*/ 133 w 264"/>
              <a:gd name="T49" fmla="*/ 2042 h 2064"/>
              <a:gd name="T50" fmla="*/ 123 w 264"/>
              <a:gd name="T51" fmla="*/ 2050 h 2064"/>
              <a:gd name="T52" fmla="*/ 120 w 264"/>
              <a:gd name="T53" fmla="*/ 2051 h 2064"/>
              <a:gd name="T54" fmla="*/ 93 w 264"/>
              <a:gd name="T55" fmla="*/ 2058 h 2064"/>
              <a:gd name="T56" fmla="*/ 92 w 264"/>
              <a:gd name="T57" fmla="*/ 2058 h 2064"/>
              <a:gd name="T58" fmla="*/ 51 w 264"/>
              <a:gd name="T59" fmla="*/ 2062 h 2064"/>
              <a:gd name="T60" fmla="*/ 1 w 264"/>
              <a:gd name="T61" fmla="*/ 2064 h 2064"/>
              <a:gd name="T62" fmla="*/ 0 w 264"/>
              <a:gd name="T63" fmla="*/ 2048 h 2064"/>
              <a:gd name="T64" fmla="*/ 50 w 264"/>
              <a:gd name="T65" fmla="*/ 2046 h 2064"/>
              <a:gd name="T66" fmla="*/ 91 w 264"/>
              <a:gd name="T67" fmla="*/ 2042 h 2064"/>
              <a:gd name="T68" fmla="*/ 89 w 264"/>
              <a:gd name="T69" fmla="*/ 2043 h 2064"/>
              <a:gd name="T70" fmla="*/ 116 w 264"/>
              <a:gd name="T71" fmla="*/ 2036 h 2064"/>
              <a:gd name="T72" fmla="*/ 113 w 264"/>
              <a:gd name="T73" fmla="*/ 2037 h 2064"/>
              <a:gd name="T74" fmla="*/ 123 w 264"/>
              <a:gd name="T75" fmla="*/ 2029 h 2064"/>
              <a:gd name="T76" fmla="*/ 120 w 264"/>
              <a:gd name="T77" fmla="*/ 2035 h 2064"/>
              <a:gd name="T78" fmla="*/ 120 w 264"/>
              <a:gd name="T79" fmla="*/ 1054 h 2064"/>
              <a:gd name="T80" fmla="*/ 123 w 264"/>
              <a:gd name="T81" fmla="*/ 1048 h 2064"/>
              <a:gd name="T82" fmla="*/ 133 w 264"/>
              <a:gd name="T83" fmla="*/ 1040 h 2064"/>
              <a:gd name="T84" fmla="*/ 137 w 264"/>
              <a:gd name="T85" fmla="*/ 1039 h 2064"/>
              <a:gd name="T86" fmla="*/ 165 w 264"/>
              <a:gd name="T87" fmla="*/ 1032 h 2064"/>
              <a:gd name="T88" fmla="*/ 206 w 264"/>
              <a:gd name="T89" fmla="*/ 1026 h 2064"/>
              <a:gd name="T90" fmla="*/ 256 w 264"/>
              <a:gd name="T91" fmla="*/ 1024 h 2064"/>
              <a:gd name="T92" fmla="*/ 256 w 264"/>
              <a:gd name="T93" fmla="*/ 1040 h 2064"/>
              <a:gd name="T94" fmla="*/ 206 w 264"/>
              <a:gd name="T95" fmla="*/ 1038 h 2064"/>
              <a:gd name="T96" fmla="*/ 166 w 264"/>
              <a:gd name="T97" fmla="*/ 1034 h 2064"/>
              <a:gd name="T98" fmla="*/ 165 w 264"/>
              <a:gd name="T99" fmla="*/ 1034 h 2064"/>
              <a:gd name="T100" fmla="*/ 137 w 264"/>
              <a:gd name="T101" fmla="*/ 1027 h 2064"/>
              <a:gd name="T102" fmla="*/ 133 w 264"/>
              <a:gd name="T103" fmla="*/ 1026 h 2064"/>
              <a:gd name="T104" fmla="*/ 123 w 264"/>
              <a:gd name="T105" fmla="*/ 1018 h 2064"/>
              <a:gd name="T106" fmla="*/ 120 w 264"/>
              <a:gd name="T107" fmla="*/ 1011 h 2064"/>
              <a:gd name="T108" fmla="*/ 120 w 264"/>
              <a:gd name="T109" fmla="*/ 30 h 2064"/>
              <a:gd name="T110" fmla="*/ 123 w 264"/>
              <a:gd name="T111" fmla="*/ 37 h 2064"/>
              <a:gd name="T112" fmla="*/ 113 w 264"/>
              <a:gd name="T113" fmla="*/ 29 h 2064"/>
              <a:gd name="T114" fmla="*/ 116 w 264"/>
              <a:gd name="T115" fmla="*/ 30 h 2064"/>
              <a:gd name="T116" fmla="*/ 90 w 264"/>
              <a:gd name="T117" fmla="*/ 23 h 2064"/>
              <a:gd name="T118" fmla="*/ 50 w 264"/>
              <a:gd name="T119" fmla="*/ 18 h 2064"/>
              <a:gd name="T120" fmla="*/ 0 w 264"/>
              <a:gd name="T121" fmla="*/ 16 h 2064"/>
              <a:gd name="T122" fmla="*/ 1 w 264"/>
              <a:gd name="T123" fmla="*/ 0 h 20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4" h="2064">
                <a:moveTo>
                  <a:pt x="1" y="0"/>
                </a:moveTo>
                <a:lnTo>
                  <a:pt x="51" y="2"/>
                </a:lnTo>
                <a:lnTo>
                  <a:pt x="92" y="8"/>
                </a:lnTo>
                <a:lnTo>
                  <a:pt x="120" y="15"/>
                </a:lnTo>
                <a:cubicBezTo>
                  <a:pt x="122" y="15"/>
                  <a:pt x="123" y="16"/>
                  <a:pt x="123" y="16"/>
                </a:cubicBezTo>
                <a:lnTo>
                  <a:pt x="133" y="24"/>
                </a:lnTo>
                <a:cubicBezTo>
                  <a:pt x="135" y="26"/>
                  <a:pt x="136" y="28"/>
                  <a:pt x="136" y="30"/>
                </a:cubicBezTo>
                <a:lnTo>
                  <a:pt x="136" y="1011"/>
                </a:lnTo>
                <a:lnTo>
                  <a:pt x="133" y="1005"/>
                </a:lnTo>
                <a:lnTo>
                  <a:pt x="143" y="1013"/>
                </a:lnTo>
                <a:lnTo>
                  <a:pt x="140" y="1012"/>
                </a:lnTo>
                <a:lnTo>
                  <a:pt x="168" y="1019"/>
                </a:lnTo>
                <a:lnTo>
                  <a:pt x="167" y="1018"/>
                </a:lnTo>
                <a:lnTo>
                  <a:pt x="207" y="1022"/>
                </a:lnTo>
                <a:lnTo>
                  <a:pt x="257" y="1024"/>
                </a:lnTo>
                <a:cubicBezTo>
                  <a:pt x="261" y="1025"/>
                  <a:pt x="264" y="1028"/>
                  <a:pt x="264" y="1032"/>
                </a:cubicBezTo>
                <a:cubicBezTo>
                  <a:pt x="264" y="1037"/>
                  <a:pt x="261" y="1040"/>
                  <a:pt x="257" y="1040"/>
                </a:cubicBezTo>
                <a:lnTo>
                  <a:pt x="207" y="1042"/>
                </a:lnTo>
                <a:lnTo>
                  <a:pt x="167" y="1047"/>
                </a:lnTo>
                <a:lnTo>
                  <a:pt x="140" y="1054"/>
                </a:lnTo>
                <a:lnTo>
                  <a:pt x="143" y="1053"/>
                </a:lnTo>
                <a:lnTo>
                  <a:pt x="133" y="1061"/>
                </a:lnTo>
                <a:lnTo>
                  <a:pt x="136" y="1054"/>
                </a:lnTo>
                <a:lnTo>
                  <a:pt x="136" y="2035"/>
                </a:lnTo>
                <a:cubicBezTo>
                  <a:pt x="136" y="2038"/>
                  <a:pt x="135" y="2040"/>
                  <a:pt x="133" y="2042"/>
                </a:cubicBezTo>
                <a:lnTo>
                  <a:pt x="123" y="2050"/>
                </a:lnTo>
                <a:cubicBezTo>
                  <a:pt x="123" y="2050"/>
                  <a:pt x="122" y="2051"/>
                  <a:pt x="120" y="2051"/>
                </a:cubicBezTo>
                <a:lnTo>
                  <a:pt x="93" y="2058"/>
                </a:lnTo>
                <a:cubicBezTo>
                  <a:pt x="93" y="2058"/>
                  <a:pt x="93" y="2058"/>
                  <a:pt x="92" y="2058"/>
                </a:cubicBezTo>
                <a:lnTo>
                  <a:pt x="51" y="2062"/>
                </a:lnTo>
                <a:lnTo>
                  <a:pt x="1" y="2064"/>
                </a:lnTo>
                <a:lnTo>
                  <a:pt x="0" y="2048"/>
                </a:lnTo>
                <a:lnTo>
                  <a:pt x="50" y="2046"/>
                </a:lnTo>
                <a:lnTo>
                  <a:pt x="91" y="2042"/>
                </a:lnTo>
                <a:lnTo>
                  <a:pt x="89" y="2043"/>
                </a:lnTo>
                <a:lnTo>
                  <a:pt x="116" y="2036"/>
                </a:lnTo>
                <a:lnTo>
                  <a:pt x="113" y="2037"/>
                </a:lnTo>
                <a:lnTo>
                  <a:pt x="123" y="2029"/>
                </a:lnTo>
                <a:lnTo>
                  <a:pt x="120" y="2035"/>
                </a:lnTo>
                <a:lnTo>
                  <a:pt x="120" y="1054"/>
                </a:lnTo>
                <a:cubicBezTo>
                  <a:pt x="120" y="1052"/>
                  <a:pt x="122" y="1050"/>
                  <a:pt x="123" y="1048"/>
                </a:cubicBezTo>
                <a:lnTo>
                  <a:pt x="133" y="1040"/>
                </a:lnTo>
                <a:cubicBezTo>
                  <a:pt x="134" y="1039"/>
                  <a:pt x="135" y="1039"/>
                  <a:pt x="137" y="1039"/>
                </a:cubicBezTo>
                <a:lnTo>
                  <a:pt x="165" y="1032"/>
                </a:lnTo>
                <a:lnTo>
                  <a:pt x="206" y="1026"/>
                </a:lnTo>
                <a:lnTo>
                  <a:pt x="256" y="1024"/>
                </a:lnTo>
                <a:lnTo>
                  <a:pt x="256" y="1040"/>
                </a:lnTo>
                <a:lnTo>
                  <a:pt x="206" y="1038"/>
                </a:lnTo>
                <a:lnTo>
                  <a:pt x="166" y="1034"/>
                </a:lnTo>
                <a:cubicBezTo>
                  <a:pt x="165" y="1034"/>
                  <a:pt x="165" y="1034"/>
                  <a:pt x="165" y="1034"/>
                </a:cubicBezTo>
                <a:lnTo>
                  <a:pt x="137" y="1027"/>
                </a:lnTo>
                <a:cubicBezTo>
                  <a:pt x="135" y="1027"/>
                  <a:pt x="134" y="1026"/>
                  <a:pt x="133" y="1026"/>
                </a:cubicBezTo>
                <a:lnTo>
                  <a:pt x="123" y="1018"/>
                </a:lnTo>
                <a:cubicBezTo>
                  <a:pt x="122" y="1016"/>
                  <a:pt x="120" y="1014"/>
                  <a:pt x="120" y="1011"/>
                </a:cubicBezTo>
                <a:lnTo>
                  <a:pt x="120" y="30"/>
                </a:lnTo>
                <a:lnTo>
                  <a:pt x="123" y="37"/>
                </a:lnTo>
                <a:lnTo>
                  <a:pt x="113" y="29"/>
                </a:lnTo>
                <a:lnTo>
                  <a:pt x="116" y="30"/>
                </a:lnTo>
                <a:lnTo>
                  <a:pt x="90" y="23"/>
                </a:lnTo>
                <a:lnTo>
                  <a:pt x="50" y="18"/>
                </a:lnTo>
                <a:lnTo>
                  <a:pt x="0" y="16"/>
                </a:lnTo>
                <a:lnTo>
                  <a:pt x="1" y="0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Rectangle 25"/>
          <p:cNvSpPr>
            <a:spLocks noChangeArrowheads="1"/>
          </p:cNvSpPr>
          <p:nvPr/>
        </p:nvSpPr>
        <p:spPr bwMode="auto">
          <a:xfrm>
            <a:off x="7440380" y="4606443"/>
            <a:ext cx="655811" cy="298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CMC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816602" y="5227791"/>
            <a:ext cx="1013143" cy="421527"/>
          </a:xfrm>
          <a:prstGeom prst="rect">
            <a:avLst/>
          </a:prstGeom>
          <a:solidFill>
            <a:srgbClr val="FF4A00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sz="1200" dirty="0"/>
              <a:t>Data Processing</a:t>
            </a:r>
            <a:endParaRPr kumimoji="0" lang="en-US" sz="1200" b="0" i="0" u="none" strike="noStrike" cap="none" normalizeH="0" baseline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41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Bandwidth of CMC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HMC configuration</a:t>
            </a:r>
          </a:p>
          <a:p>
            <a:pPr lvl="1"/>
            <a:r>
              <a:rPr lang="en-US" dirty="0"/>
              <a:t>16 HMCs are chained together</a:t>
            </a:r>
          </a:p>
          <a:p>
            <a:pPr lvl="1"/>
            <a:r>
              <a:rPr lang="en-US" dirty="0"/>
              <a:t>Size – 8 GB</a:t>
            </a:r>
          </a:p>
          <a:p>
            <a:pPr lvl="1"/>
            <a:r>
              <a:rPr lang="en-US" dirty="0"/>
              <a:t>64 bit vertical interface each DRAM partition</a:t>
            </a:r>
          </a:p>
          <a:p>
            <a:pPr lvl="1"/>
            <a:r>
              <a:rPr lang="en-US" dirty="0"/>
              <a:t>32 vaults per cube</a:t>
            </a:r>
          </a:p>
          <a:p>
            <a:pPr lvl="1"/>
            <a:r>
              <a:rPr lang="en-US" dirty="0"/>
              <a:t>TSV signaling rate 2 Gb/s</a:t>
            </a:r>
          </a:p>
          <a:p>
            <a:pPr lvl="1"/>
            <a:r>
              <a:rPr lang="en-US" dirty="0"/>
              <a:t>8 high-speed external serial links</a:t>
            </a:r>
          </a:p>
          <a:p>
            <a:r>
              <a:rPr lang="en-US" dirty="0"/>
              <a:t>Available external bandwidth – 320 GB/s</a:t>
            </a:r>
          </a:p>
          <a:p>
            <a:r>
              <a:rPr lang="en-US" dirty="0"/>
              <a:t>Available internal bandwidth – 8 TB/s</a:t>
            </a:r>
          </a:p>
          <a:p>
            <a:r>
              <a:rPr lang="en-US" dirty="0"/>
              <a:t>25x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7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900032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ontent Placeholder 2"/>
          <p:cNvSpPr txBox="1">
            <a:spLocks/>
          </p:cNvSpPr>
          <p:nvPr/>
        </p:nvSpPr>
        <p:spPr bwMode="auto">
          <a:xfrm>
            <a:off x="401619" y="4592459"/>
            <a:ext cx="6793818" cy="1732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28600" indent="-228600">
              <a:spcBef>
                <a:spcPts val="300"/>
              </a:spcBef>
              <a:spcAft>
                <a:spcPts val="0"/>
              </a:spcAft>
            </a:pPr>
            <a:r>
              <a:rPr lang="en-US" sz="1800" dirty="0"/>
              <a:t>Create </a:t>
            </a:r>
            <a:r>
              <a:rPr lang="en-US" sz="1800" i="1" kern="0" dirty="0"/>
              <a:t>initial prototype of</a:t>
            </a:r>
            <a:r>
              <a:rPr lang="en-US" sz="1800" i="1" kern="0" dirty="0">
                <a:solidFill>
                  <a:srgbClr val="FF4A00"/>
                </a:solidFill>
              </a:rPr>
              <a:t> CMC arch </a:t>
            </a:r>
            <a:r>
              <a:rPr lang="en-US" sz="1800" i="1" kern="0" dirty="0"/>
              <a:t>using</a:t>
            </a:r>
            <a:r>
              <a:rPr lang="en-US" sz="1800" i="1" kern="0" dirty="0">
                <a:solidFill>
                  <a:srgbClr val="FF4A00"/>
                </a:solidFill>
              </a:rPr>
              <a:t> FPGA+HMC</a:t>
            </a:r>
          </a:p>
          <a:p>
            <a:pPr marL="228600" indent="-228600">
              <a:spcBef>
                <a:spcPts val="600"/>
              </a:spcBef>
              <a:spcAft>
                <a:spcPts val="0"/>
              </a:spcAft>
            </a:pPr>
            <a:r>
              <a:rPr lang="en-US" sz="1800" dirty="0"/>
              <a:t>Explore </a:t>
            </a:r>
            <a:r>
              <a:rPr lang="en-US" sz="1800" i="1" kern="0" dirty="0">
                <a:solidFill>
                  <a:srgbClr val="FF4A00"/>
                </a:solidFill>
              </a:rPr>
              <a:t>perf. measurement </a:t>
            </a:r>
            <a:r>
              <a:rPr lang="en-US" sz="1800" dirty="0"/>
              <a:t>methods for CMC platform</a:t>
            </a:r>
          </a:p>
          <a:p>
            <a:pPr marL="228600" indent="-228600">
              <a:spcBef>
                <a:spcPts val="600"/>
              </a:spcBef>
              <a:spcAft>
                <a:spcPts val="0"/>
              </a:spcAft>
            </a:pPr>
            <a:r>
              <a:rPr lang="en-US" sz="1800" dirty="0"/>
              <a:t>Research </a:t>
            </a:r>
            <a:r>
              <a:rPr lang="en-US" sz="1800" i="1" dirty="0">
                <a:solidFill>
                  <a:srgbClr val="FF4A00"/>
                </a:solidFill>
              </a:rPr>
              <a:t>perf. modelling </a:t>
            </a:r>
            <a:r>
              <a:rPr lang="en-US" sz="1800" dirty="0"/>
              <a:t>for notional CMC architecture</a:t>
            </a:r>
          </a:p>
          <a:p>
            <a:pPr marL="228600" indent="-228600">
              <a:spcBef>
                <a:spcPts val="600"/>
              </a:spcBef>
              <a:spcAft>
                <a:spcPts val="0"/>
              </a:spcAft>
            </a:pPr>
            <a:r>
              <a:rPr lang="en-US" sz="1800" dirty="0"/>
              <a:t>Initial </a:t>
            </a:r>
            <a:r>
              <a:rPr lang="en-US" sz="1800" i="1" dirty="0">
                <a:solidFill>
                  <a:srgbClr val="FF4A00"/>
                </a:solidFill>
              </a:rPr>
              <a:t>case study </a:t>
            </a:r>
            <a:r>
              <a:rPr lang="en-US" sz="1800" dirty="0"/>
              <a:t>CMC app</a:t>
            </a:r>
          </a:p>
        </p:txBody>
      </p:sp>
      <p:pic>
        <p:nvPicPr>
          <p:cNvPr id="1030" name="Picture 6" descr="http://studentblogs.warwick.ac.uk/images/morse/2015/08/23/application-clip-art-56070.jpg?maxWidth=5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919983"/>
            <a:ext cx="1327516" cy="985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928" y="277813"/>
            <a:ext cx="8743072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CMC Research Platform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  <p:pic>
        <p:nvPicPr>
          <p:cNvPr id="46" name="Picture 2" descr="http://terpconnect.umd.edu/~browns/lps_logo_sm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671" y="6265479"/>
            <a:ext cx="1158329" cy="47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Content Placeholder 2"/>
          <p:cNvSpPr txBox="1">
            <a:spLocks/>
          </p:cNvSpPr>
          <p:nvPr/>
        </p:nvSpPr>
        <p:spPr bwMode="auto">
          <a:xfrm>
            <a:off x="1357721" y="990600"/>
            <a:ext cx="5881279" cy="826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lvl="0" indent="0">
              <a:buClr>
                <a:srgbClr val="CC9900"/>
              </a:buClr>
              <a:buNone/>
            </a:pPr>
            <a:r>
              <a:rPr lang="en-US" sz="2000" kern="0" dirty="0">
                <a:solidFill>
                  <a:srgbClr val="000000"/>
                </a:solidFill>
              </a:rPr>
              <a:t>Create research platform for design-space exploration </a:t>
            </a:r>
            <a:r>
              <a:rPr lang="en-US" sz="2000" i="1" kern="0" dirty="0">
                <a:solidFill>
                  <a:srgbClr val="FF4A00"/>
                </a:solidFill>
              </a:rPr>
              <a:t>CMC </a:t>
            </a:r>
            <a:r>
              <a:rPr lang="en-US" sz="2000" kern="0" dirty="0">
                <a:solidFill>
                  <a:srgbClr val="000000"/>
                </a:solidFill>
              </a:rPr>
              <a:t>apps &amp; arch (C-RAM* &amp; PIM**)</a:t>
            </a:r>
            <a:endParaRPr lang="en-US" sz="2000" i="1" kern="0" dirty="0">
              <a:solidFill>
                <a:srgbClr val="FF4A00"/>
              </a:solidFill>
            </a:endParaRPr>
          </a:p>
          <a:p>
            <a:pPr marL="0" lvl="0" indent="0">
              <a:buClr>
                <a:srgbClr val="CC9900"/>
              </a:buClr>
              <a:buNone/>
            </a:pPr>
            <a:endParaRPr lang="en-US" sz="2000" kern="0" dirty="0">
              <a:solidFill>
                <a:srgbClr val="0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28600" y="1076441"/>
            <a:ext cx="1072681" cy="430887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578" y="2286000"/>
            <a:ext cx="2055914" cy="3831200"/>
          </a:xfrm>
          <a:prstGeom prst="rect">
            <a:avLst/>
          </a:prstGeom>
        </p:spPr>
      </p:pic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4953000" y="6172200"/>
            <a:ext cx="2401887" cy="413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*C-RAM: Computational RAM</a:t>
            </a:r>
          </a:p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**PIM: Processor In Memory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52522" y="6205255"/>
            <a:ext cx="638278" cy="642937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228600" y="1905000"/>
            <a:ext cx="1706408" cy="430887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Motivation</a:t>
            </a:r>
          </a:p>
        </p:txBody>
      </p:sp>
      <p:sp>
        <p:nvSpPr>
          <p:cNvPr id="45" name="Content Placeholder 2"/>
          <p:cNvSpPr txBox="1">
            <a:spLocks/>
          </p:cNvSpPr>
          <p:nvPr/>
        </p:nvSpPr>
        <p:spPr bwMode="auto">
          <a:xfrm>
            <a:off x="381000" y="2412087"/>
            <a:ext cx="6248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28600" indent="-228600">
              <a:spcBef>
                <a:spcPts val="0"/>
              </a:spcBef>
              <a:spcAft>
                <a:spcPts val="600"/>
              </a:spcAft>
            </a:pPr>
            <a:r>
              <a:rPr lang="en-US" sz="1800" i="1" kern="0" dirty="0"/>
              <a:t>Memory-intensive</a:t>
            </a:r>
            <a:r>
              <a:rPr lang="en-US" sz="1800" dirty="0"/>
              <a:t> apps: </a:t>
            </a:r>
            <a:r>
              <a:rPr lang="en-US" sz="1800" dirty="0">
                <a:solidFill>
                  <a:srgbClr val="FF4A00"/>
                </a:solidFill>
              </a:rPr>
              <a:t>memory bottleneck</a:t>
            </a:r>
            <a:r>
              <a:rPr lang="en-US" sz="1800" i="1" kern="0" dirty="0">
                <a:solidFill>
                  <a:srgbClr val="FF4A00"/>
                </a:solidFill>
              </a:rPr>
              <a:t> </a:t>
            </a:r>
            <a:r>
              <a:rPr lang="en-US" sz="1800" dirty="0"/>
              <a:t>&amp;</a:t>
            </a:r>
            <a:r>
              <a:rPr lang="en-US" sz="1800" i="1" kern="0" dirty="0">
                <a:solidFill>
                  <a:srgbClr val="FF4A00"/>
                </a:solidFill>
              </a:rPr>
              <a:t> high energy consumption 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HMC: </a:t>
            </a:r>
            <a:r>
              <a:rPr lang="en-US" sz="1800" i="1" kern="0" dirty="0">
                <a:solidFill>
                  <a:srgbClr val="FF4A00"/>
                </a:solidFill>
              </a:rPr>
              <a:t>higher B/W </a:t>
            </a:r>
            <a:r>
              <a:rPr lang="en-US" sz="1800" dirty="0"/>
              <a:t>&amp; </a:t>
            </a:r>
            <a:r>
              <a:rPr lang="en-US" sz="1800" i="1" kern="0" dirty="0">
                <a:solidFill>
                  <a:srgbClr val="FF4A00"/>
                </a:solidFill>
              </a:rPr>
              <a:t>lower power </a:t>
            </a:r>
            <a:r>
              <a:rPr lang="en-US" sz="1800" dirty="0"/>
              <a:t>than current memories</a:t>
            </a:r>
          </a:p>
          <a:p>
            <a:pPr marL="457200" indent="-228600"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 </a:t>
            </a:r>
            <a:r>
              <a:rPr lang="en-US" sz="1800" dirty="0">
                <a:solidFill>
                  <a:srgbClr val="0021A5"/>
                </a:solidFill>
              </a:rPr>
              <a:t>Potential for C-RAM* &amp; PIM** processing (CMC)</a:t>
            </a:r>
            <a:endParaRPr lang="en-US" sz="1800" i="1" kern="0" dirty="0">
              <a:solidFill>
                <a:srgbClr val="FF4A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34636" y="3962400"/>
            <a:ext cx="1562087" cy="430887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Approach</a:t>
            </a:r>
          </a:p>
        </p:txBody>
      </p:sp>
      <p:pic>
        <p:nvPicPr>
          <p:cNvPr id="1036" name="Picture 12" descr="http://a3.mzstatic.com/nz/r30/Purple69/v4/97/e3/2a/97e32a16-2419-406c-d643-3588ef9e98d9/icon128-2x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617" y="2057400"/>
            <a:ext cx="718882" cy="718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www.micron.com/~/media/track-2-images/media-kit/high_res_hmc.jpg?la=e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655" y="3432694"/>
            <a:ext cx="1052648" cy="701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82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37" grpId="0"/>
      <p:bldP spid="38" grpId="0" animBg="1"/>
      <p:bldP spid="44" grpId="0" animBg="1"/>
      <p:bldP spid="45" grpId="0"/>
      <p:bldP spid="4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Notional CMC Architecture*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5141833"/>
            <a:ext cx="8496436" cy="1036019"/>
          </a:xfrm>
        </p:spPr>
        <p:txBody>
          <a:bodyPr/>
          <a:lstStyle/>
          <a:p>
            <a:r>
              <a:rPr lang="en-US" sz="2000" dirty="0"/>
              <a:t>Based on Nair et al.* : </a:t>
            </a:r>
            <a:r>
              <a:rPr lang="en-US" sz="2000" dirty="0">
                <a:solidFill>
                  <a:srgbClr val="0021A5"/>
                </a:solidFill>
              </a:rPr>
              <a:t>an HMC with a user-programmable logic layer</a:t>
            </a:r>
          </a:p>
          <a:p>
            <a:r>
              <a:rPr lang="en-US" sz="2000" dirty="0">
                <a:solidFill>
                  <a:srgbClr val="0021A5"/>
                </a:solidFill>
              </a:rPr>
              <a:t>A, B, C, D, and E: performance-measurement points of interest</a:t>
            </a:r>
          </a:p>
          <a:p>
            <a:pPr lvl="1">
              <a:spcBef>
                <a:spcPts val="0"/>
              </a:spcBef>
            </a:pP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2087724" y="6177853"/>
            <a:ext cx="5508612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 indent="-120650">
              <a:lnSpc>
                <a:spcPct val="90000"/>
              </a:lnSpc>
            </a:pPr>
            <a:r>
              <a:rPr lang="en-US" sz="1400" b="1" dirty="0">
                <a:solidFill>
                  <a:srgbClr val="000000"/>
                </a:solidFill>
                <a:cs typeface="DejaVu Sans" charset="0"/>
              </a:rPr>
              <a:t>*</a:t>
            </a:r>
            <a:r>
              <a:rPr lang="en-US" sz="1050" dirty="0">
                <a:solidFill>
                  <a:srgbClr val="000000"/>
                </a:solidFill>
                <a:cs typeface="DejaVu Sans" charset="0"/>
              </a:rPr>
              <a:t> </a:t>
            </a:r>
            <a:r>
              <a:rPr lang="en-US" sz="1400" dirty="0"/>
              <a:t>Nair, R., et al. "Active Memory Cube: A processing-in-memory architecture for </a:t>
            </a:r>
            <a:r>
              <a:rPr lang="en-US" sz="1400" dirty="0" err="1"/>
              <a:t>exascale</a:t>
            </a:r>
            <a:r>
              <a:rPr lang="en-US" sz="1400" dirty="0"/>
              <a:t> systems.“ IBM Journal of Res.</a:t>
            </a:r>
            <a:br>
              <a:rPr lang="en-US" sz="1400" dirty="0"/>
            </a:br>
            <a:r>
              <a:rPr lang="en-US" sz="1400" dirty="0"/>
              <a:t>&amp; Development 59.2/3 (2015): 17-1.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265" y="962526"/>
            <a:ext cx="7471840" cy="408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291451"/>
      </p:ext>
    </p:extLst>
  </p:cSld>
  <p:clrMapOvr>
    <a:masterClrMapping/>
  </p:clrMapOvr>
</p:sld>
</file>

<file path=ppt/theme/theme1.xml><?xml version="1.0" encoding="utf-8"?>
<a:theme xmlns:a="http://schemas.openxmlformats.org/drawingml/2006/main" name="3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  <a:cs typeface="Arial"/>
          </a:defRPr>
        </a:defPPr>
      </a:lstStyle>
    </a:spDef>
    <a:lnDef>
      <a:spPr>
        <a:noFill/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  <a:cs typeface="Arial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15585</TotalTime>
  <Words>1079</Words>
  <Application>Microsoft Office PowerPoint</Application>
  <PresentationFormat>全屏显示(4:3)</PresentationFormat>
  <Paragraphs>253</Paragraphs>
  <Slides>22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DejaVu Sans</vt:lpstr>
      <vt:lpstr>宋体</vt:lpstr>
      <vt:lpstr>Arial</vt:lpstr>
      <vt:lpstr>Arial Narrow</vt:lpstr>
      <vt:lpstr>Cambria Math</vt:lpstr>
      <vt:lpstr>Garamond</vt:lpstr>
      <vt:lpstr>Wingdings</vt:lpstr>
      <vt:lpstr>3_Edge</vt:lpstr>
      <vt:lpstr>Research Platform for Custom Memory Cube</vt:lpstr>
      <vt:lpstr>Outline</vt:lpstr>
      <vt:lpstr>Outline</vt:lpstr>
      <vt:lpstr>Introduction</vt:lpstr>
      <vt:lpstr>Advantage of HMC</vt:lpstr>
      <vt:lpstr>Custom Memory Cube (CMC)</vt:lpstr>
      <vt:lpstr>High Bandwidth of CMC</vt:lpstr>
      <vt:lpstr>CMC Research Platform</vt:lpstr>
      <vt:lpstr>Notional CMC Architecture*</vt:lpstr>
      <vt:lpstr>Performance Measurement on Merlin Board</vt:lpstr>
      <vt:lpstr>Mapping Notional CMC onto Merlin Board</vt:lpstr>
      <vt:lpstr>Model of CMC-to-Merlin Mapping</vt:lpstr>
      <vt:lpstr>Advantage of Platform</vt:lpstr>
      <vt:lpstr>Outline</vt:lpstr>
      <vt:lpstr>Convey HT Background</vt:lpstr>
      <vt:lpstr>Overview of HT Programming Model</vt:lpstr>
      <vt:lpstr>HT Infrastructure</vt:lpstr>
      <vt:lpstr>HT Toolset</vt:lpstr>
      <vt:lpstr>User Programmable Parts</vt:lpstr>
      <vt:lpstr>High-level Design Flow</vt:lpstr>
      <vt:lpstr>HT Code Example</vt:lpstr>
      <vt:lpstr>HT Demo – Spell Checker</vt:lpstr>
    </vt:vector>
  </TitlesOfParts>
  <Company>University of Florida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CHREC overview</dc:title>
  <dc:creator>Dr. Alan D. George</dc:creator>
  <cp:lastModifiedBy>Zou,Yu</cp:lastModifiedBy>
  <cp:revision>3269</cp:revision>
  <dcterms:created xsi:type="dcterms:W3CDTF">2003-07-12T15:21:27Z</dcterms:created>
  <dcterms:modified xsi:type="dcterms:W3CDTF">2017-04-07T04:55:28Z</dcterms:modified>
</cp:coreProperties>
</file>