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6" r:id="rId3"/>
    <p:sldId id="275" r:id="rId4"/>
    <p:sldId id="293" r:id="rId5"/>
    <p:sldId id="294" r:id="rId6"/>
    <p:sldId id="295" r:id="rId7"/>
    <p:sldId id="298" r:id="rId8"/>
    <p:sldId id="302" r:id="rId9"/>
    <p:sldId id="299" r:id="rId10"/>
    <p:sldId id="300" r:id="rId11"/>
    <p:sldId id="301" r:id="rId12"/>
    <p:sldId id="271" r:id="rId13"/>
    <p:sldId id="279" r:id="rId14"/>
    <p:sldId id="289" r:id="rId15"/>
    <p:sldId id="283" r:id="rId16"/>
    <p:sldId id="286" r:id="rId17"/>
    <p:sldId id="287" r:id="rId18"/>
    <p:sldId id="288" r:id="rId19"/>
    <p:sldId id="292" r:id="rId20"/>
    <p:sldId id="290" r:id="rId21"/>
    <p:sldId id="284" r:id="rId22"/>
    <p:sldId id="291" r:id="rId23"/>
    <p:sldId id="280" r:id="rId24"/>
    <p:sldId id="277" r:id="rId25"/>
    <p:sldId id="278" r:id="rId26"/>
    <p:sldId id="285" r:id="rId27"/>
    <p:sldId id="281" r:id="rId28"/>
    <p:sldId id="282" r:id="rId29"/>
    <p:sldId id="274" r:id="rId30"/>
    <p:sldId id="308" r:id="rId31"/>
    <p:sldId id="306" r:id="rId32"/>
    <p:sldId id="307" r:id="rId33"/>
    <p:sldId id="305" r:id="rId34"/>
    <p:sldId id="309" r:id="rId35"/>
    <p:sldId id="312" r:id="rId36"/>
    <p:sldId id="310" r:id="rId37"/>
    <p:sldId id="311" r:id="rId38"/>
    <p:sldId id="268" r:id="rId39"/>
    <p:sldId id="263" r:id="rId40"/>
    <p:sldId id="261" r:id="rId41"/>
    <p:sldId id="259" r:id="rId42"/>
    <p:sldId id="260" r:id="rId43"/>
    <p:sldId id="269" r:id="rId44"/>
    <p:sldId id="270" r:id="rId45"/>
    <p:sldId id="267" r:id="rId46"/>
    <p:sldId id="266" r:id="rId47"/>
    <p:sldId id="265" r:id="rId48"/>
    <p:sldId id="336" r:id="rId49"/>
    <p:sldId id="264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297" r:id="rId60"/>
    <p:sldId id="322" r:id="rId61"/>
    <p:sldId id="323" r:id="rId62"/>
    <p:sldId id="324" r:id="rId63"/>
    <p:sldId id="325" r:id="rId64"/>
    <p:sldId id="258" r:id="rId65"/>
    <p:sldId id="326" r:id="rId66"/>
    <p:sldId id="327" r:id="rId67"/>
    <p:sldId id="328" r:id="rId68"/>
    <p:sldId id="329" r:id="rId69"/>
    <p:sldId id="330" r:id="rId70"/>
    <p:sldId id="256" r:id="rId71"/>
    <p:sldId id="331" r:id="rId72"/>
    <p:sldId id="332" r:id="rId73"/>
    <p:sldId id="333" r:id="rId74"/>
    <p:sldId id="262" r:id="rId75"/>
    <p:sldId id="272" r:id="rId76"/>
    <p:sldId id="334" r:id="rId77"/>
    <p:sldId id="303" r:id="rId78"/>
    <p:sldId id="335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96AA2-2BDC-468A-8F1E-87F819494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8BEF1-8D6C-4F2D-A51D-88DADCA4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18E4F-A0F7-48FD-8E2C-4E9101A2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764D7-7109-48BE-ADEC-815861A4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4632B-3FE4-4566-981B-75D18257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0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9FD7-866F-4D88-B6F0-A311CE65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F9563-81C6-412D-948F-2945C6F9C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E08F4-0206-45E8-A47D-D8F65C23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13D5A-3BA9-4071-8BFB-AC431AE2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1FEA3-8DBE-4BFB-B41B-E33308CA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6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0EFDE9-F998-4C90-94BD-AA62A619B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416D-7B77-4D02-A76A-1BBF90EA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E3FDB-4B8B-4953-98AC-03013F1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CBF63-E0A2-4BD8-819D-D657A38A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5B2A8-A207-4525-A71A-26E9704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7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6714F-7D1D-468C-8CEE-BFC89D85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987A3-B38D-4C9D-9062-879042C5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B4952-5177-4726-B03C-8013DDF5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C6BA9-BFC0-477F-BC82-87F62A5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2919F-73A7-4AA8-9986-9B06C4A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2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7833-F605-456E-917E-5B350EDF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42465-C014-4759-923F-4AD3FE2B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61C49-A991-4650-BCB9-CE1951DB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EFC7F-A2F1-4036-A49E-36D1BCC4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BB856-EBF8-4323-ABE8-280C29A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5CE8-CC8E-4500-A830-A40C6240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B374E-24BA-4D96-A0D1-AC4B21DBF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1787F-66DD-4D42-A55C-C8CF0C2E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2B77D-865E-4149-9305-10747703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02D98-74D2-4825-8A8A-BA349207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91429-118D-4016-8D98-9853D345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561B-61FB-466E-ADBE-C14FC1C2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860C0-8E50-4B32-A4FC-581CB683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8FECF-4310-482D-B57E-5D304C81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5AA42-EDC9-41D7-BA03-9DC759B1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C1E6A-F746-4C1C-BA4E-31FB016BE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78201-C56B-4475-95C4-37ACBF32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6477B-B595-41D5-8C65-907D4D6C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1F4ED-BBA5-40D5-94E2-93DE135E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9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22B0-AFCE-4163-9997-23AE041B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12ED26-CE94-48C0-BBA7-05C7D522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3F0DB4-9362-4006-8ED5-B7DAFF9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07A58-5622-4F76-8E15-CE4902A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86093-56C5-40B0-AF9F-131A5F8E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B4B3FC-75EC-4F11-B2C7-254D34E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E9D44-C539-45EF-B653-CAD1419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1F6D-8922-4AE1-BEFC-93D3D2A4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3379A-26E5-4E20-B5A8-3FCC06D4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B9193-2EA8-4730-B543-3B524474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AB214-9434-43B1-AA8C-EB57313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D3783-D2AF-4D7A-9EDB-CA538A0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AE2A-12C3-4EA8-A911-D30F40A3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7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0B47-4D7D-48FF-B362-FF051212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AB4479-479F-4A40-A2D3-291FEC8B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C75EB-6BA9-4206-B53D-D74E5F19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E77B-CBF2-4CCE-BA00-19BB3E01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A62C7-4712-4874-86CE-EDDE592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B878A-E663-470F-9D5C-4B2A2300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E5BCC-D5FE-40A2-9DE8-86C6C476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DEFA9-262F-442E-B73A-724DBE66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9252B-1D95-41A9-86DF-BEACA0428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71AD-0FBE-4E7C-9D43-46310FE76D7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17AC-2D1A-4651-80C0-72ED2ADB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5CA4C-C1D5-4292-91EE-9275D2C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C6FC-2A23-41E8-B733-3EC97E847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036E1-D110-4896-97C3-60DA1D19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129" y="2682548"/>
            <a:ext cx="3942977" cy="1325563"/>
          </a:xfrm>
        </p:spPr>
        <p:txBody>
          <a:bodyPr/>
          <a:lstStyle/>
          <a:p>
            <a:r>
              <a:rPr lang="ko-KR" altLang="en-US" dirty="0"/>
              <a:t>문서 제출용</a:t>
            </a:r>
          </a:p>
        </p:txBody>
      </p:sp>
    </p:spTree>
    <p:extLst>
      <p:ext uri="{BB962C8B-B14F-4D97-AF65-F5344CB8AC3E}">
        <p14:creationId xmlns:p14="http://schemas.microsoft.com/office/powerpoint/2010/main" val="12741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1585-C065-48BB-AAEE-C127879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아이디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비밀번호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88C4D3-4F58-4407-B42F-E8087A78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1052430"/>
            <a:ext cx="6798732" cy="56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1585-C065-48BB-AAEE-C127879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내정보</a:t>
            </a:r>
            <a:r>
              <a:rPr lang="ko-KR" altLang="en-US" sz="1800" b="1" dirty="0"/>
              <a:t>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7FBD4-6A94-4872-8D01-69721C8B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2" y="956733"/>
            <a:ext cx="3232316" cy="5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1585-C065-48BB-AAEE-C127879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회원탈퇴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C902F-429B-418F-857D-EA3890D7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8" y="905030"/>
            <a:ext cx="3651438" cy="57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8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533C-A57A-41C6-8F7F-8EDC2BAFEF54}"/>
              </a:ext>
            </a:extLst>
          </p:cNvPr>
          <p:cNvSpPr txBox="1"/>
          <p:nvPr/>
        </p:nvSpPr>
        <p:spPr>
          <a:xfrm>
            <a:off x="2642124" y="2976583"/>
            <a:ext cx="724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회원 게시글</a:t>
            </a:r>
            <a:r>
              <a:rPr lang="en-US" altLang="ko-KR" sz="4000" dirty="0"/>
              <a:t>, </a:t>
            </a:r>
            <a:r>
              <a:rPr lang="ko-KR" altLang="en-US" sz="4000" dirty="0"/>
              <a:t>댓글 화면 흐름도</a:t>
            </a:r>
          </a:p>
        </p:txBody>
      </p:sp>
    </p:spTree>
    <p:extLst>
      <p:ext uri="{BB962C8B-B14F-4D97-AF65-F5344CB8AC3E}">
        <p14:creationId xmlns:p14="http://schemas.microsoft.com/office/powerpoint/2010/main" val="24002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18A41A-E486-4773-BE5A-0F4351CDA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2004813"/>
            <a:ext cx="799259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0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F2971-C5FE-4539-80F2-A032ED1B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" y="1585655"/>
            <a:ext cx="1181264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FD7D26-3A3E-4CEF-983B-5F5330A6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1861919"/>
            <a:ext cx="1003122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A6605E-2F8A-4499-B57E-59A880F3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1871445"/>
            <a:ext cx="824980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4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795047-1FAC-49AB-B4C2-469C949AC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2104840"/>
            <a:ext cx="896427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73118-E630-426B-8360-5B262F4C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695208"/>
            <a:ext cx="1068854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EA906-A74F-492A-B34A-D0C845AD6D16}"/>
              </a:ext>
            </a:extLst>
          </p:cNvPr>
          <p:cNvSpPr txBox="1">
            <a:spLocks/>
          </p:cNvSpPr>
          <p:nvPr/>
        </p:nvSpPr>
        <p:spPr>
          <a:xfrm>
            <a:off x="4545073" y="2766219"/>
            <a:ext cx="3101853" cy="7588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화면구성도</a:t>
            </a:r>
          </a:p>
        </p:txBody>
      </p:sp>
    </p:spTree>
    <p:extLst>
      <p:ext uri="{BB962C8B-B14F-4D97-AF65-F5344CB8AC3E}">
        <p14:creationId xmlns:p14="http://schemas.microsoft.com/office/powerpoint/2010/main" val="423818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AA566E-FBCC-4F15-BEDC-29044C94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2204866"/>
            <a:ext cx="1168880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235F9-29C0-4E29-AB85-7250AF37B0FF}"/>
              </a:ext>
            </a:extLst>
          </p:cNvPr>
          <p:cNvSpPr txBox="1"/>
          <p:nvPr/>
        </p:nvSpPr>
        <p:spPr>
          <a:xfrm>
            <a:off x="2487379" y="3075057"/>
            <a:ext cx="8274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비회원 게시글</a:t>
            </a:r>
            <a:r>
              <a:rPr lang="en-US" altLang="ko-KR" sz="4000" dirty="0"/>
              <a:t>, </a:t>
            </a:r>
            <a:r>
              <a:rPr lang="ko-KR" altLang="en-US" sz="4000" dirty="0"/>
              <a:t>댓글 화면 흐름도</a:t>
            </a:r>
          </a:p>
        </p:txBody>
      </p:sp>
    </p:spTree>
    <p:extLst>
      <p:ext uri="{BB962C8B-B14F-4D97-AF65-F5344CB8AC3E}">
        <p14:creationId xmlns:p14="http://schemas.microsoft.com/office/powerpoint/2010/main" val="256075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1433D1-3994-4BCA-A397-973B39DD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1966708"/>
            <a:ext cx="805927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352926-546D-43F2-86D5-645701FAC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1871445"/>
            <a:ext cx="11641175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EDAAF-783A-47F0-8948-E7C29BFFB5E1}"/>
              </a:ext>
            </a:extLst>
          </p:cNvPr>
          <p:cNvSpPr txBox="1"/>
          <p:nvPr/>
        </p:nvSpPr>
        <p:spPr>
          <a:xfrm>
            <a:off x="1094677" y="520503"/>
            <a:ext cx="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</a:t>
            </a:r>
          </a:p>
        </p:txBody>
      </p:sp>
    </p:spTree>
    <p:extLst>
      <p:ext uri="{BB962C8B-B14F-4D97-AF65-F5344CB8AC3E}">
        <p14:creationId xmlns:p14="http://schemas.microsoft.com/office/powerpoint/2010/main" val="227651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D13899-3C0C-47F7-86F3-49809AA8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914313"/>
            <a:ext cx="10269383" cy="3029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241BE-11BA-4496-9820-98AE6BB7A1CE}"/>
              </a:ext>
            </a:extLst>
          </p:cNvPr>
          <p:cNvSpPr txBox="1"/>
          <p:nvPr/>
        </p:nvSpPr>
        <p:spPr>
          <a:xfrm>
            <a:off x="1094677" y="520503"/>
            <a:ext cx="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384080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24AB19-FE70-479F-8F17-314549C9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1880971"/>
            <a:ext cx="9831172" cy="3096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35016-3572-42F4-A4BA-8B703B602627}"/>
              </a:ext>
            </a:extLst>
          </p:cNvPr>
          <p:cNvSpPr txBox="1"/>
          <p:nvPr/>
        </p:nvSpPr>
        <p:spPr>
          <a:xfrm>
            <a:off x="1094677" y="520503"/>
            <a:ext cx="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109218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4A91B-9B9A-4527-A6AA-DBB0D66C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590418"/>
            <a:ext cx="10002646" cy="3677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2CF53-5DE0-4A18-910B-306044548824}"/>
              </a:ext>
            </a:extLst>
          </p:cNvPr>
          <p:cNvSpPr txBox="1"/>
          <p:nvPr/>
        </p:nvSpPr>
        <p:spPr>
          <a:xfrm>
            <a:off x="1094678" y="520503"/>
            <a:ext cx="12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02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21E14A-FF90-4410-AACA-9F0AFFF36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1499918"/>
            <a:ext cx="10031225" cy="385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140FF-3F4B-42C5-983C-3ECF27596297}"/>
              </a:ext>
            </a:extLst>
          </p:cNvPr>
          <p:cNvSpPr txBox="1"/>
          <p:nvPr/>
        </p:nvSpPr>
        <p:spPr>
          <a:xfrm>
            <a:off x="1094678" y="520503"/>
            <a:ext cx="12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수정</a:t>
            </a:r>
          </a:p>
        </p:txBody>
      </p:sp>
    </p:spTree>
    <p:extLst>
      <p:ext uri="{BB962C8B-B14F-4D97-AF65-F5344CB8AC3E}">
        <p14:creationId xmlns:p14="http://schemas.microsoft.com/office/powerpoint/2010/main" val="310246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F7C86-AA3E-4BA6-9941-BF844BDF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1809524"/>
            <a:ext cx="9945488" cy="323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E780B-9075-4463-B321-E5A721A0D621}"/>
              </a:ext>
            </a:extLst>
          </p:cNvPr>
          <p:cNvSpPr txBox="1"/>
          <p:nvPr/>
        </p:nvSpPr>
        <p:spPr>
          <a:xfrm>
            <a:off x="1094678" y="520503"/>
            <a:ext cx="12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351896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F673DC-2127-434F-B79A-92255C92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127"/>
            <a:ext cx="5663456" cy="529503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453CEBB-18C3-463C-863B-2DFE50C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2133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CFF4D6-D267-4381-80A3-6FE63799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구성도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375ADB-A581-4E6A-B740-AFD96080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3" y="956733"/>
            <a:ext cx="11139128" cy="58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AEE42-696B-4112-981C-B97B0EC0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567"/>
            <a:ext cx="12192000" cy="240886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DE8EDCE-C5A8-43EF-831F-D1F29452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회원 유무</a:t>
            </a:r>
          </a:p>
        </p:txBody>
      </p:sp>
    </p:spTree>
    <p:extLst>
      <p:ext uri="{BB962C8B-B14F-4D97-AF65-F5344CB8AC3E}">
        <p14:creationId xmlns:p14="http://schemas.microsoft.com/office/powerpoint/2010/main" val="9109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D8907-F598-45DB-9C91-53A41569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651"/>
            <a:ext cx="12192000" cy="227469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A43CF0B-8D7B-4E0B-BA22-199D2B58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399158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0C04E-FDCE-45F8-96ED-1C1E50BC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2209630"/>
            <a:ext cx="10698068" cy="243874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DDC7448-4A1C-402D-B22E-4AD4EE1C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145589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408E07-7917-4192-AF80-D8D25AF48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2724051"/>
            <a:ext cx="10002646" cy="140989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BF1CCB-6B86-42B2-AF0B-5DF7433A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184855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A2DB20-8C95-4511-B2EF-0EDC6885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1552313"/>
            <a:ext cx="10917174" cy="375337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440265-FA2E-4E50-8E6B-3B8EC562494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728633" cy="591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</a:t>
            </a:r>
          </a:p>
        </p:txBody>
      </p:sp>
    </p:spTree>
    <p:extLst>
      <p:ext uri="{BB962C8B-B14F-4D97-AF65-F5344CB8AC3E}">
        <p14:creationId xmlns:p14="http://schemas.microsoft.com/office/powerpoint/2010/main" val="280441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B348F6-7E0D-4ECC-9FEB-7ADB6057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2385867"/>
            <a:ext cx="10002646" cy="208626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9E9E41E-9116-4254-864A-32DE828093E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728633" cy="591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댓글 작성</a:t>
            </a:r>
          </a:p>
        </p:txBody>
      </p:sp>
    </p:spTree>
    <p:extLst>
      <p:ext uri="{BB962C8B-B14F-4D97-AF65-F5344CB8AC3E}">
        <p14:creationId xmlns:p14="http://schemas.microsoft.com/office/powerpoint/2010/main" val="340261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16A13E-F823-4956-9D36-EF7AB2AF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2061971"/>
            <a:ext cx="10860016" cy="27340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FF44DF3-8691-4692-9966-F39CBC82D1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728633" cy="591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 수정</a:t>
            </a:r>
          </a:p>
        </p:txBody>
      </p:sp>
    </p:spTree>
    <p:extLst>
      <p:ext uri="{BB962C8B-B14F-4D97-AF65-F5344CB8AC3E}">
        <p14:creationId xmlns:p14="http://schemas.microsoft.com/office/powerpoint/2010/main" val="1604526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3134B3-2D7D-47BE-AEBD-00A07AE8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2" y="2152472"/>
            <a:ext cx="10888595" cy="255305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E77EE91-E3C5-4385-B3B9-4E52BFDD45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728633" cy="591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 err="1"/>
              <a:t>진료톡</a:t>
            </a:r>
            <a:r>
              <a:rPr lang="ko-KR" altLang="en-US" sz="1800" b="1" dirty="0"/>
              <a:t> 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2518836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E2566-E358-4F95-B7F0-18FCEA506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666" y="1130829"/>
            <a:ext cx="9144000" cy="2387600"/>
          </a:xfrm>
        </p:spPr>
        <p:txBody>
          <a:bodyPr/>
          <a:lstStyle/>
          <a:p>
            <a:r>
              <a:rPr lang="ko-KR" altLang="en-US"/>
              <a:t>요구사항 정의서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560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96D122-E3B4-410C-9E68-4B6F5003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1439"/>
              </p:ext>
            </p:extLst>
          </p:nvPr>
        </p:nvGraphicFramePr>
        <p:xfrm>
          <a:off x="573314" y="1131194"/>
          <a:ext cx="11045371" cy="5255033"/>
        </p:xfrm>
        <a:graphic>
          <a:graphicData uri="http://schemas.openxmlformats.org/drawingml/2006/table">
            <a:tbl>
              <a:tblPr/>
              <a:tblGrid>
                <a:gridCol w="1444297">
                  <a:extLst>
                    <a:ext uri="{9D8B030D-6E8A-4147-A177-3AD203B41FA5}">
                      <a16:colId xmlns:a16="http://schemas.microsoft.com/office/drawing/2014/main" val="3248698367"/>
                    </a:ext>
                  </a:extLst>
                </a:gridCol>
                <a:gridCol w="3259239">
                  <a:extLst>
                    <a:ext uri="{9D8B030D-6E8A-4147-A177-3AD203B41FA5}">
                      <a16:colId xmlns:a16="http://schemas.microsoft.com/office/drawing/2014/main" val="206444458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478741425"/>
                    </a:ext>
                  </a:extLst>
                </a:gridCol>
                <a:gridCol w="4672692">
                  <a:extLst>
                    <a:ext uri="{9D8B030D-6E8A-4147-A177-3AD203B41FA5}">
                      <a16:colId xmlns:a16="http://schemas.microsoft.com/office/drawing/2014/main" val="1544623135"/>
                    </a:ext>
                  </a:extLst>
                </a:gridCol>
              </a:tblGrid>
              <a:tr h="4084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순위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7958"/>
                  </a:ext>
                </a:extLst>
              </a:tr>
              <a:tr h="1455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비뇨기과 최신 게시글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정신과 최신 게시글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최신 게시글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 톡 게시판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톡 게시판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웹사이트 접속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29601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검색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13057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계정으로 로그인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24908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로그인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66638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계정으로 회원가입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또는 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68478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회원가입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또는 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96942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48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40105"/>
                  </a:ext>
                </a:extLst>
              </a:tr>
              <a:tr h="399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마이페이지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876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0177D4-4F48-4229-81B5-B60C36B79847}"/>
              </a:ext>
            </a:extLst>
          </p:cNvPr>
          <p:cNvSpPr txBox="1"/>
          <p:nvPr/>
        </p:nvSpPr>
        <p:spPr>
          <a:xfrm>
            <a:off x="5346033" y="67030"/>
            <a:ext cx="295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</a:t>
            </a:r>
            <a:endParaRPr lang="en-US" altLang="ko-KR" sz="2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2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21317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F706F-D335-4645-A114-C2C67C28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29" y="0"/>
            <a:ext cx="864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5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96D122-E3B4-410C-9E68-4B6F5003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6277"/>
              </p:ext>
            </p:extLst>
          </p:nvPr>
        </p:nvGraphicFramePr>
        <p:xfrm>
          <a:off x="539448" y="474134"/>
          <a:ext cx="11045371" cy="6136343"/>
        </p:xfrm>
        <a:graphic>
          <a:graphicData uri="http://schemas.openxmlformats.org/drawingml/2006/table">
            <a:tbl>
              <a:tblPr/>
              <a:tblGrid>
                <a:gridCol w="1444297">
                  <a:extLst>
                    <a:ext uri="{9D8B030D-6E8A-4147-A177-3AD203B41FA5}">
                      <a16:colId xmlns:a16="http://schemas.microsoft.com/office/drawing/2014/main" val="3248698367"/>
                    </a:ext>
                  </a:extLst>
                </a:gridCol>
                <a:gridCol w="3259239">
                  <a:extLst>
                    <a:ext uri="{9D8B030D-6E8A-4147-A177-3AD203B41FA5}">
                      <a16:colId xmlns:a16="http://schemas.microsoft.com/office/drawing/2014/main" val="206444458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478741425"/>
                    </a:ext>
                  </a:extLst>
                </a:gridCol>
                <a:gridCol w="4672692">
                  <a:extLst>
                    <a:ext uri="{9D8B030D-6E8A-4147-A177-3AD203B41FA5}">
                      <a16:colId xmlns:a16="http://schemas.microsoft.com/office/drawing/2014/main" val="1544623135"/>
                    </a:ext>
                  </a:extLst>
                </a:gridCol>
              </a:tblGrid>
              <a:tr h="4806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순위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7958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 톡 게시판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비뇨기과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정신과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29601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 톡 게시판 검색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비뇨기과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ctr" fontAlgn="ctr"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정신과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진료 톡 리스트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1634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 작성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증빙 서류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아이콘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8363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보기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진료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55911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수정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 서류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파일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 아이콘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46938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삭제 아이콘 클릭 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87609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검증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29193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리스트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66687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작성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24139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수정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6774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01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3A881E-9F75-4B54-9BE7-1AB92C53992E}"/>
              </a:ext>
            </a:extLst>
          </p:cNvPr>
          <p:cNvSpPr txBox="1"/>
          <p:nvPr/>
        </p:nvSpPr>
        <p:spPr>
          <a:xfrm>
            <a:off x="5290999" y="0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진료 톡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72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96D122-E3B4-410C-9E68-4B6F5003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68447"/>
              </p:ext>
            </p:extLst>
          </p:nvPr>
        </p:nvGraphicFramePr>
        <p:xfrm>
          <a:off x="573314" y="829092"/>
          <a:ext cx="11045371" cy="5968203"/>
        </p:xfrm>
        <a:graphic>
          <a:graphicData uri="http://schemas.openxmlformats.org/drawingml/2006/table">
            <a:tbl>
              <a:tblPr/>
              <a:tblGrid>
                <a:gridCol w="1444297">
                  <a:extLst>
                    <a:ext uri="{9D8B030D-6E8A-4147-A177-3AD203B41FA5}">
                      <a16:colId xmlns:a16="http://schemas.microsoft.com/office/drawing/2014/main" val="3248698367"/>
                    </a:ext>
                  </a:extLst>
                </a:gridCol>
                <a:gridCol w="3259239">
                  <a:extLst>
                    <a:ext uri="{9D8B030D-6E8A-4147-A177-3AD203B41FA5}">
                      <a16:colId xmlns:a16="http://schemas.microsoft.com/office/drawing/2014/main" val="206444458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478741425"/>
                    </a:ext>
                  </a:extLst>
                </a:gridCol>
                <a:gridCol w="4672692">
                  <a:extLst>
                    <a:ext uri="{9D8B030D-6E8A-4147-A177-3AD203B41FA5}">
                      <a16:colId xmlns:a16="http://schemas.microsoft.com/office/drawing/2014/main" val="1544623135"/>
                    </a:ext>
                  </a:extLst>
                </a:gridCol>
              </a:tblGrid>
              <a:tr h="4806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순위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7958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톡 게시판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전체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29601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톡 게시판 검색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자유 톡 리스트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464336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 작성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아이콘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8363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보기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자유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55911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수정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파일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 아이콘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46938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삭제 아이콘 클릭 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87609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검증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29193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리스트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66687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작성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24139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수정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6774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댓글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01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3A881E-9F75-4B54-9BE7-1AB92C53992E}"/>
              </a:ext>
            </a:extLst>
          </p:cNvPr>
          <p:cNvSpPr txBox="1"/>
          <p:nvPr/>
        </p:nvSpPr>
        <p:spPr>
          <a:xfrm>
            <a:off x="5036999" y="29633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 톡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614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96D122-E3B4-410C-9E68-4B6F5003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10775"/>
              </p:ext>
            </p:extLst>
          </p:nvPr>
        </p:nvGraphicFramePr>
        <p:xfrm>
          <a:off x="526747" y="922593"/>
          <a:ext cx="11045371" cy="5632524"/>
        </p:xfrm>
        <a:graphic>
          <a:graphicData uri="http://schemas.openxmlformats.org/drawingml/2006/table">
            <a:tbl>
              <a:tblPr/>
              <a:tblGrid>
                <a:gridCol w="1444297">
                  <a:extLst>
                    <a:ext uri="{9D8B030D-6E8A-4147-A177-3AD203B41FA5}">
                      <a16:colId xmlns:a16="http://schemas.microsoft.com/office/drawing/2014/main" val="3248698367"/>
                    </a:ext>
                  </a:extLst>
                </a:gridCol>
                <a:gridCol w="3259239">
                  <a:extLst>
                    <a:ext uri="{9D8B030D-6E8A-4147-A177-3AD203B41FA5}">
                      <a16:colId xmlns:a16="http://schemas.microsoft.com/office/drawing/2014/main" val="206444458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478741425"/>
                    </a:ext>
                  </a:extLst>
                </a:gridCol>
                <a:gridCol w="4672692">
                  <a:extLst>
                    <a:ext uri="{9D8B030D-6E8A-4147-A177-3AD203B41FA5}">
                      <a16:colId xmlns:a16="http://schemas.microsoft.com/office/drawing/2014/main" val="1544623135"/>
                    </a:ext>
                  </a:extLst>
                </a:gridCol>
              </a:tblGrid>
              <a:tr h="4806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순위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 조건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87958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 알림 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화면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진료 톡 버튼 클릭 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29601"/>
                  </a:ext>
                </a:extLst>
              </a:tr>
              <a:tr h="45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 작성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아이콘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2414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글 보기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자유 톡 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4010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글 수정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파일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 아이콘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83635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삭제 아이콘 클릭 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755911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검증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 버튼 클릭 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46938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리스트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87609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작성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08021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수정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64313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삭제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89704"/>
                  </a:ext>
                </a:extLst>
              </a:tr>
              <a:tr h="470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비회원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댓글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검증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게시글 댓글 수정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 버튼 클릭 시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1357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DD9085-C3F5-49F1-98F6-13993223329C}"/>
              </a:ext>
            </a:extLst>
          </p:cNvPr>
          <p:cNvSpPr txBox="1"/>
          <p:nvPr/>
        </p:nvSpPr>
        <p:spPr>
          <a:xfrm>
            <a:off x="5058611" y="0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 톡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818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B6DAB-2E15-4ECC-B972-EB738138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268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231586-FFB5-45CC-BFC1-8F7D014A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033" y="1"/>
            <a:ext cx="13406966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7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EDEEF-416C-45EF-9154-CADF2FB4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6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테이블 스키마 </a:t>
            </a:r>
          </a:p>
        </p:txBody>
      </p:sp>
    </p:spTree>
    <p:extLst>
      <p:ext uri="{BB962C8B-B14F-4D97-AF65-F5344CB8AC3E}">
        <p14:creationId xmlns:p14="http://schemas.microsoft.com/office/powerpoint/2010/main" val="1784151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8F29B56-6A02-4784-B39D-3A20F277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4827"/>
              </p:ext>
            </p:extLst>
          </p:nvPr>
        </p:nvGraphicFramePr>
        <p:xfrm>
          <a:off x="378884" y="1227552"/>
          <a:ext cx="11434232" cy="4377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7537">
                  <a:extLst>
                    <a:ext uri="{9D8B030D-6E8A-4147-A177-3AD203B41FA5}">
                      <a16:colId xmlns:a16="http://schemas.microsoft.com/office/drawing/2014/main" val="1953278803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4091119620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3800862601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1481995027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802161665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2132912174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3653844026"/>
                    </a:ext>
                  </a:extLst>
                </a:gridCol>
                <a:gridCol w="1371473">
                  <a:extLst>
                    <a:ext uri="{9D8B030D-6E8A-4147-A177-3AD203B41FA5}">
                      <a16:colId xmlns:a16="http://schemas.microsoft.com/office/drawing/2014/main" val="402455539"/>
                    </a:ext>
                  </a:extLst>
                </a:gridCol>
              </a:tblGrid>
              <a:tr h="5365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컬럼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길이</a:t>
                      </a:r>
                      <a:r>
                        <a:rPr lang="en-US" altLang="ko-KR" sz="1200" u="none" dirty="0"/>
                        <a:t>(CHAR)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NULL</a:t>
                      </a:r>
                      <a:r>
                        <a:rPr lang="ko-KR" altLang="en-US" sz="1200" u="none" dirty="0"/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DEFAULT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COMMENTS</a:t>
                      </a:r>
                      <a:endParaRPr lang="ko-KR" altLang="en-US" sz="12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59243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1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TP_USER_SEQ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회원 시퀀스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19816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U_UID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017903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U_NICKNAME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닉네임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315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U_PW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43647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이메일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3103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77319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8823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BIRTH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SYSDATE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태어난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922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A133CC-BB88-43A9-AE20-50341884C59F}"/>
              </a:ext>
            </a:extLst>
          </p:cNvPr>
          <p:cNvSpPr txBox="1"/>
          <p:nvPr/>
        </p:nvSpPr>
        <p:spPr>
          <a:xfrm>
            <a:off x="5252899" y="431800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TABLE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85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8F29B56-6A02-4784-B39D-3A20F277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97815"/>
              </p:ext>
            </p:extLst>
          </p:nvPr>
        </p:nvGraphicFramePr>
        <p:xfrm>
          <a:off x="378884" y="1124373"/>
          <a:ext cx="11434232" cy="5325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7537">
                  <a:extLst>
                    <a:ext uri="{9D8B030D-6E8A-4147-A177-3AD203B41FA5}">
                      <a16:colId xmlns:a16="http://schemas.microsoft.com/office/drawing/2014/main" val="1953278803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4091119620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3800862601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1481995027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802161665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2132912174"/>
                    </a:ext>
                  </a:extLst>
                </a:gridCol>
                <a:gridCol w="1437537">
                  <a:extLst>
                    <a:ext uri="{9D8B030D-6E8A-4147-A177-3AD203B41FA5}">
                      <a16:colId xmlns:a16="http://schemas.microsoft.com/office/drawing/2014/main" val="3653844026"/>
                    </a:ext>
                  </a:extLst>
                </a:gridCol>
                <a:gridCol w="1371473">
                  <a:extLst>
                    <a:ext uri="{9D8B030D-6E8A-4147-A177-3AD203B41FA5}">
                      <a16:colId xmlns:a16="http://schemas.microsoft.com/office/drawing/2014/main" val="402455539"/>
                    </a:ext>
                  </a:extLst>
                </a:gridCol>
              </a:tblGrid>
              <a:tr h="2492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컬럼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NULL</a:t>
                      </a:r>
                      <a:r>
                        <a:rPr lang="ko-KR" altLang="en-US" sz="1200" u="none" dirty="0"/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DEFAULT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COMMENTS</a:t>
                      </a:r>
                      <a:endParaRPr lang="ko-KR" altLang="en-US" sz="12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59243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1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TP_BOARD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TP_BOARD_SEQ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게시판 시퀀스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198160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2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TP_BOARD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B_UID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NUMBER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N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게시판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017903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B_NICKNAME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비회원 닉네임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3150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B_PW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비회원 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43647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  <a:r>
                        <a:rPr lang="en-US" altLang="ko-KR" sz="1200" dirty="0"/>
                        <a:t>U_UID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3103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종류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77319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88230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CLOB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92252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VIEWCNT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268853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B_REDGATE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SYSDATE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등록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14343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FIIL1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증빙서류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170861"/>
                  </a:ext>
                </a:extLst>
              </a:tr>
              <a:tr h="420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TP_BOARD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FILE2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첨부파일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022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2371A9-68FF-4D12-A92D-5C1FF91E7775}"/>
              </a:ext>
            </a:extLst>
          </p:cNvPr>
          <p:cNvSpPr txBox="1"/>
          <p:nvPr/>
        </p:nvSpPr>
        <p:spPr>
          <a:xfrm>
            <a:off x="5100499" y="491067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TABLE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AE03-19D4-44B0-9EA4-2703A6D852E3}"/>
              </a:ext>
            </a:extLst>
          </p:cNvPr>
          <p:cNvSpPr txBox="1"/>
          <p:nvPr/>
        </p:nvSpPr>
        <p:spPr>
          <a:xfrm>
            <a:off x="524933" y="6457890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  FK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388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8DA9-F1CF-4727-BEB9-2C1764EF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99" y="2766218"/>
            <a:ext cx="2987180" cy="1325563"/>
          </a:xfrm>
        </p:spPr>
        <p:txBody>
          <a:bodyPr/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15039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8F29B56-6A02-4784-B39D-3A20F277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14907"/>
              </p:ext>
            </p:extLst>
          </p:nvPr>
        </p:nvGraphicFramePr>
        <p:xfrm>
          <a:off x="609599" y="1206385"/>
          <a:ext cx="10875429" cy="4377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7283">
                  <a:extLst>
                    <a:ext uri="{9D8B030D-6E8A-4147-A177-3AD203B41FA5}">
                      <a16:colId xmlns:a16="http://schemas.microsoft.com/office/drawing/2014/main" val="1953278803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4091119620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3800862601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1481995027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802161665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2132912174"/>
                    </a:ext>
                  </a:extLst>
                </a:gridCol>
                <a:gridCol w="1367283">
                  <a:extLst>
                    <a:ext uri="{9D8B030D-6E8A-4147-A177-3AD203B41FA5}">
                      <a16:colId xmlns:a16="http://schemas.microsoft.com/office/drawing/2014/main" val="3653844026"/>
                    </a:ext>
                  </a:extLst>
                </a:gridCol>
                <a:gridCol w="1304448">
                  <a:extLst>
                    <a:ext uri="{9D8B030D-6E8A-4147-A177-3AD203B41FA5}">
                      <a16:colId xmlns:a16="http://schemas.microsoft.com/office/drawing/2014/main" val="402455539"/>
                    </a:ext>
                  </a:extLst>
                </a:gridCol>
              </a:tblGrid>
              <a:tr h="5365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테이블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컬럼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길이</a:t>
                      </a:r>
                      <a:r>
                        <a:rPr lang="en-US" altLang="ko-KR" sz="1200" u="none" dirty="0"/>
                        <a:t>(CHAR)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NULL</a:t>
                      </a:r>
                      <a:r>
                        <a:rPr lang="ko-KR" altLang="en-US" sz="1200" u="none" dirty="0"/>
                        <a:t>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DEFAULT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COMMENTS</a:t>
                      </a:r>
                      <a:endParaRPr lang="ko-KR" altLang="en-US" sz="12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59243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1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TP_COMMENTS_SEQ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/>
                        <a:t>댓글 시퀀스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19816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C_UID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017903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C_NICKNAME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비회원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닉네임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315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C_PW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비회원 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843647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REPLY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CLOB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573103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C_REGDATE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SYSDATE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쓴 날짜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77319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  <a:r>
                        <a:rPr lang="en-US" altLang="ko-KR" sz="1200" dirty="0"/>
                        <a:t>B_UID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88230"/>
                  </a:ext>
                </a:extLst>
              </a:tr>
              <a:tr h="536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TP_COMMENTS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pc="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</a:t>
                      </a:r>
                      <a:r>
                        <a:rPr lang="en-US" altLang="ko-KR" sz="1200" dirty="0"/>
                        <a:t>U_UID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고유번호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192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4235BE-C56B-4BD4-8D30-3F7D720A2C9F}"/>
              </a:ext>
            </a:extLst>
          </p:cNvPr>
          <p:cNvSpPr txBox="1"/>
          <p:nvPr/>
        </p:nvSpPr>
        <p:spPr>
          <a:xfrm>
            <a:off x="4787232" y="465666"/>
            <a:ext cx="295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COMMENTS TABLE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7B004-5EC9-48A6-A00D-250984A3B1BB}"/>
              </a:ext>
            </a:extLst>
          </p:cNvPr>
          <p:cNvSpPr txBox="1"/>
          <p:nvPr/>
        </p:nvSpPr>
        <p:spPr>
          <a:xfrm>
            <a:off x="977900" y="5924374"/>
            <a:ext cx="1667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</a:t>
            </a:r>
            <a:r>
              <a:rPr lang="en-US" altLang="ko-KR" sz="2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  FK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D8DC79-760E-4371-AFB0-6D65ED78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237"/>
            <a:ext cx="12192000" cy="60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0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18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메인 페이지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(1)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메인 페이지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진료 톡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자유 톡 최신 글이 보임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로그인과 회원가입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로그인과 회원가입 페이지로 이동</a:t>
                      </a: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진료 톡 커뮤니티로 들어갈 수 있음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자유톡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커뮤니티로 들어갈 수 있음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검색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키워드에 맞는 게시글을 찾아서 불러와 준다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석 삼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기존에 보이는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진료 톡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톡을 숨길 수 있음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D2D5F1E-018C-46BB-9385-43FCD3D3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24" y="1592100"/>
            <a:ext cx="6292391" cy="2332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13A323-C36C-4CCB-A456-0A531BE1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24" y="3958039"/>
            <a:ext cx="6278827" cy="20901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D08AA2-B5F1-4CBA-92CA-5BBBCDFF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489" y="1086880"/>
            <a:ext cx="6292391" cy="5415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FAAA1F-36B7-4F20-9516-E1158FB7D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0" y="1119874"/>
            <a:ext cx="1639239" cy="53623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E37A36-7557-49DB-BC2B-3152BD29B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488" y="6059518"/>
            <a:ext cx="6292391" cy="424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B7F185-4C28-46CB-A909-3F417185E350}"/>
              </a:ext>
            </a:extLst>
          </p:cNvPr>
          <p:cNvSpPr/>
          <p:nvPr/>
        </p:nvSpPr>
        <p:spPr>
          <a:xfrm>
            <a:off x="3550534" y="1803453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B4321D-FAC7-4322-A891-CCB743D31D09}"/>
              </a:ext>
            </a:extLst>
          </p:cNvPr>
          <p:cNvSpPr/>
          <p:nvPr/>
        </p:nvSpPr>
        <p:spPr>
          <a:xfrm>
            <a:off x="6737523" y="159210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D23430-446B-44C1-B3CB-EAA530203A9D}"/>
              </a:ext>
            </a:extLst>
          </p:cNvPr>
          <p:cNvSpPr/>
          <p:nvPr/>
        </p:nvSpPr>
        <p:spPr>
          <a:xfrm>
            <a:off x="4474361" y="113317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DA2784-E138-42EC-A6E0-D659FFC54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50" y="1628433"/>
            <a:ext cx="1612110" cy="485378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80B0F32-36CC-4F55-A851-DC9352E01F5E}"/>
              </a:ext>
            </a:extLst>
          </p:cNvPr>
          <p:cNvSpPr/>
          <p:nvPr/>
        </p:nvSpPr>
        <p:spPr>
          <a:xfrm>
            <a:off x="1635109" y="213365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6976A6-E3E1-4215-AF31-52CA256EB18C}"/>
              </a:ext>
            </a:extLst>
          </p:cNvPr>
          <p:cNvSpPr/>
          <p:nvPr/>
        </p:nvSpPr>
        <p:spPr>
          <a:xfrm>
            <a:off x="1684338" y="358408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6FF6560B-6271-4E5A-A859-A9B45429C832}"/>
              </a:ext>
            </a:extLst>
          </p:cNvPr>
          <p:cNvSpPr/>
          <p:nvPr/>
        </p:nvSpPr>
        <p:spPr>
          <a:xfrm>
            <a:off x="2108212" y="133401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118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76785-4893-42E1-A72E-A15237C77916}"/>
              </a:ext>
            </a:extLst>
          </p:cNvPr>
          <p:cNvGraphicFramePr/>
          <p:nvPr/>
        </p:nvGraphicFramePr>
        <p:xfrm>
          <a:off x="477079" y="397566"/>
          <a:ext cx="11317361" cy="6294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로그인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로그인 창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구글 로그인 </a:t>
                      </a:r>
                      <a:r>
                        <a:rPr lang="en-US" altLang="ko-KR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api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로그인 입력 폼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비밀번호 찾기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회원가입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아이디 기억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구글 로그인 </a:t>
                      </a:r>
                      <a:r>
                        <a:rPr lang="en-US" altLang="ko-KR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api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구글 계정과 연동하여 구글 계정으로 회원가입과 로그인 가능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 입력 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이메일과 비밀번호 입력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 찾기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 찾기 페이지로 이동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클릭시 유효성 체크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공백과 맞지 않을 시 경고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선택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아이디 기억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 했던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아이디를 로그인 이메일 입력폼에  불러오게 함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486E1ED-61F2-4053-BABB-625917C0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4"/>
            <a:ext cx="6292391" cy="541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2DE81B-6700-4891-8652-860F7626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8"/>
            <a:ext cx="1639239" cy="53623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AC9C7A-58E7-4BE2-BAA4-63768C975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8" y="1639777"/>
            <a:ext cx="6292391" cy="4853785"/>
          </a:xfrm>
          <a:prstGeom prst="rect">
            <a:avLst/>
          </a:prstGeom>
        </p:spPr>
      </p:pic>
      <p:sp>
        <p:nvSpPr>
          <p:cNvPr id="21" name="Rectangle 9">
            <a:extLst>
              <a:ext uri="{FF2B5EF4-FFF2-40B4-BE49-F238E27FC236}">
                <a16:creationId xmlns:a16="http://schemas.microsoft.com/office/drawing/2014/main" id="{27DEE083-0DD3-4D23-B818-0B38223AB494}"/>
              </a:ext>
            </a:extLst>
          </p:cNvPr>
          <p:cNvSpPr/>
          <p:nvPr/>
        </p:nvSpPr>
        <p:spPr>
          <a:xfrm>
            <a:off x="7167677" y="1535773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6EEBDB1A-6223-48F9-A687-AC6B3EBC9D8D}"/>
              </a:ext>
            </a:extLst>
          </p:cNvPr>
          <p:cNvSpPr/>
          <p:nvPr/>
        </p:nvSpPr>
        <p:spPr>
          <a:xfrm>
            <a:off x="3755557" y="266204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E4548506-0538-447F-9A28-A0633C9D75F5}"/>
              </a:ext>
            </a:extLst>
          </p:cNvPr>
          <p:cNvSpPr/>
          <p:nvPr/>
        </p:nvSpPr>
        <p:spPr>
          <a:xfrm>
            <a:off x="3757091" y="476867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61AF32D2-CEFA-40B2-AB3E-3B58DCE89DFC}"/>
              </a:ext>
            </a:extLst>
          </p:cNvPr>
          <p:cNvSpPr/>
          <p:nvPr/>
        </p:nvSpPr>
        <p:spPr>
          <a:xfrm>
            <a:off x="3755557" y="372571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0FEBEBEF-F7E9-4E10-B7D3-FABB2B687AFC}"/>
              </a:ext>
            </a:extLst>
          </p:cNvPr>
          <p:cNvSpPr/>
          <p:nvPr/>
        </p:nvSpPr>
        <p:spPr>
          <a:xfrm>
            <a:off x="6518547" y="512536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F6F53541-DE52-4F45-AA8B-EB1D4F61092F}"/>
              </a:ext>
            </a:extLst>
          </p:cNvPr>
          <p:cNvSpPr/>
          <p:nvPr/>
        </p:nvSpPr>
        <p:spPr>
          <a:xfrm>
            <a:off x="7788193" y="153577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355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76785-4893-42E1-A72E-A15237C77916}"/>
              </a:ext>
            </a:extLst>
          </p:cNvPr>
          <p:cNvGraphicFramePr/>
          <p:nvPr/>
        </p:nvGraphicFramePr>
        <p:xfrm>
          <a:off x="477079" y="401400"/>
          <a:ext cx="11317361" cy="609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비밀번호 찾기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메일 주소 입력란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 한 아이디를 입력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재설정 링크 전송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입력한 해당 이메일 주소로 링크를 보내게 함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3DA278A-548C-40BA-A892-B9E72B7F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4"/>
            <a:ext cx="6292391" cy="5415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B15566-403A-4F34-A735-8F2B3D0D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8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9352F6-0174-4520-997B-2526E1DE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816" y="1672771"/>
            <a:ext cx="6358891" cy="4853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8A8210-33A2-468E-871B-23BD96D1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6070862"/>
            <a:ext cx="6292391" cy="424617"/>
          </a:xfrm>
          <a:prstGeom prst="rect">
            <a:avLst/>
          </a:prstGeom>
        </p:spPr>
      </p:pic>
      <p:sp>
        <p:nvSpPr>
          <p:cNvPr id="18" name="Rectangle 43">
            <a:extLst>
              <a:ext uri="{FF2B5EF4-FFF2-40B4-BE49-F238E27FC236}">
                <a16:creationId xmlns:a16="http://schemas.microsoft.com/office/drawing/2014/main" id="{3BEC5C2C-9864-4A40-8786-4C77EAF177D0}"/>
              </a:ext>
            </a:extLst>
          </p:cNvPr>
          <p:cNvSpPr/>
          <p:nvPr/>
        </p:nvSpPr>
        <p:spPr>
          <a:xfrm>
            <a:off x="6537998" y="361258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Rectangle 51">
            <a:extLst>
              <a:ext uri="{FF2B5EF4-FFF2-40B4-BE49-F238E27FC236}">
                <a16:creationId xmlns:a16="http://schemas.microsoft.com/office/drawing/2014/main" id="{9B516640-EB38-431B-815F-7A2057E31D07}"/>
              </a:ext>
            </a:extLst>
          </p:cNvPr>
          <p:cNvSpPr/>
          <p:nvPr/>
        </p:nvSpPr>
        <p:spPr>
          <a:xfrm>
            <a:off x="6537998" y="263009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748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76785-4893-42E1-A72E-A15237C77916}"/>
              </a:ext>
            </a:extLst>
          </p:cNvPr>
          <p:cNvGraphicFramePr/>
          <p:nvPr/>
        </p:nvGraphicFramePr>
        <p:xfrm>
          <a:off x="477079" y="397566"/>
          <a:ext cx="11317361" cy="609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비밀번호 재설정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비밀번호 재설정 창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모달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 재설정 기입란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 변경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클릭시 유효성 검사 후 확인과 맞지 않을 시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alert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56ED352-DEF8-48CC-BED2-663DF661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6307"/>
            <a:ext cx="6292391" cy="541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33CD95-A8FD-4C88-8B3F-1EB4AE3B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29301"/>
            <a:ext cx="1639239" cy="53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330538-8A36-4265-81DD-A7F4F688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68945"/>
            <a:ext cx="6292391" cy="4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59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76785-4893-42E1-A72E-A15237C77916}"/>
              </a:ext>
            </a:extLst>
          </p:cNvPr>
          <p:cNvGraphicFramePr/>
          <p:nvPr/>
        </p:nvGraphicFramePr>
        <p:xfrm>
          <a:off x="477079" y="397566"/>
          <a:ext cx="11317361" cy="609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회원가입 선택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회원가입 선택 창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구글</a:t>
                      </a:r>
                      <a:r>
                        <a:rPr lang="en-US" altLang="ko-KR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api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와 이메일로 회원가입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회원가입 선택 창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기존에 있는 이메일로 회원가입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EBFA79B-1D57-41E6-B28B-01D6923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4"/>
            <a:ext cx="6292391" cy="541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08DFD7-4EDD-46AA-934C-680BE7A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8"/>
            <a:ext cx="1639239" cy="53623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417DD8-CB3B-4E53-8427-EB6F4118C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70862"/>
            <a:ext cx="6292391" cy="424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EE4134-B3BC-446D-8B58-E8EBF4D4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39777"/>
            <a:ext cx="6292391" cy="4429168"/>
          </a:xfrm>
          <a:prstGeom prst="rect">
            <a:avLst/>
          </a:prstGeom>
        </p:spPr>
      </p:pic>
      <p:sp>
        <p:nvSpPr>
          <p:cNvPr id="17" name="Rectangle 43">
            <a:extLst>
              <a:ext uri="{FF2B5EF4-FFF2-40B4-BE49-F238E27FC236}">
                <a16:creationId xmlns:a16="http://schemas.microsoft.com/office/drawing/2014/main" id="{2FEA365E-4CC9-4251-8AB1-4C7C6DFF1AB1}"/>
              </a:ext>
            </a:extLst>
          </p:cNvPr>
          <p:cNvSpPr/>
          <p:nvPr/>
        </p:nvSpPr>
        <p:spPr>
          <a:xfrm>
            <a:off x="4044609" y="432021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70AFD6E5-80DD-40D2-9AFD-74C48945D5E5}"/>
              </a:ext>
            </a:extLst>
          </p:cNvPr>
          <p:cNvSpPr/>
          <p:nvPr/>
        </p:nvSpPr>
        <p:spPr>
          <a:xfrm>
            <a:off x="4044609" y="321927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33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76785-4893-42E1-A72E-A15237C77916}"/>
              </a:ext>
            </a:extLst>
          </p:cNvPr>
          <p:cNvGraphicFramePr/>
          <p:nvPr/>
        </p:nvGraphicFramePr>
        <p:xfrm>
          <a:off x="477079" y="397566"/>
          <a:ext cx="11317361" cy="6118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회원가입 약관 동의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사용자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9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회원가입 약관 동의 페이지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약관 동의 체크 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모두 동의시 약관 동의 모두 체크 표시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하나라도 안될 시 유효성 후 알림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취소와 확인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취소시 뒤로 이동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확인시 회원가입 이메일 인증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567AD1A9-5615-447B-A424-F0B297EE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7" y="6093795"/>
            <a:ext cx="6292391" cy="424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94E9AD-DA3F-4DC5-B01D-CC12552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71857"/>
            <a:ext cx="7931629" cy="49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65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81792" y="378712"/>
          <a:ext cx="11317361" cy="6126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추가 입력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38220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이메일로 회원가입 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이메일 인증 받는 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실제 사용하는 이메일 입력란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dirty="0"/>
                        <a:t>이미 존재하는 이메일일 경우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 dirty="0" err="1"/>
                        <a:t>알림창이</a:t>
                      </a:r>
                      <a:r>
                        <a:rPr lang="ko-KR" altLang="en-US" sz="1200" dirty="0"/>
                        <a:t> 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인증번호 받기 버튼 클릭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입력한 이메일에 인증번호 발송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인증번호 발송 되었다면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r>
                        <a:rPr lang="ko-KR" altLang="en-US" sz="1200" dirty="0"/>
                        <a:t>받은 인증번호 입력란이 생김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취소 버튼 클릭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메인 페이지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확인 버튼 클릭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회원정보 추가입력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9968D53F-544B-4262-ACD2-C3C4797F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" y="1123179"/>
            <a:ext cx="7931631" cy="3282462"/>
          </a:xfrm>
          <a:prstGeom prst="rect">
            <a:avLst/>
          </a:prstGeom>
        </p:spPr>
      </p:pic>
      <p:sp>
        <p:nvSpPr>
          <p:cNvPr id="29" name="Rectangle 9">
            <a:extLst>
              <a:ext uri="{FF2B5EF4-FFF2-40B4-BE49-F238E27FC236}">
                <a16:creationId xmlns:a16="http://schemas.microsoft.com/office/drawing/2014/main" id="{E3D3614B-FE1F-428F-82EA-06C165CDB2EB}"/>
              </a:ext>
            </a:extLst>
          </p:cNvPr>
          <p:cNvSpPr/>
          <p:nvPr/>
        </p:nvSpPr>
        <p:spPr>
          <a:xfrm>
            <a:off x="3067017" y="2336231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Rectangle 43">
            <a:extLst>
              <a:ext uri="{FF2B5EF4-FFF2-40B4-BE49-F238E27FC236}">
                <a16:creationId xmlns:a16="http://schemas.microsoft.com/office/drawing/2014/main" id="{9D1DFF80-C1E4-4B6E-8444-7434315C0F5E}"/>
              </a:ext>
            </a:extLst>
          </p:cNvPr>
          <p:cNvSpPr/>
          <p:nvPr/>
        </p:nvSpPr>
        <p:spPr>
          <a:xfrm>
            <a:off x="5453916" y="226442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Rectangle 51">
            <a:extLst>
              <a:ext uri="{FF2B5EF4-FFF2-40B4-BE49-F238E27FC236}">
                <a16:creationId xmlns:a16="http://schemas.microsoft.com/office/drawing/2014/main" id="{8BE3D65E-F3BE-491E-A103-F2D11C5A7216}"/>
              </a:ext>
            </a:extLst>
          </p:cNvPr>
          <p:cNvSpPr/>
          <p:nvPr/>
        </p:nvSpPr>
        <p:spPr>
          <a:xfrm>
            <a:off x="4787548" y="377262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F390FD84-EB77-4839-8222-DA9F25EC9BCB}"/>
              </a:ext>
            </a:extLst>
          </p:cNvPr>
          <p:cNvSpPr/>
          <p:nvPr/>
        </p:nvSpPr>
        <p:spPr>
          <a:xfrm>
            <a:off x="5453916" y="299407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Rectangle 49">
            <a:extLst>
              <a:ext uri="{FF2B5EF4-FFF2-40B4-BE49-F238E27FC236}">
                <a16:creationId xmlns:a16="http://schemas.microsoft.com/office/drawing/2014/main" id="{4FC4E573-DB13-41A3-AE7A-65B28C0A3842}"/>
              </a:ext>
            </a:extLst>
          </p:cNvPr>
          <p:cNvSpPr/>
          <p:nvPr/>
        </p:nvSpPr>
        <p:spPr>
          <a:xfrm>
            <a:off x="3893182" y="377262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313F3AA-4410-46DD-811F-4D88F17A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" y="4405641"/>
            <a:ext cx="7931631" cy="3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7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519499" y="441131"/>
          <a:ext cx="11317361" cy="6107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추가 입력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38220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이메일로 회원가입 시 회원정보 추가 입력 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인증 받은 이메일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재확인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이름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닉네임 입력란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(*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중복확인 필수로 </a:t>
                      </a:r>
                      <a:r>
                        <a:rPr lang="en-US" altLang="ko-KR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chk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생년월일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성별 체크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가입하기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성공 후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로그인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3822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메인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AD43F018-AF10-4ADA-8D19-A1986971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9" y="1176099"/>
            <a:ext cx="7950485" cy="5372663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3D27B31-0ED3-4F3D-854E-78F7D6B1BBB5}"/>
              </a:ext>
            </a:extLst>
          </p:cNvPr>
          <p:cNvSpPr/>
          <p:nvPr/>
        </p:nvSpPr>
        <p:spPr>
          <a:xfrm>
            <a:off x="2916188" y="2538908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D0427337-FD6C-4C19-8E4F-4228B881957E}"/>
              </a:ext>
            </a:extLst>
          </p:cNvPr>
          <p:cNvSpPr/>
          <p:nvPr/>
        </p:nvSpPr>
        <p:spPr>
          <a:xfrm>
            <a:off x="5640197" y="283003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5E9779BB-FC8F-417D-A4D1-93CC866B4878}"/>
              </a:ext>
            </a:extLst>
          </p:cNvPr>
          <p:cNvSpPr/>
          <p:nvPr/>
        </p:nvSpPr>
        <p:spPr>
          <a:xfrm>
            <a:off x="2916188" y="389095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6CC79552-91A3-435E-BA24-69664CD0CA7E}"/>
              </a:ext>
            </a:extLst>
          </p:cNvPr>
          <p:cNvSpPr/>
          <p:nvPr/>
        </p:nvSpPr>
        <p:spPr>
          <a:xfrm>
            <a:off x="2916188" y="317099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9B55F437-EC8E-4283-94EF-2B1B40A16EBA}"/>
              </a:ext>
            </a:extLst>
          </p:cNvPr>
          <p:cNvSpPr/>
          <p:nvPr/>
        </p:nvSpPr>
        <p:spPr>
          <a:xfrm>
            <a:off x="5640197" y="352147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12FE462B-3573-4D82-A299-91E6E428B9D0}"/>
              </a:ext>
            </a:extLst>
          </p:cNvPr>
          <p:cNvSpPr/>
          <p:nvPr/>
        </p:nvSpPr>
        <p:spPr>
          <a:xfrm>
            <a:off x="5640197" y="425644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8A837E9A-9D5E-48B8-BC79-684BB0735CCA}"/>
              </a:ext>
            </a:extLst>
          </p:cNvPr>
          <p:cNvSpPr/>
          <p:nvPr/>
        </p:nvSpPr>
        <p:spPr>
          <a:xfrm>
            <a:off x="2916188" y="455554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F2765ABD-3349-4FCB-B20C-5C1224484F2C}"/>
              </a:ext>
            </a:extLst>
          </p:cNvPr>
          <p:cNvSpPr/>
          <p:nvPr/>
        </p:nvSpPr>
        <p:spPr>
          <a:xfrm>
            <a:off x="4995147" y="513686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968560F6-1A35-4C24-ADC4-00CED9E952D1}"/>
              </a:ext>
            </a:extLst>
          </p:cNvPr>
          <p:cNvSpPr/>
          <p:nvPr/>
        </p:nvSpPr>
        <p:spPr>
          <a:xfrm>
            <a:off x="3671903" y="513686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8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16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회원가입 추가입력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구글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3705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구글로 회원가입 시 회원정보 추가 입력 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구글 이메일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이름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마이페이지 비밀번호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마이페이지 비밀번호 확인 입력란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닉네임 입력란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생년월일 입력란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성별 체크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회원가입 성공 후 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로그인 페이지로 이동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메인페이지로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D61137C-6859-4C85-9CC2-E52F1FC7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1140152"/>
            <a:ext cx="7936344" cy="5353406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742115-7AAE-4475-A40A-AA12BFCBE86A}"/>
              </a:ext>
            </a:extLst>
          </p:cNvPr>
          <p:cNvSpPr/>
          <p:nvPr/>
        </p:nvSpPr>
        <p:spPr>
          <a:xfrm>
            <a:off x="2854913" y="2469499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46932845-7A98-48C1-A6BA-4AD44BDB349D}"/>
              </a:ext>
            </a:extLst>
          </p:cNvPr>
          <p:cNvSpPr/>
          <p:nvPr/>
        </p:nvSpPr>
        <p:spPr>
          <a:xfrm>
            <a:off x="5685498" y="278650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Rectangle 51">
            <a:extLst>
              <a:ext uri="{FF2B5EF4-FFF2-40B4-BE49-F238E27FC236}">
                <a16:creationId xmlns:a16="http://schemas.microsoft.com/office/drawing/2014/main" id="{B1747535-02AB-4A62-A4B2-98BA1898DAEE}"/>
              </a:ext>
            </a:extLst>
          </p:cNvPr>
          <p:cNvSpPr/>
          <p:nvPr/>
        </p:nvSpPr>
        <p:spPr>
          <a:xfrm>
            <a:off x="2854913" y="376995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93405288-5F29-4D7B-9DF3-96E3B2DE356F}"/>
              </a:ext>
            </a:extLst>
          </p:cNvPr>
          <p:cNvSpPr/>
          <p:nvPr/>
        </p:nvSpPr>
        <p:spPr>
          <a:xfrm>
            <a:off x="2854913" y="312101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DF08553B-BDD0-47AB-B97D-05244C560B60}"/>
              </a:ext>
            </a:extLst>
          </p:cNvPr>
          <p:cNvSpPr/>
          <p:nvPr/>
        </p:nvSpPr>
        <p:spPr>
          <a:xfrm>
            <a:off x="5685498" y="342900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B5CD9585-2BAC-41ED-B942-1D1EE76EC31C}"/>
              </a:ext>
            </a:extLst>
          </p:cNvPr>
          <p:cNvSpPr/>
          <p:nvPr/>
        </p:nvSpPr>
        <p:spPr>
          <a:xfrm>
            <a:off x="5685498" y="411091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Rectangle 51">
            <a:extLst>
              <a:ext uri="{FF2B5EF4-FFF2-40B4-BE49-F238E27FC236}">
                <a16:creationId xmlns:a16="http://schemas.microsoft.com/office/drawing/2014/main" id="{093EF7B4-E3EF-408E-97AD-3CA11121524E}"/>
              </a:ext>
            </a:extLst>
          </p:cNvPr>
          <p:cNvSpPr/>
          <p:nvPr/>
        </p:nvSpPr>
        <p:spPr>
          <a:xfrm>
            <a:off x="2854913" y="445187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C27BF7CD-EE2C-4463-9761-0F7A8A812634}"/>
              </a:ext>
            </a:extLst>
          </p:cNvPr>
          <p:cNvSpPr/>
          <p:nvPr/>
        </p:nvSpPr>
        <p:spPr>
          <a:xfrm>
            <a:off x="4905592" y="513686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7" name="Rectangle 51">
            <a:extLst>
              <a:ext uri="{FF2B5EF4-FFF2-40B4-BE49-F238E27FC236}">
                <a16:creationId xmlns:a16="http://schemas.microsoft.com/office/drawing/2014/main" id="{079FAFC6-0E48-4FAC-AB4D-56AE3F389ABE}"/>
              </a:ext>
            </a:extLst>
          </p:cNvPr>
          <p:cNvSpPr/>
          <p:nvPr/>
        </p:nvSpPr>
        <p:spPr>
          <a:xfrm>
            <a:off x="3615342" y="513686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857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095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마이페이지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3705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본인확인을 위한 계정확인 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자신의 이메일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입력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확인버튼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내 정보 수정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3AF5188-7429-4D3B-B1F9-01F5A312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0"/>
            <a:ext cx="6292391" cy="541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47146D-99EB-49EA-9861-9CD20B2C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4"/>
            <a:ext cx="1639239" cy="5362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2A4102-8E7C-4CDC-AE53-FF53AD11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70858"/>
            <a:ext cx="6292391" cy="4246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046425-5568-458E-AF9F-8F97497DD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72767"/>
            <a:ext cx="6292391" cy="4429168"/>
          </a:xfrm>
          <a:prstGeom prst="rect">
            <a:avLst/>
          </a:prstGeom>
        </p:spPr>
      </p:pic>
      <p:sp>
        <p:nvSpPr>
          <p:cNvPr id="36" name="Rectangle 9">
            <a:extLst>
              <a:ext uri="{FF2B5EF4-FFF2-40B4-BE49-F238E27FC236}">
                <a16:creationId xmlns:a16="http://schemas.microsoft.com/office/drawing/2014/main" id="{C9561B38-8DE7-4B28-B90A-DFE446A3EB93}"/>
              </a:ext>
            </a:extLst>
          </p:cNvPr>
          <p:cNvSpPr/>
          <p:nvPr/>
        </p:nvSpPr>
        <p:spPr>
          <a:xfrm>
            <a:off x="5602827" y="1720068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CD4FF5D4-72B1-4E82-9D39-43A7B22D457B}"/>
              </a:ext>
            </a:extLst>
          </p:cNvPr>
          <p:cNvSpPr/>
          <p:nvPr/>
        </p:nvSpPr>
        <p:spPr>
          <a:xfrm>
            <a:off x="6135759" y="351435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708D269F-3733-4C50-93FC-2F81DA0C59EC}"/>
              </a:ext>
            </a:extLst>
          </p:cNvPr>
          <p:cNvSpPr/>
          <p:nvPr/>
        </p:nvSpPr>
        <p:spPr>
          <a:xfrm>
            <a:off x="6649201" y="253352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35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95406-6F44-4964-9896-18137BB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0" y="448241"/>
            <a:ext cx="11543419" cy="64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2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36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482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나의 정보 수정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482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15583">
                <a:tc rowSpan="11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내 정보 수정 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이메일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변경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비밀번호 변경 재확인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이름 고정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닉네임 변경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닉네임 중복 확인버튼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생년월일 변경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성별 변경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변경사항 없이 마이페이지로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  <a:tr h="515583">
                <a:tc gridSpan="6" vMerge="1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확인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정보 변경 되고 마이페이지로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2600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753742D-FC43-4949-B675-03F27AB2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381027"/>
            <a:ext cx="6292391" cy="528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DBF851-6E1B-4001-B02D-05F821CE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401144"/>
            <a:ext cx="1639239" cy="5362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989FD-ECB0-4599-B0DF-974073D0A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340788"/>
            <a:ext cx="6292391" cy="4246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DFA0A7-414D-405F-9A49-6F2356DFB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909704"/>
            <a:ext cx="6292392" cy="4429168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343CB227-87E3-46DC-B129-924D378E7904}"/>
              </a:ext>
            </a:extLst>
          </p:cNvPr>
          <p:cNvSpPr/>
          <p:nvPr/>
        </p:nvSpPr>
        <p:spPr>
          <a:xfrm>
            <a:off x="4727792" y="2764114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182426F5-419F-4C94-9817-79A3F5A9556A}"/>
              </a:ext>
            </a:extLst>
          </p:cNvPr>
          <p:cNvSpPr/>
          <p:nvPr/>
        </p:nvSpPr>
        <p:spPr>
          <a:xfrm>
            <a:off x="6284100" y="308804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Rectangle 51">
            <a:extLst>
              <a:ext uri="{FF2B5EF4-FFF2-40B4-BE49-F238E27FC236}">
                <a16:creationId xmlns:a16="http://schemas.microsoft.com/office/drawing/2014/main" id="{882382B9-5D42-4317-925D-81153FD0584A}"/>
              </a:ext>
            </a:extLst>
          </p:cNvPr>
          <p:cNvSpPr/>
          <p:nvPr/>
        </p:nvSpPr>
        <p:spPr>
          <a:xfrm>
            <a:off x="4779802" y="405204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99EC52F-7E93-4F62-8C99-25D4C6CA15E6}"/>
              </a:ext>
            </a:extLst>
          </p:cNvPr>
          <p:cNvSpPr/>
          <p:nvPr/>
        </p:nvSpPr>
        <p:spPr>
          <a:xfrm>
            <a:off x="4763841" y="345104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423B4B87-3672-40E2-9C41-5AC96B67D0B8}"/>
              </a:ext>
            </a:extLst>
          </p:cNvPr>
          <p:cNvSpPr/>
          <p:nvPr/>
        </p:nvSpPr>
        <p:spPr>
          <a:xfrm>
            <a:off x="6294867" y="373369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3247887B-6A4D-4ED3-BAAC-9456A45230F3}"/>
              </a:ext>
            </a:extLst>
          </p:cNvPr>
          <p:cNvSpPr/>
          <p:nvPr/>
        </p:nvSpPr>
        <p:spPr>
          <a:xfrm>
            <a:off x="6284100" y="436564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E5D349A1-212C-424D-9C49-81161B9C8B30}"/>
              </a:ext>
            </a:extLst>
          </p:cNvPr>
          <p:cNvSpPr/>
          <p:nvPr/>
        </p:nvSpPr>
        <p:spPr>
          <a:xfrm>
            <a:off x="4779802" y="465304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Rectangle 51">
            <a:extLst>
              <a:ext uri="{FF2B5EF4-FFF2-40B4-BE49-F238E27FC236}">
                <a16:creationId xmlns:a16="http://schemas.microsoft.com/office/drawing/2014/main" id="{9CEC31A1-2D9F-4513-AA6C-3F3173667151}"/>
              </a:ext>
            </a:extLst>
          </p:cNvPr>
          <p:cNvSpPr/>
          <p:nvPr/>
        </p:nvSpPr>
        <p:spPr>
          <a:xfrm>
            <a:off x="6284786" y="474939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Rectangle 51">
            <a:extLst>
              <a:ext uri="{FF2B5EF4-FFF2-40B4-BE49-F238E27FC236}">
                <a16:creationId xmlns:a16="http://schemas.microsoft.com/office/drawing/2014/main" id="{51CB033E-BC76-4B89-8504-3259088A8FCD}"/>
              </a:ext>
            </a:extLst>
          </p:cNvPr>
          <p:cNvSpPr/>
          <p:nvPr/>
        </p:nvSpPr>
        <p:spPr>
          <a:xfrm>
            <a:off x="5957959" y="530649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2" name="Rectangle 51">
            <a:extLst>
              <a:ext uri="{FF2B5EF4-FFF2-40B4-BE49-F238E27FC236}">
                <a16:creationId xmlns:a16="http://schemas.microsoft.com/office/drawing/2014/main" id="{89057097-47A5-442B-8A80-57C7ECB8E003}"/>
              </a:ext>
            </a:extLst>
          </p:cNvPr>
          <p:cNvSpPr/>
          <p:nvPr/>
        </p:nvSpPr>
        <p:spPr>
          <a:xfrm>
            <a:off x="5135402" y="5306493"/>
            <a:ext cx="48271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4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095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회원탈퇴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김연지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페이지 수 기입</a:t>
                      </a: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)page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53705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회원탈퇴 유의사항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변경사항 없이 마이페이지로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확인 버튼 클릭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웹에서 사용자가 활동한 데이터 값이 삭제 후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메인페이지로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5370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AB77E46-5C02-4351-9BBF-658B3FA4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0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AF65AA-9B0D-41E3-9764-78A63C58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4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D180F-4A80-41DF-920D-736231A8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70858"/>
            <a:ext cx="6292391" cy="424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A5A896-4449-4F8D-B797-3B758274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5" y="1639773"/>
            <a:ext cx="6292391" cy="4431085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C84B98EC-BBBE-479D-82CC-5A47B42D74FD}"/>
              </a:ext>
            </a:extLst>
          </p:cNvPr>
          <p:cNvSpPr/>
          <p:nvPr/>
        </p:nvSpPr>
        <p:spPr>
          <a:xfrm>
            <a:off x="5084712" y="1731878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F532C82D-1775-422B-90E0-9C94D38AB1EE}"/>
              </a:ext>
            </a:extLst>
          </p:cNvPr>
          <p:cNvSpPr/>
          <p:nvPr/>
        </p:nvSpPr>
        <p:spPr>
          <a:xfrm>
            <a:off x="5740400" y="381238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BEB29B20-ED7A-4440-A817-AA8BCC47B698}"/>
              </a:ext>
            </a:extLst>
          </p:cNvPr>
          <p:cNvSpPr/>
          <p:nvPr/>
        </p:nvSpPr>
        <p:spPr>
          <a:xfrm>
            <a:off x="4387382" y="381238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695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7916-B63C-4DB2-A77D-0FB5C8F0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33" y="2515658"/>
            <a:ext cx="4182533" cy="1325563"/>
          </a:xfrm>
        </p:spPr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</a:t>
            </a:r>
            <a:r>
              <a:rPr lang="ko-KR" altLang="en-US" dirty="0" err="1"/>
              <a:t>자유톡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79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18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자유톡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게시판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게시판 리스트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회원과 비회원 모두가 보고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쓰고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수정하고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지울수 있는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글쓰기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글쓰기 페이지로 이동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페이징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리스트 페이지 이동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페이징 수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개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107576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검색 </a:t>
                      </a: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en-US" altLang="ko-K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구분 선택 후</a:t>
                      </a:r>
                      <a:endParaRPr lang="en-US" altLang="ko-K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찾고 싶은 키워드를 기입해서 검색 버튼을 으르면 해당되는 게시글이 나온다</a:t>
                      </a: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제목 </a:t>
                      </a: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r>
                        <a:rPr lang="en-US" altLang="ko-KR" sz="1200" b="1" i="0" u="none" strike="noStrike" dirty="0">
                          <a:effectLst/>
                          <a:latin typeface="Arial" panose="020B0604020202020204" pitchFamily="34" charset="0"/>
                        </a:rPr>
                        <a:t> )</a:t>
                      </a:r>
                      <a:endParaRPr lang="ko-KR" alt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9A014AD-413A-4316-AC3A-30BEB04F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121157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061652-8687-4C4D-89E9-B271B335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54151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CE0AF0-3D1E-435B-A878-6BA2209E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93795"/>
            <a:ext cx="6292391" cy="424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7DCAF-0B8E-4AA3-9F41-3691FC123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62710"/>
            <a:ext cx="6292391" cy="4429168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BEE16A1-36CF-4FE6-A618-8F4029EF1486}"/>
              </a:ext>
            </a:extLst>
          </p:cNvPr>
          <p:cNvSpPr/>
          <p:nvPr/>
        </p:nvSpPr>
        <p:spPr>
          <a:xfrm>
            <a:off x="5064336" y="2229670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 51">
            <a:extLst>
              <a:ext uri="{FF2B5EF4-FFF2-40B4-BE49-F238E27FC236}">
                <a16:creationId xmlns:a16="http://schemas.microsoft.com/office/drawing/2014/main" id="{59B2030D-0DB8-4BA0-B273-F9E0183A8ACF}"/>
              </a:ext>
            </a:extLst>
          </p:cNvPr>
          <p:cNvSpPr/>
          <p:nvPr/>
        </p:nvSpPr>
        <p:spPr>
          <a:xfrm>
            <a:off x="5522286" y="502481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B63ECDB9-FFE0-4C37-B935-B1665AC41365}"/>
              </a:ext>
            </a:extLst>
          </p:cNvPr>
          <p:cNvSpPr/>
          <p:nvPr/>
        </p:nvSpPr>
        <p:spPr>
          <a:xfrm>
            <a:off x="6421979" y="183031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C83A4971-5B5B-4160-AA69-005FF91CF78B}"/>
              </a:ext>
            </a:extLst>
          </p:cNvPr>
          <p:cNvSpPr/>
          <p:nvPr/>
        </p:nvSpPr>
        <p:spPr>
          <a:xfrm>
            <a:off x="4796580" y="573684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0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29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뷰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(1)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게시판 뷰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게시글에 대한 상세 뷰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경고 문구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의료 관련 정보는 예민한 부분이라 법적 책임까지 갈 수 있음을 경고하는 문구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 사진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 한 사진은 글 내용 아래에 보임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 파일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기존에 올린 첨부 파일을 다운로드할 수 있습니다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9207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306083C-A3ED-4BDC-963B-712EF387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129797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F1CD-ADE9-4482-97A1-30B7599A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62791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4CBDCC-08C9-4CB7-B149-44D3A05C3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102435"/>
            <a:ext cx="6292391" cy="4246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1989D4-A5C6-483B-851A-729305CC4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71350"/>
            <a:ext cx="6292391" cy="4429168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0CA0BAA2-6B56-4066-A73D-1CD5D3F2DBC9}"/>
              </a:ext>
            </a:extLst>
          </p:cNvPr>
          <p:cNvSpPr/>
          <p:nvPr/>
        </p:nvSpPr>
        <p:spPr>
          <a:xfrm>
            <a:off x="5155256" y="1669433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43759C15-FFCD-45F4-BF61-F1230067E6B5}"/>
              </a:ext>
            </a:extLst>
          </p:cNvPr>
          <p:cNvSpPr/>
          <p:nvPr/>
        </p:nvSpPr>
        <p:spPr>
          <a:xfrm>
            <a:off x="4379424" y="262079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664C98D4-7A01-4D8E-B8A7-2B08B551D41F}"/>
              </a:ext>
            </a:extLst>
          </p:cNvPr>
          <p:cNvSpPr/>
          <p:nvPr/>
        </p:nvSpPr>
        <p:spPr>
          <a:xfrm>
            <a:off x="3790344" y="357031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55E30D16-1D70-48BB-BF3A-0DAB36FE15D4}"/>
              </a:ext>
            </a:extLst>
          </p:cNvPr>
          <p:cNvSpPr/>
          <p:nvPr/>
        </p:nvSpPr>
        <p:spPr>
          <a:xfrm>
            <a:off x="3850466" y="511529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987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52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뷰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(2)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게시글에 달린 댓글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전체 댓글 개수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시간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입력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내용을 입력하고 등록 버튼을 누르면 댓글을 등록할 수 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기능 수행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또는 자기가 작성한 댓글이 아닐 시엔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 삭제 버튼이 보이지 않습니다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9207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719671E-E70C-4157-A8DA-5AB1BEA4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152730"/>
            <a:ext cx="6292391" cy="541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A66BDB-999C-41F6-9008-F2CB1AC8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85724"/>
            <a:ext cx="1639239" cy="53623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5EAE3A-9365-4EE7-8384-0B8EA2B8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125368"/>
            <a:ext cx="6292391" cy="4246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8FDACD-CE02-48DC-9927-58492E0E9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94283"/>
            <a:ext cx="6292391" cy="4429168"/>
          </a:xfrm>
          <a:prstGeom prst="rect">
            <a:avLst/>
          </a:prstGeom>
        </p:spPr>
      </p:pic>
      <p:sp>
        <p:nvSpPr>
          <p:cNvPr id="23" name="Rectangle 51">
            <a:extLst>
              <a:ext uri="{FF2B5EF4-FFF2-40B4-BE49-F238E27FC236}">
                <a16:creationId xmlns:a16="http://schemas.microsoft.com/office/drawing/2014/main" id="{F27E6E19-04B5-42C8-82BD-40371D233B93}"/>
              </a:ext>
            </a:extLst>
          </p:cNvPr>
          <p:cNvSpPr/>
          <p:nvPr/>
        </p:nvSpPr>
        <p:spPr>
          <a:xfrm>
            <a:off x="6599779" y="293298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29110FEE-4FCD-4869-AA70-FEAB7FB14070}"/>
              </a:ext>
            </a:extLst>
          </p:cNvPr>
          <p:cNvSpPr/>
          <p:nvPr/>
        </p:nvSpPr>
        <p:spPr>
          <a:xfrm>
            <a:off x="3507651" y="266222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2C61175C-179F-45A4-AD59-FCA68C9493DD}"/>
              </a:ext>
            </a:extLst>
          </p:cNvPr>
          <p:cNvSpPr/>
          <p:nvPr/>
        </p:nvSpPr>
        <p:spPr>
          <a:xfrm>
            <a:off x="6599779" y="411888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Rectangle 51">
            <a:extLst>
              <a:ext uri="{FF2B5EF4-FFF2-40B4-BE49-F238E27FC236}">
                <a16:creationId xmlns:a16="http://schemas.microsoft.com/office/drawing/2014/main" id="{EF77BA21-44D1-4EB6-82A7-572A6394ECC6}"/>
              </a:ext>
            </a:extLst>
          </p:cNvPr>
          <p:cNvSpPr/>
          <p:nvPr/>
        </p:nvSpPr>
        <p:spPr>
          <a:xfrm>
            <a:off x="6599779" y="352593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376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335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r>
                        <a:rPr lang="en-US" altLang="ko-KR" sz="1050" u="none" strike="noStrike" dirty="0">
                          <a:effectLst/>
                        </a:rPr>
                        <a:t>44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작성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17176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게시글 작성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작성을 위한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필수 입력 란 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글 내용 폼 작성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글 제목과 글 내용 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이미지 파일 첨부 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–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올리기 버튼 클릭시 파일 첨부 할수 있는  창이 나옴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자유 톡 리스트페이지로 이동 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자유 톡 리스트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71717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9207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DC43885-D7A7-48D0-B071-DF7D8548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154647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3B6222-EF8E-4173-A4C3-07AA4082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87641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435730-C117-4C3B-9CD7-D13EAC05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127285"/>
            <a:ext cx="6292391" cy="424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18C1BB-F5BC-4B70-AC6E-DD6DCB3AD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1696200"/>
            <a:ext cx="6292391" cy="4431085"/>
          </a:xfrm>
          <a:prstGeom prst="rect">
            <a:avLst/>
          </a:prstGeom>
        </p:spPr>
      </p:pic>
      <p:sp>
        <p:nvSpPr>
          <p:cNvPr id="9" name="Rectangle 51">
            <a:extLst>
              <a:ext uri="{FF2B5EF4-FFF2-40B4-BE49-F238E27FC236}">
                <a16:creationId xmlns:a16="http://schemas.microsoft.com/office/drawing/2014/main" id="{A0FF7E70-6CBC-4C74-AD59-9A155A693372}"/>
              </a:ext>
            </a:extLst>
          </p:cNvPr>
          <p:cNvSpPr/>
          <p:nvPr/>
        </p:nvSpPr>
        <p:spPr>
          <a:xfrm>
            <a:off x="3507651" y="308594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D68E93B1-06A4-41D1-AE49-AFB022468ABA}"/>
              </a:ext>
            </a:extLst>
          </p:cNvPr>
          <p:cNvSpPr/>
          <p:nvPr/>
        </p:nvSpPr>
        <p:spPr>
          <a:xfrm>
            <a:off x="3507651" y="169620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62AAF191-A995-412E-B50A-4EB50B39C30C}"/>
              </a:ext>
            </a:extLst>
          </p:cNvPr>
          <p:cNvSpPr/>
          <p:nvPr/>
        </p:nvSpPr>
        <p:spPr>
          <a:xfrm>
            <a:off x="5084713" y="553204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DC7AF2A9-A4AB-4DD1-A186-3451AD6EA7C2}"/>
              </a:ext>
            </a:extLst>
          </p:cNvPr>
          <p:cNvSpPr/>
          <p:nvPr/>
        </p:nvSpPr>
        <p:spPr>
          <a:xfrm>
            <a:off x="3507651" y="499132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906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170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163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r>
                        <a:rPr lang="en-US" altLang="ko-KR" sz="1050" u="none" strike="noStrike" dirty="0">
                          <a:effectLst/>
                        </a:rPr>
                        <a:t>44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김연섭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163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733513">
                <a:tc rowSpan="10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게시글 수정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수정을 위한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기존 제목과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게시글 내용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첨부파일 정보를 가져옴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63263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이미지 파일 첨부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등록된 첨부파일이 삭제된 상태로 바뀜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127726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 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수정이 된 상태로  게시글 뷰 페이지로 이동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기존 자료를 가지고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 전인 게시글 뷰 페이지로 이동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63263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63263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4585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163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163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163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163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DC43885-D7A7-48D0-B071-DF7D8548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6" y="1163741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3B6222-EF8E-4173-A4C3-07AA4082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87641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435730-C117-4C3B-9CD7-D13EAC05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127285"/>
            <a:ext cx="6292391" cy="424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2839F1-5B3E-4E96-971E-0C2F40550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6" y="1696200"/>
            <a:ext cx="6292391" cy="4429168"/>
          </a:xfrm>
          <a:prstGeom prst="rect">
            <a:avLst/>
          </a:prstGeom>
        </p:spPr>
      </p:pic>
      <p:sp>
        <p:nvSpPr>
          <p:cNvPr id="9" name="Rectangle 51">
            <a:extLst>
              <a:ext uri="{FF2B5EF4-FFF2-40B4-BE49-F238E27FC236}">
                <a16:creationId xmlns:a16="http://schemas.microsoft.com/office/drawing/2014/main" id="{A0FF7E70-6CBC-4C74-AD59-9A155A693372}"/>
              </a:ext>
            </a:extLst>
          </p:cNvPr>
          <p:cNvSpPr/>
          <p:nvPr/>
        </p:nvSpPr>
        <p:spPr>
          <a:xfrm>
            <a:off x="3504068" y="514361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D68E93B1-06A4-41D1-AE49-AFB022468ABA}"/>
              </a:ext>
            </a:extLst>
          </p:cNvPr>
          <p:cNvSpPr/>
          <p:nvPr/>
        </p:nvSpPr>
        <p:spPr>
          <a:xfrm>
            <a:off x="3550774" y="1714389"/>
            <a:ext cx="308894" cy="317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Rectangle 51">
            <a:extLst>
              <a:ext uri="{FF2B5EF4-FFF2-40B4-BE49-F238E27FC236}">
                <a16:creationId xmlns:a16="http://schemas.microsoft.com/office/drawing/2014/main" id="{DC7AF2A9-A4AB-4DD1-A186-3451AD6EA7C2}"/>
              </a:ext>
            </a:extLst>
          </p:cNvPr>
          <p:cNvSpPr/>
          <p:nvPr/>
        </p:nvSpPr>
        <p:spPr>
          <a:xfrm>
            <a:off x="5600787" y="548457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121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7916-B63C-4DB2-A77D-0FB5C8F0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33" y="2515658"/>
            <a:ext cx="4182533" cy="1325563"/>
          </a:xfrm>
        </p:spPr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– </a:t>
            </a:r>
            <a:r>
              <a:rPr lang="ko-KR" altLang="en-US" dirty="0" err="1"/>
              <a:t>진료톡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33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609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비회원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진료 톡 클릭 시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안 정민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 (2)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358588">
                <a:tc rowSpan="15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진료톡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2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번 </a:t>
                      </a: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알림창이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뜸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확인 버튼을 누릴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 </a:t>
                      </a: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알림창만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꺼짐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439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1089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503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954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E26B115-AEF7-474A-844B-450BC10F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098224"/>
            <a:ext cx="6292391" cy="541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8086C-0EAF-4644-8596-6937BEB3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31218"/>
            <a:ext cx="1639239" cy="5362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AA57BE-8131-40E5-9D0D-005092D5D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70862"/>
            <a:ext cx="6292391" cy="4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D362B83-2F23-4FFF-AF57-23EBABD42DB3}"/>
              </a:ext>
            </a:extLst>
          </p:cNvPr>
          <p:cNvSpPr txBox="1">
            <a:spLocks/>
          </p:cNvSpPr>
          <p:nvPr/>
        </p:nvSpPr>
        <p:spPr>
          <a:xfrm>
            <a:off x="4398877" y="2603035"/>
            <a:ext cx="394297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화면 흐름도</a:t>
            </a:r>
          </a:p>
        </p:txBody>
      </p:sp>
    </p:spTree>
    <p:extLst>
      <p:ext uri="{BB962C8B-B14F-4D97-AF65-F5344CB8AC3E}">
        <p14:creationId xmlns:p14="http://schemas.microsoft.com/office/powerpoint/2010/main" val="2286113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438672" y="344355"/>
          <a:ext cx="11314656" cy="6363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2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페이지명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i="0" u="none" strike="noStrike">
                          <a:effectLst/>
                          <a:latin typeface="Arial"/>
                        </a:rPr>
                        <a:t> 진료톡 게시글 리스트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작성자명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김예솔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project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호랭이 약방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1page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URL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사용주체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회원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description(</a:t>
                      </a:r>
                      <a:r>
                        <a:rPr lang="ko-KR" altLang="en-US" sz="1050" u="none" strike="noStrike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124">
                <a:tc rowSpan="10" gridSpan="6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1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진료 톡 게시글 리스트</a:t>
                      </a:r>
                      <a:endParaRPr lang="en-US" altLang="ko-KR" sz="1200" b="0" i="0" u="none" strike="noStrike" dirty="0">
                        <a:effectLst/>
                        <a:latin typeface="Arial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한 페이지에 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개씩 보인다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게시글 제목을 클릭하면 해당 게시글 페이지로 이동한다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450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2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게시글 작성</a:t>
                      </a:r>
                      <a:endParaRPr lang="en-US" altLang="ko-KR" sz="1200" b="0" i="0" u="none" strike="noStrike" dirty="0">
                        <a:effectLst/>
                        <a:latin typeface="Arial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연필모양 아이콘 버튼을 클릭하면 게시글 작성 페이지로 이동한다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270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3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게시글 </a:t>
                      </a:r>
                      <a:r>
                        <a:rPr lang="ko-KR" altLang="en-US" sz="1200" b="0" i="0" u="none" strike="noStrike" dirty="0" err="1">
                          <a:effectLst/>
                          <a:latin typeface="Arial"/>
                        </a:rPr>
                        <a:t>페이징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 리스트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페이지는 총 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개씩 보인다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검색 창</a:t>
                      </a:r>
                      <a:endParaRPr lang="en-US" altLang="ko-KR" sz="1200" b="0" i="0" u="none" strike="noStrike" dirty="0">
                        <a:effectLst/>
                        <a:latin typeface="Arial"/>
                      </a:endParaRPr>
                    </a:p>
                    <a:p>
                      <a:pPr marL="17145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제목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내용을 키워드 검색으로 원하는 게시글을 찾아서 읽을 수 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022A55A-C182-4B7A-B950-C52AC269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09" y="1128771"/>
            <a:ext cx="6292391" cy="521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2DD38B-0A1B-45EE-BD9C-96855FC3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" y="1147465"/>
            <a:ext cx="1639239" cy="5364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800358-16E9-41F5-B8DE-03B7D5FC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0" y="6089026"/>
            <a:ext cx="6292391" cy="424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427325-0B93-40CA-BEEE-0F9BC932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909" y="1650153"/>
            <a:ext cx="6292391" cy="4436956"/>
          </a:xfrm>
          <a:prstGeom prst="rect">
            <a:avLst/>
          </a:prstGeom>
        </p:spPr>
      </p:pic>
      <p:sp>
        <p:nvSpPr>
          <p:cNvPr id="9" name="Rectangle 51">
            <a:extLst>
              <a:ext uri="{FF2B5EF4-FFF2-40B4-BE49-F238E27FC236}">
                <a16:creationId xmlns:a16="http://schemas.microsoft.com/office/drawing/2014/main" id="{8A93EFDD-1A23-48E1-8291-FD00F7795844}"/>
              </a:ext>
            </a:extLst>
          </p:cNvPr>
          <p:cNvSpPr/>
          <p:nvPr/>
        </p:nvSpPr>
        <p:spPr>
          <a:xfrm>
            <a:off x="6382219" y="183057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1AEA7F4A-7B76-4F6A-A94D-DB661CAF9B13}"/>
              </a:ext>
            </a:extLst>
          </p:cNvPr>
          <p:cNvSpPr/>
          <p:nvPr/>
        </p:nvSpPr>
        <p:spPr>
          <a:xfrm>
            <a:off x="3297348" y="164823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751BBEE7-7A22-4907-A303-258A4B8D1E06}"/>
              </a:ext>
            </a:extLst>
          </p:cNvPr>
          <p:cNvSpPr/>
          <p:nvPr/>
        </p:nvSpPr>
        <p:spPr>
          <a:xfrm>
            <a:off x="6109697" y="440110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EC61C4DB-3D6D-422F-BED7-F940BF873E84}"/>
              </a:ext>
            </a:extLst>
          </p:cNvPr>
          <p:cNvSpPr/>
          <p:nvPr/>
        </p:nvSpPr>
        <p:spPr>
          <a:xfrm>
            <a:off x="4539497" y="406014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438672" y="336210"/>
          <a:ext cx="11314656" cy="622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2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45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페이지명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Arial"/>
                        </a:rPr>
                        <a:t>진료톡</a:t>
                      </a: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게시글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작성자명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김예솔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project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호랭이 약방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3page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5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URL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 </a:t>
                      </a: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사용주체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회원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description(</a:t>
                      </a:r>
                      <a:r>
                        <a:rPr lang="ko-KR" altLang="en-US" sz="1050" u="none" strike="noStrike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62">
                <a:tc rowSpan="10" gridSpan="6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1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작성자의 닉네임이 입련된다</a:t>
                      </a: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75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2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latin typeface="Arial"/>
                        </a:rPr>
                        <a:t> 작성자가 입력한 제목과 게시글을 올린 날짜</a:t>
                      </a:r>
                      <a:r>
                        <a:rPr lang="en-US" altLang="ko-KR" sz="1200" b="0" i="0" u="none" strike="noStrike"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>
                          <a:latin typeface="Arial"/>
                        </a:rPr>
                        <a:t> 작성자의 나이와 성별이 나온다</a:t>
                      </a:r>
                      <a:r>
                        <a:rPr lang="en-US" altLang="ko-KR" sz="1200" b="0" i="0" u="none" strike="noStrike"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62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3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경고 문구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- 의료 관련 정보는 예민한 부분이라 법적 책임까지 갈 수 있음을 경고하는 문구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70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작성자가 입력한 내용과 첨부사진이 들어간다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200" b="0" i="0" u="none" strike="noStrike" dirty="0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843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latin typeface="Arial"/>
                        </a:rPr>
                        <a:t>작성자가 글 작성 시 올렸던 병원진료 증빙 자료 이미지가 등록이 되고</a:t>
                      </a:r>
                      <a:r>
                        <a:rPr lang="en-US" altLang="ko-KR" sz="1200" b="0" i="0" u="none" strike="noStrike" dirty="0"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latin typeface="Arial"/>
                        </a:rPr>
                        <a:t> 작성자가 입력한 병원이름</a:t>
                      </a:r>
                      <a:r>
                        <a:rPr lang="en-US" altLang="ko-KR" sz="1200" b="0" i="0" u="none" strike="noStrike" dirty="0"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latin typeface="Arial"/>
                        </a:rPr>
                        <a:t> 방문일자</a:t>
                      </a:r>
                      <a:r>
                        <a:rPr lang="en-US" altLang="ko-KR" sz="1200" b="0" i="0" u="none" strike="noStrike" dirty="0">
                          <a:latin typeface="Arial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latin typeface="Arial"/>
                        </a:rPr>
                        <a:t> 증상이 들어간다</a:t>
                      </a:r>
                      <a:r>
                        <a:rPr lang="en-US" altLang="ko-KR" sz="1200" b="0" i="0" u="none" strike="noStrike" dirty="0">
                          <a:latin typeface="Arial"/>
                        </a:rPr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504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 다른 이용자가 입력한 댓글이 보인다</a:t>
                      </a: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89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댓글 입력 창에 내용을 입력 후 등록 버튼을 클릭하면 댓글이 등록된다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댓글 내용 없이 등록 버튼을 누를 경우 공백이 허용되지 않으므로 댓글이 등록되지 않는다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69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/>
                        </a:rPr>
                        <a:t> 목록 버튼을 클릭하면 진료 톡 게시글 리스트화면으로 이동한다</a:t>
                      </a:r>
                      <a:r>
                        <a:rPr lang="en-US" altLang="ko-KR" sz="12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45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45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401CD71-789C-4F4F-9D98-4CD357C2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11" y="1153730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C1040B-96A1-4623-9CEB-7B055160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" y="1186724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828B11-754C-48B8-A426-E6AA9BB4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0" y="6126368"/>
            <a:ext cx="6292391" cy="424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CB651B-299D-4C6B-9044-CC7E179D1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910" y="1695283"/>
            <a:ext cx="6292391" cy="4439005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8435C84-6710-49ED-BE3D-DE245E4404A0}"/>
              </a:ext>
            </a:extLst>
          </p:cNvPr>
          <p:cNvSpPr/>
          <p:nvPr/>
        </p:nvSpPr>
        <p:spPr>
          <a:xfrm>
            <a:off x="5740400" y="1873642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1CBB2528-66CC-4EF8-95AC-DCBDB9BAB3E8}"/>
              </a:ext>
            </a:extLst>
          </p:cNvPr>
          <p:cNvSpPr/>
          <p:nvPr/>
        </p:nvSpPr>
        <p:spPr>
          <a:xfrm>
            <a:off x="3871804" y="225076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EF829649-3D41-471F-8F51-3CD32311DE7A}"/>
              </a:ext>
            </a:extLst>
          </p:cNvPr>
          <p:cNvSpPr/>
          <p:nvPr/>
        </p:nvSpPr>
        <p:spPr>
          <a:xfrm>
            <a:off x="3871804" y="473529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B5FD9B4A-3FC5-4FD8-BBC0-6E1896330264}"/>
              </a:ext>
            </a:extLst>
          </p:cNvPr>
          <p:cNvSpPr/>
          <p:nvPr/>
        </p:nvSpPr>
        <p:spPr>
          <a:xfrm>
            <a:off x="5851050" y="274539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31CE20AE-34B4-4159-A8FF-C343F2C14576}"/>
              </a:ext>
            </a:extLst>
          </p:cNvPr>
          <p:cNvSpPr/>
          <p:nvPr/>
        </p:nvSpPr>
        <p:spPr>
          <a:xfrm>
            <a:off x="3871804" y="3867896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7543064C-D397-47FE-8CD4-EE96AB87ED7E}"/>
              </a:ext>
            </a:extLst>
          </p:cNvPr>
          <p:cNvSpPr/>
          <p:nvPr/>
        </p:nvSpPr>
        <p:spPr>
          <a:xfrm>
            <a:off x="3871804" y="570967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1064E787-DB1B-4EC7-811D-9E431D10EC4E}"/>
              </a:ext>
            </a:extLst>
          </p:cNvPr>
          <p:cNvSpPr/>
          <p:nvPr/>
        </p:nvSpPr>
        <p:spPr>
          <a:xfrm>
            <a:off x="6206650" y="573213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85728A30-064E-439C-8786-8F923926704C}"/>
              </a:ext>
            </a:extLst>
          </p:cNvPr>
          <p:cNvSpPr/>
          <p:nvPr/>
        </p:nvSpPr>
        <p:spPr>
          <a:xfrm>
            <a:off x="4581050" y="5059452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438672" y="213401"/>
          <a:ext cx="11314656" cy="6357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2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871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페이지명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진료 톡 게시글</a:t>
                      </a:r>
                      <a:endParaRPr lang="en-US" altLang="ko-KR" sz="1600" b="0" i="0" u="none" strike="noStrike" dirty="0">
                        <a:effectLst/>
                        <a:latin typeface="Arial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0" i="0" u="none" strike="noStrike" dirty="0">
                          <a:effectLst/>
                          <a:latin typeface="Arial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본인 게시글일 경우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작성자명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김예솔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project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호랭이 약방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4page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URL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 </a:t>
                      </a: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사용주체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회원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description(</a:t>
                      </a:r>
                      <a:r>
                        <a:rPr lang="ko-KR" altLang="en-US" sz="1050" u="none" strike="noStrike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89">
                <a:tc rowSpan="10" gridSpan="6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게시글에 달린 댓글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전체 댓글 개수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시간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내용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345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입력 창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내용을 입력하고 등록 버튼을 누르면 댓글을 등록할 수 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5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92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기능 수행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또는 자기가 작성한 댓글이 아닐 시엔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 삭제 버튼이 보이지 않습니다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41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73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dirty="0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6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16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16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50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912CC62-FB22-4FFD-B8D2-C58AAAF3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11" y="1175338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54B062-73CE-4F76-A867-ED72FEEC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" y="1208332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BE4A9B-8F11-4637-86DC-D6586E4D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0" y="6147976"/>
            <a:ext cx="6292391" cy="424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DC597F-A650-4E5E-87AE-BFA19F0BF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8" y="1694283"/>
            <a:ext cx="6253984" cy="4429168"/>
          </a:xfrm>
          <a:prstGeom prst="rect">
            <a:avLst/>
          </a:prstGeom>
        </p:spPr>
      </p:pic>
      <p:sp>
        <p:nvSpPr>
          <p:cNvPr id="9" name="Rectangle 51">
            <a:extLst>
              <a:ext uri="{FF2B5EF4-FFF2-40B4-BE49-F238E27FC236}">
                <a16:creationId xmlns:a16="http://schemas.microsoft.com/office/drawing/2014/main" id="{E08FE1A1-6599-4FA9-911A-E97DD3A2C0F9}"/>
              </a:ext>
            </a:extLst>
          </p:cNvPr>
          <p:cNvSpPr/>
          <p:nvPr/>
        </p:nvSpPr>
        <p:spPr>
          <a:xfrm>
            <a:off x="6599779" y="287397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Rectangle 49">
            <a:extLst>
              <a:ext uri="{FF2B5EF4-FFF2-40B4-BE49-F238E27FC236}">
                <a16:creationId xmlns:a16="http://schemas.microsoft.com/office/drawing/2014/main" id="{05C7F952-7EF7-4B25-A56D-A39E2955A764}"/>
              </a:ext>
            </a:extLst>
          </p:cNvPr>
          <p:cNvSpPr/>
          <p:nvPr/>
        </p:nvSpPr>
        <p:spPr>
          <a:xfrm>
            <a:off x="3507651" y="2662227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25C24DEE-4FC5-4111-8860-FFBAEAF8246C}"/>
              </a:ext>
            </a:extLst>
          </p:cNvPr>
          <p:cNvSpPr/>
          <p:nvPr/>
        </p:nvSpPr>
        <p:spPr>
          <a:xfrm>
            <a:off x="6599779" y="397096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16B139EE-E3C8-4EE4-B4A1-05979CF67BE0}"/>
              </a:ext>
            </a:extLst>
          </p:cNvPr>
          <p:cNvSpPr/>
          <p:nvPr/>
        </p:nvSpPr>
        <p:spPr>
          <a:xfrm>
            <a:off x="6599779" y="345202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438671" y="118770"/>
          <a:ext cx="11314656" cy="6635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2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271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페이지명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i="0" u="none" strike="noStrike">
                          <a:effectLst/>
                          <a:latin typeface="Arial"/>
                        </a:rPr>
                        <a:t> 진료톡 게시글 작성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작성자명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김예솔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project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호랭이 약방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2page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URL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 </a:t>
                      </a: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사용주체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회원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description(</a:t>
                      </a:r>
                      <a:r>
                        <a:rPr lang="ko-KR" altLang="en-US" sz="1050" u="none" strike="noStrike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57">
                <a:tc rowSpan="8" gridSpan="6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1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글을 작성하는 사용자의 닉네임이 자동으로 들어간다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72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2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작성자가 게시글 제목을 입력한다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048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3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작성자가 방문한 병원이름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방문일자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증상을 입력하는 곳으로 글이 등록시 자동으로 맨위 상단에 위치한 해당내용이 들어가는 위치에 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5</a:t>
                      </a: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번에서 첨부한 증비자료 사진과 함께 자동으로 입력된다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4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작성자가 진료후기를 입력한다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630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첨부파일버튼을 클릭 후 증빙자료 사진을 선택하면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파일명이 입력창에 파일명이 자동으로 입력이 된다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첨부된 사진은 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번내용과 함께 작성 글 맨 상단에 해당 내용이 들어가는 위치에 자동으로 삽입된다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587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5</a:t>
                      </a: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번과 같이 첨부파일 버튼을 클릭 후 사진을 선택하면 파일명 입력창에 파일명이 자동으로 입력된다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.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Arial"/>
                        </a:rPr>
                        <a:t> 증빙자료 이외에 작성자가 첨부하고 싶은 이미지를 첨부할 수 있다</a:t>
                      </a: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095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취소 버튼을 클릭하면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진료 톡 게시글 리스트로 돌아간다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1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등록 버튼을 클릭하면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글 제목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글 내용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 그리고 필수 사항인 증빙 자료 유무에 따라서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없다면 알림 창을 띄워주어 필수 항목 증빙서류 사진을 넣으라고 알려준다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모든 항목이 들어갔다면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Arial"/>
                        </a:rPr>
                        <a:t>게시글이 등록된 뒤에 진료 톡 게시글 리스트로 넘어간다</a:t>
                      </a:r>
                      <a:r>
                        <a:rPr lang="en-US" altLang="ko-KR" sz="1000" b="0" i="0" u="none" strike="noStrike" dirty="0"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6F43C97-33C6-4DBC-A035-19338109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10" y="1102937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9B50D2-22D0-4369-B853-415B45F0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1" y="1135931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327267-5F14-426D-8BE7-E474A1373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08" y="6329539"/>
            <a:ext cx="6292391" cy="424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66B9E-46DE-4A47-9A5B-6903954B6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909" y="1644490"/>
            <a:ext cx="6292391" cy="4684588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F31B896-231F-4422-8379-9FD4EFE52DBA}"/>
              </a:ext>
            </a:extLst>
          </p:cNvPr>
          <p:cNvSpPr/>
          <p:nvPr/>
        </p:nvSpPr>
        <p:spPr>
          <a:xfrm>
            <a:off x="6060297" y="1987949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21399173-F2DD-4405-BB62-EBDEB72AD7FE}"/>
              </a:ext>
            </a:extLst>
          </p:cNvPr>
          <p:cNvSpPr/>
          <p:nvPr/>
        </p:nvSpPr>
        <p:spPr>
          <a:xfrm>
            <a:off x="3481512" y="252201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284F6591-2C88-4425-889B-28BD9E372BD7}"/>
              </a:ext>
            </a:extLst>
          </p:cNvPr>
          <p:cNvSpPr/>
          <p:nvPr/>
        </p:nvSpPr>
        <p:spPr>
          <a:xfrm>
            <a:off x="3481512" y="499670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B6A2044-AD12-41C7-B42D-55C31BB6BD08}"/>
              </a:ext>
            </a:extLst>
          </p:cNvPr>
          <p:cNvSpPr/>
          <p:nvPr/>
        </p:nvSpPr>
        <p:spPr>
          <a:xfrm>
            <a:off x="6651140" y="2832625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178C26FF-15C8-4E3D-80BB-78E98F529D07}"/>
              </a:ext>
            </a:extLst>
          </p:cNvPr>
          <p:cNvSpPr/>
          <p:nvPr/>
        </p:nvSpPr>
        <p:spPr>
          <a:xfrm>
            <a:off x="3481512" y="346416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Rectangle 51">
            <a:extLst>
              <a:ext uri="{FF2B5EF4-FFF2-40B4-BE49-F238E27FC236}">
                <a16:creationId xmlns:a16="http://schemas.microsoft.com/office/drawing/2014/main" id="{245269C5-6A29-4591-ACE5-B2B668F4660B}"/>
              </a:ext>
            </a:extLst>
          </p:cNvPr>
          <p:cNvSpPr/>
          <p:nvPr/>
        </p:nvSpPr>
        <p:spPr>
          <a:xfrm>
            <a:off x="3481512" y="5337899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64E284F2-C137-4A0C-B68F-0D6299350078}"/>
              </a:ext>
            </a:extLst>
          </p:cNvPr>
          <p:cNvSpPr/>
          <p:nvPr/>
        </p:nvSpPr>
        <p:spPr>
          <a:xfrm>
            <a:off x="4637220" y="575506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437C08B4-CFD2-4117-BC42-2F3536F22036}"/>
              </a:ext>
            </a:extLst>
          </p:cNvPr>
          <p:cNvSpPr/>
          <p:nvPr/>
        </p:nvSpPr>
        <p:spPr>
          <a:xfrm>
            <a:off x="5495450" y="5755063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438672" y="336210"/>
          <a:ext cx="11314656" cy="616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2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4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페이지명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Arial"/>
                        </a:rPr>
                        <a:t>진료톡</a:t>
                      </a:r>
                      <a:r>
                        <a:rPr lang="ko-KR" altLang="en-US" sz="1600" b="0" i="0" u="none" strike="noStrike" dirty="0">
                          <a:effectLst/>
                          <a:latin typeface="Arial"/>
                        </a:rPr>
                        <a:t> 게시글 수정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작성자명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김예솔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project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호랭이 약방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i="0" u="none" strike="noStrike">
                          <a:effectLst/>
                          <a:latin typeface="Arial"/>
                        </a:rPr>
                        <a:t>5page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9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URL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b="0" i="0" u="none" strike="noStrike">
                          <a:effectLst/>
                          <a:latin typeface="Arial"/>
                        </a:rPr>
                        <a:t> </a:t>
                      </a: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u="none" strike="noStrike">
                          <a:effectLst/>
                        </a:rPr>
                        <a:t>사용주체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i="0" u="none" strike="noStrike">
                          <a:effectLst/>
                          <a:latin typeface="Arial"/>
                        </a:rPr>
                        <a:t>회원</a:t>
                      </a:r>
                      <a:endParaRPr lang="ko-KR" altLang="en-US" sz="1200" b="0" i="0" u="none" strike="noStrike"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u="none" strike="noStrike">
                          <a:effectLst/>
                        </a:rPr>
                        <a:t>description(</a:t>
                      </a:r>
                      <a:r>
                        <a:rPr lang="ko-KR" altLang="en-US" sz="1050" u="none" strike="noStrike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025">
                <a:tc rowSpan="10" gridSpan="6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게시글 수정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수정을 위한 페이지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기존 제목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방문병원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방문일자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증상   게시글 내용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증빙서류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첨부파일 정보를 가져옴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926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이미지 파일 첨부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증빙서류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첨부파일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등록된 파일이 삭제된 상태로 바뀜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119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 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수정이 된 상태로  게시글 뷰 페이지로 이동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기존 자료를 가지고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수정 전인 게시글 뷰 페이지로 이동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055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9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77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9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49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91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94">
                <a:tc gridSpan="6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40EE42A-5C32-4018-97A5-C30DC895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11" y="1099215"/>
            <a:ext cx="6292391" cy="5415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4501FF-A784-4D21-9683-C5E81179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" y="1132209"/>
            <a:ext cx="1639239" cy="536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0730B2-695D-4155-BB10-87E4B3714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0" y="6071853"/>
            <a:ext cx="6292391" cy="424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420B1-8F9F-4232-8AE0-C24410E90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909" y="1680616"/>
            <a:ext cx="6292391" cy="4391237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FB9EA5F8-C4E8-46C4-A7AA-8007A778A2F3}"/>
              </a:ext>
            </a:extLst>
          </p:cNvPr>
          <p:cNvSpPr/>
          <p:nvPr/>
        </p:nvSpPr>
        <p:spPr>
          <a:xfrm>
            <a:off x="3895937" y="1656447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FACC9D1A-C2AA-4B2E-8D93-35D5C35F2980}"/>
              </a:ext>
            </a:extLst>
          </p:cNvPr>
          <p:cNvSpPr/>
          <p:nvPr/>
        </p:nvSpPr>
        <p:spPr>
          <a:xfrm>
            <a:off x="3895937" y="4871354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021B77EA-E59F-4059-960C-70556B82076B}"/>
              </a:ext>
            </a:extLst>
          </p:cNvPr>
          <p:cNvSpPr/>
          <p:nvPr/>
        </p:nvSpPr>
        <p:spPr>
          <a:xfrm>
            <a:off x="5451515" y="528621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028F8-7827-4B98-A876-B136B5F1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17" y="2357427"/>
            <a:ext cx="2474229" cy="1954181"/>
          </a:xfrm>
        </p:spPr>
        <p:txBody>
          <a:bodyPr/>
          <a:lstStyle/>
          <a:p>
            <a:r>
              <a:rPr lang="ko-KR" altLang="en-US" dirty="0"/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20314853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37319" y="197603"/>
          <a:ext cx="11317361" cy="650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비회원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리스트</a:t>
                      </a:r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안 정민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 (1)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358588">
                <a:tc rowSpan="15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비회원이 글쓰기 기능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버튼을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 글쓰기 페이지로 넘어갑니다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리스트 </a:t>
                      </a: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페이징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기능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페이징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처리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439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검색 기능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내용 내에 있는 게시글을 원하는 키워드를 검색하여 볼 수 있음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1089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503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954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C0CB23-2630-41F6-800F-0A12817A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639777"/>
            <a:ext cx="6226404" cy="51380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745192-EA3A-4F7F-AD55-1C399FD5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9" y="932068"/>
            <a:ext cx="7905403" cy="5632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5A91F4-AE18-46C0-8584-31C90CE1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0" y="1495334"/>
            <a:ext cx="1448042" cy="5362666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FDE4BA13-45B2-4442-9480-5375A27A32A0}"/>
              </a:ext>
            </a:extLst>
          </p:cNvPr>
          <p:cNvSpPr/>
          <p:nvPr/>
        </p:nvSpPr>
        <p:spPr>
          <a:xfrm>
            <a:off x="7238059" y="1639777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B2142F0-7732-48F8-A3EB-2AB0425D88CF}"/>
              </a:ext>
            </a:extLst>
          </p:cNvPr>
          <p:cNvSpPr/>
          <p:nvPr/>
        </p:nvSpPr>
        <p:spPr>
          <a:xfrm>
            <a:off x="4028310" y="5760832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3BE3CB2-4044-4BB1-BF1A-E452DAFE3A6D}"/>
              </a:ext>
            </a:extLst>
          </p:cNvPr>
          <p:cNvSpPr/>
          <p:nvPr/>
        </p:nvSpPr>
        <p:spPr>
          <a:xfrm>
            <a:off x="6882459" y="6084923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023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397566"/>
          <a:ext cx="11317361" cy="7041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비회원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게시판 게시글 </a:t>
                      </a:r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안 정민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 (1)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358588">
                <a:tc rowSpan="15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게시글 뷰와 동일하여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생략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작성 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439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닉네임 작성 란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 비밀번호 작성 란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작성자는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글자로 지정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비밀번호는 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글자로 지정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버튼 클릭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 됨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1089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작성된 댓글 리스트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댓글 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 아이콘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indent="-17145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비회원이 남긴 댓글은 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 아이콘 버튼이 존재하며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수정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삭제 버튼을 클릭 시에 해당 댓글의 비밀번호를 입력하라는 창이 나옴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비밀번호 검증을 하면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다음페이지로 이동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503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954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94DF0-2C57-4774-B127-0E1E2037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8" y="1113985"/>
            <a:ext cx="6292391" cy="541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CE0C8B-9763-4E8A-9DA0-DF5BA775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46979"/>
            <a:ext cx="1639239" cy="53623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7B5E40-DBE5-4883-AD3C-66479EA4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086623"/>
            <a:ext cx="6292391" cy="424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3EA3CA-3B22-4995-AFF3-CA1189EF1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7" y="3402417"/>
            <a:ext cx="6292391" cy="2682289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5BA1FCD-E053-46B9-B0F5-4A663CB5B316}"/>
              </a:ext>
            </a:extLst>
          </p:cNvPr>
          <p:cNvSpPr/>
          <p:nvPr/>
        </p:nvSpPr>
        <p:spPr>
          <a:xfrm>
            <a:off x="5084712" y="2029886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B9CC180D-C670-4028-9DE2-C9854C805975}"/>
              </a:ext>
            </a:extLst>
          </p:cNvPr>
          <p:cNvSpPr/>
          <p:nvPr/>
        </p:nvSpPr>
        <p:spPr>
          <a:xfrm>
            <a:off x="6473340" y="3429000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8D86AC74-CECA-4D49-82F9-16C5600D500A}"/>
              </a:ext>
            </a:extLst>
          </p:cNvPr>
          <p:cNvSpPr/>
          <p:nvPr/>
        </p:nvSpPr>
        <p:spPr>
          <a:xfrm>
            <a:off x="3540235" y="4478148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A1DBA68E-E158-4097-A40C-660E31DC71EE}"/>
              </a:ext>
            </a:extLst>
          </p:cNvPr>
          <p:cNvSpPr/>
          <p:nvPr/>
        </p:nvSpPr>
        <p:spPr>
          <a:xfrm>
            <a:off x="3481512" y="382815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E5B6341D-C6ED-42A5-9FA1-384AE80A5E74}"/>
              </a:ext>
            </a:extLst>
          </p:cNvPr>
          <p:cNvSpPr/>
          <p:nvPr/>
        </p:nvSpPr>
        <p:spPr>
          <a:xfrm>
            <a:off x="6473340" y="406360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29751A38-BD9E-46CA-A33C-E6F18577D303}"/>
              </a:ext>
            </a:extLst>
          </p:cNvPr>
          <p:cNvSpPr/>
          <p:nvPr/>
        </p:nvSpPr>
        <p:spPr>
          <a:xfrm>
            <a:off x="6089323" y="4743561"/>
            <a:ext cx="355600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802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09C90-3472-4FE6-86F2-3EF5677664AD}"/>
              </a:ext>
            </a:extLst>
          </p:cNvPr>
          <p:cNvGraphicFramePr/>
          <p:nvPr/>
        </p:nvGraphicFramePr>
        <p:xfrm>
          <a:off x="477079" y="411706"/>
          <a:ext cx="11317361" cy="689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27">
                  <a:extLst>
                    <a:ext uri="{9D8B030D-6E8A-4147-A177-3AD203B41FA5}">
                      <a16:colId xmlns:a16="http://schemas.microsoft.com/office/drawing/2014/main" val="4017713946"/>
                    </a:ext>
                  </a:extLst>
                </a:gridCol>
                <a:gridCol w="2466114">
                  <a:extLst>
                    <a:ext uri="{9D8B030D-6E8A-4147-A177-3AD203B41FA5}">
                      <a16:colId xmlns:a16="http://schemas.microsoft.com/office/drawing/2014/main" val="3946404420"/>
                    </a:ext>
                  </a:extLst>
                </a:gridCol>
                <a:gridCol w="1032327">
                  <a:extLst>
                    <a:ext uri="{9D8B030D-6E8A-4147-A177-3AD203B41FA5}">
                      <a16:colId xmlns:a16="http://schemas.microsoft.com/office/drawing/2014/main" val="983113854"/>
                    </a:ext>
                  </a:extLst>
                </a:gridCol>
                <a:gridCol w="809857">
                  <a:extLst>
                    <a:ext uri="{9D8B030D-6E8A-4147-A177-3AD203B41FA5}">
                      <a16:colId xmlns:a16="http://schemas.microsoft.com/office/drawing/2014/main" val="398356596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766020230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1032679470"/>
                    </a:ext>
                  </a:extLst>
                </a:gridCol>
                <a:gridCol w="463827">
                  <a:extLst>
                    <a:ext uri="{9D8B030D-6E8A-4147-A177-3AD203B41FA5}">
                      <a16:colId xmlns:a16="http://schemas.microsoft.com/office/drawing/2014/main" val="842290591"/>
                    </a:ext>
                  </a:extLst>
                </a:gridCol>
                <a:gridCol w="2915483">
                  <a:extLst>
                    <a:ext uri="{9D8B030D-6E8A-4147-A177-3AD203B41FA5}">
                      <a16:colId xmlns:a16="http://schemas.microsoft.com/office/drawing/2014/main" val="791610644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페이지명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비회원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게시판 글 </a:t>
                      </a:r>
                      <a:r>
                        <a:rPr lang="ko-KR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작성자명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안 정민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project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호랭이 약방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Page (1)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5308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URL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u="none" strike="noStrike" dirty="0">
                          <a:effectLst/>
                        </a:rPr>
                        <a:t>사용주체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description(</a:t>
                      </a:r>
                      <a:r>
                        <a:rPr lang="ko-KR" altLang="en-US" sz="1050" u="none" strike="noStrike" dirty="0">
                          <a:effectLst/>
                        </a:rPr>
                        <a:t>페이지 설명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71439"/>
                  </a:ext>
                </a:extLst>
              </a:tr>
              <a:tr h="358588">
                <a:tc rowSpan="15" grid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닉네임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 일 경우에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비회원이라고 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2172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입력 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제목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내용을 입력 함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비회원일 경우 비밀번호를 입력하여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자기글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수정</a:t>
                      </a:r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삭제가 가능합니다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3439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첨부파일 누를 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첨부파일 하라는 창이 뜸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5588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등록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등록이 되면서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리스트 페이지로 이동을 하며 글이 최신화 됨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1089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게시글 취소 버튼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취소 버튼을 클릭하면</a:t>
                      </a:r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자유 톡 리스트 페이지로 이동 함</a:t>
                      </a: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08856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503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068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954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86617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18774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64229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285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34983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561"/>
                  </a:ext>
                </a:extLst>
              </a:tr>
              <a:tr h="3585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9" marR="8589" marT="85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01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20BF1F2-6F90-4DAD-AA29-BB2F2E8B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7" y="1149796"/>
            <a:ext cx="6292391" cy="541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C38E59-362F-482D-8D16-0A42680B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1176880"/>
            <a:ext cx="1639239" cy="53623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AF72CE-9C7C-43F3-9BF6-5C87BA492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17" y="6116524"/>
            <a:ext cx="6292391" cy="4246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DF1255-87D6-46E5-B077-CC2D8F3E7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316" y="1691349"/>
            <a:ext cx="6292391" cy="4423258"/>
          </a:xfrm>
          <a:prstGeom prst="rect">
            <a:avLst/>
          </a:prstGeom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4182ED49-42C0-4F54-A1CE-FD71D7582580}"/>
              </a:ext>
            </a:extLst>
          </p:cNvPr>
          <p:cNvSpPr/>
          <p:nvPr/>
        </p:nvSpPr>
        <p:spPr>
          <a:xfrm>
            <a:off x="6135759" y="2423272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0037854-E73F-4201-B5D7-6EAFA7534FFB}"/>
              </a:ext>
            </a:extLst>
          </p:cNvPr>
          <p:cNvSpPr/>
          <p:nvPr/>
        </p:nvSpPr>
        <p:spPr>
          <a:xfrm>
            <a:off x="3453584" y="3012204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5DD0988-F032-4E2B-9214-299AC41EF2AD}"/>
              </a:ext>
            </a:extLst>
          </p:cNvPr>
          <p:cNvSpPr/>
          <p:nvPr/>
        </p:nvSpPr>
        <p:spPr>
          <a:xfrm>
            <a:off x="3453584" y="5166651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869B410-85BD-4903-B9C8-13B04E3BFBA5}"/>
              </a:ext>
            </a:extLst>
          </p:cNvPr>
          <p:cNvSpPr/>
          <p:nvPr/>
        </p:nvSpPr>
        <p:spPr>
          <a:xfrm>
            <a:off x="4537162" y="5543104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383A4FB-E0E7-4A78-BB7C-6B2CF5DDB4A2}"/>
              </a:ext>
            </a:extLst>
          </p:cNvPr>
          <p:cNvSpPr/>
          <p:nvPr/>
        </p:nvSpPr>
        <p:spPr>
          <a:xfrm>
            <a:off x="5600821" y="5543104"/>
            <a:ext cx="355600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82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533C-A57A-41C6-8F7F-8EDC2BAFEF54}"/>
              </a:ext>
            </a:extLst>
          </p:cNvPr>
          <p:cNvSpPr txBox="1"/>
          <p:nvPr/>
        </p:nvSpPr>
        <p:spPr>
          <a:xfrm>
            <a:off x="3119203" y="2976583"/>
            <a:ext cx="724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로그인</a:t>
            </a:r>
            <a:r>
              <a:rPr lang="en-US" altLang="ko-KR" sz="4000" dirty="0"/>
              <a:t>/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/</a:t>
            </a:r>
            <a:r>
              <a:rPr lang="ko-KR" altLang="en-US" sz="40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807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1585-C065-48BB-AAEE-C1278798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8633" cy="591607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화면 흐름도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회원가입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49CE62-03D3-4FA4-BCE2-41273610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956733"/>
            <a:ext cx="6963834" cy="57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3193</Words>
  <Application>Microsoft Office PowerPoint</Application>
  <PresentationFormat>와이드스크린</PresentationFormat>
  <Paragraphs>1249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2" baseType="lpstr">
      <vt:lpstr>나눔바른고딕</vt:lpstr>
      <vt:lpstr>맑은 고딕</vt:lpstr>
      <vt:lpstr>Arial</vt:lpstr>
      <vt:lpstr>Office 테마</vt:lpstr>
      <vt:lpstr>문서 제출용</vt:lpstr>
      <vt:lpstr>PowerPoint 프레젠테이션</vt:lpstr>
      <vt:lpstr>화면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흐름도 – 회원가입</vt:lpstr>
      <vt:lpstr>화면 흐름도 – 아이디/비밀번호 찾기</vt:lpstr>
      <vt:lpstr>화면 흐름도 – 내정보 수정</vt:lpstr>
      <vt:lpstr>화면 흐름도 – 회원탈퇴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흐름도 – 진료톡</vt:lpstr>
      <vt:lpstr>화면 흐름도 – 회원 유무</vt:lpstr>
      <vt:lpstr>화면 흐름도 – 진료톡 게시글 작성</vt:lpstr>
      <vt:lpstr>화면 흐름도 – 진료톡 게시글 수정</vt:lpstr>
      <vt:lpstr>화면 흐름도 – 진료톡 게시글 삭제</vt:lpstr>
      <vt:lpstr>PowerPoint 프레젠테이션</vt:lpstr>
      <vt:lpstr>PowerPoint 프레젠테이션</vt:lpstr>
      <vt:lpstr>PowerPoint 프레젠테이션</vt:lpstr>
      <vt:lpstr>PowerPoint 프레젠테이션</vt:lpstr>
      <vt:lpstr>요구사항 정의서</vt:lpstr>
      <vt:lpstr>PowerPoint 프레젠테이션</vt:lpstr>
      <vt:lpstr>PowerPoint 프레젠테이션</vt:lpstr>
      <vt:lpstr>PowerPoint 프레젠테이션</vt:lpstr>
      <vt:lpstr>PowerPoint 프레젠테이션</vt:lpstr>
      <vt:lpstr>ERD</vt:lpstr>
      <vt:lpstr>PowerPoint 프레젠테이션</vt:lpstr>
      <vt:lpstr>테이블 스키마 </vt:lpstr>
      <vt:lpstr>PowerPoint 프레젠테이션</vt:lpstr>
      <vt:lpstr>PowerPoint 프레젠테이션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 – 자유톡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 – 진료톡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비회원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정민</dc:creator>
  <cp:lastModifiedBy>안 정민</cp:lastModifiedBy>
  <cp:revision>27</cp:revision>
  <dcterms:created xsi:type="dcterms:W3CDTF">2020-11-13T01:42:55Z</dcterms:created>
  <dcterms:modified xsi:type="dcterms:W3CDTF">2020-11-17T05:46:42Z</dcterms:modified>
</cp:coreProperties>
</file>