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9DB8B4-A9EC-44ED-A00D-6071B0296914}" v="306" dt="2025-08-04T08:49:18.5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gital art of brain">
            <a:extLst>
              <a:ext uri="{FF2B5EF4-FFF2-40B4-BE49-F238E27FC236}">
                <a16:creationId xmlns:a16="http://schemas.microsoft.com/office/drawing/2014/main" id="{26DCE47A-D088-A67E-8EE9-605C46FDE7CB}"/>
              </a:ext>
            </a:extLst>
          </p:cNvPr>
          <p:cNvPicPr>
            <a:picLocks noChangeAspect="1"/>
          </p:cNvPicPr>
          <p:nvPr/>
        </p:nvPicPr>
        <p:blipFill>
          <a:blip r:embed="rId2"/>
          <a:srcRect l="426" r="6" b="6"/>
          <a:stretch>
            <a:fillRect/>
          </a:stretch>
        </p:blipFill>
        <p:spPr>
          <a:xfrm>
            <a:off x="20" y="-7619"/>
            <a:ext cx="12191979" cy="6887364"/>
          </a:xfrm>
          <a:prstGeom prst="rect">
            <a:avLst/>
          </a:prstGeom>
        </p:spPr>
      </p:pic>
      <p:sp>
        <p:nvSpPr>
          <p:cNvPr id="8" name="Rectangle 7">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20"/>
            <a:ext cx="5566593" cy="6887364"/>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4067CD3-146F-6228-E362-39AA720C2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63442" y="855815"/>
            <a:ext cx="6887365" cy="5160474"/>
          </a:xfrm>
          <a:prstGeom prst="rect">
            <a:avLst/>
          </a:prstGeom>
          <a:gradFill flip="none" rotWithShape="1">
            <a:gsLst>
              <a:gs pos="0">
                <a:schemeClr val="accent5">
                  <a:lumMod val="75000"/>
                  <a:alpha val="91000"/>
                </a:schemeClr>
              </a:gs>
              <a:gs pos="83000">
                <a:schemeClr val="accent5">
                  <a:alpha val="0"/>
                </a:schemeClr>
              </a:gs>
            </a:gsLst>
            <a:lin ang="51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271C7E5C-A0F8-E9FA-56DB-31A257FD4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7648"/>
            <a:ext cx="2079513" cy="6865647"/>
          </a:xfrm>
          <a:prstGeom prst="rect">
            <a:avLst/>
          </a:prstGeom>
          <a:gradFill flip="none" rotWithShape="1">
            <a:gsLst>
              <a:gs pos="5000">
                <a:schemeClr val="accent5"/>
              </a:gs>
              <a:gs pos="49000">
                <a:schemeClr val="accent5">
                  <a:alpha val="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F70A3C-4474-2A39-470C-FD55A8837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706777" y="3068761"/>
            <a:ext cx="4504659" cy="3789239"/>
          </a:xfrm>
          <a:prstGeom prst="rect">
            <a:avLst/>
          </a:prstGeom>
          <a:gradFill flip="none" rotWithShape="1">
            <a:gsLst>
              <a:gs pos="0">
                <a:schemeClr val="accent5"/>
              </a:gs>
              <a:gs pos="60000">
                <a:schemeClr val="accent5">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BAC3F7D4-9613-0E1F-901C-98FE831DE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74557" y="-6485"/>
            <a:ext cx="3427160" cy="6879745"/>
          </a:xfrm>
          <a:prstGeom prst="rect">
            <a:avLst/>
          </a:prstGeom>
          <a:gradFill flip="none" rotWithShape="1">
            <a:gsLst>
              <a:gs pos="5000">
                <a:schemeClr val="accent2"/>
              </a:gs>
              <a:gs pos="49000">
                <a:schemeClr val="accent5">
                  <a:lumMod val="60000"/>
                  <a:lumOff val="40000"/>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FD5167C-AF48-26F0-7A9F-3F7643374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64705" y="-1061856"/>
            <a:ext cx="3682024" cy="12211438"/>
          </a:xfrm>
          <a:prstGeom prst="rect">
            <a:avLst/>
          </a:prstGeom>
          <a:gradFill>
            <a:gsLst>
              <a:gs pos="0">
                <a:schemeClr val="accent5"/>
              </a:gs>
              <a:gs pos="65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7B30A01-FCA8-86A5-A840-C32A3BE2E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 y="-7639"/>
            <a:ext cx="4879823" cy="6887373"/>
          </a:xfrm>
          <a:prstGeom prst="rect">
            <a:avLst/>
          </a:prstGeom>
          <a:gradFill>
            <a:gsLst>
              <a:gs pos="0">
                <a:schemeClr val="accent2">
                  <a:alpha val="70000"/>
                </a:schemeClr>
              </a:gs>
              <a:gs pos="44000">
                <a:schemeClr val="accent5">
                  <a:lumMod val="60000"/>
                  <a:lumOff val="40000"/>
                  <a:alpha val="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59028" y="2155188"/>
            <a:ext cx="4160233" cy="2839273"/>
          </a:xfrm>
        </p:spPr>
        <p:txBody>
          <a:bodyPr>
            <a:normAutofit/>
          </a:bodyPr>
          <a:lstStyle/>
          <a:p>
            <a:pPr algn="l"/>
            <a:r>
              <a:rPr lang="en-US" sz="4000">
                <a:solidFill>
                  <a:srgbClr val="FFFFFF"/>
                </a:solidFill>
              </a:rPr>
              <a:t>Mental Health in Tech Workers</a:t>
            </a:r>
          </a:p>
          <a:p>
            <a:pPr algn="l"/>
            <a:endParaRPr lang="en-US" sz="4000">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5" name="Rectangle 394">
            <a:extLst>
              <a:ext uri="{FF2B5EF4-FFF2-40B4-BE49-F238E27FC236}">
                <a16:creationId xmlns:a16="http://schemas.microsoft.com/office/drawing/2014/main" id="{5112AC23-F046-4DC5-9B92-07CA6CC7C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Rectangle 396">
            <a:extLst>
              <a:ext uri="{FF2B5EF4-FFF2-40B4-BE49-F238E27FC236}">
                <a16:creationId xmlns:a16="http://schemas.microsoft.com/office/drawing/2014/main" id="{175AAFE7-143D-45AC-B616-09521E0F5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Rectangle 398">
            <a:extLst>
              <a:ext uri="{FF2B5EF4-FFF2-40B4-BE49-F238E27FC236}">
                <a16:creationId xmlns:a16="http://schemas.microsoft.com/office/drawing/2014/main" id="{0BA5DB72-E109-4D37-B6DD-C328D5397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1" name="Group 400">
            <a:extLst>
              <a:ext uri="{FF2B5EF4-FFF2-40B4-BE49-F238E27FC236}">
                <a16:creationId xmlns:a16="http://schemas.microsoft.com/office/drawing/2014/main" id="{7C34EE77-74D1-42B4-801B-40B35A68C1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02" name="Oval 401">
              <a:extLst>
                <a:ext uri="{FF2B5EF4-FFF2-40B4-BE49-F238E27FC236}">
                  <a16:creationId xmlns:a16="http://schemas.microsoft.com/office/drawing/2014/main" id="{12152B4E-1BCF-43D1-814C-F560CEB52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Oval 402">
              <a:extLst>
                <a:ext uri="{FF2B5EF4-FFF2-40B4-BE49-F238E27FC236}">
                  <a16:creationId xmlns:a16="http://schemas.microsoft.com/office/drawing/2014/main" id="{95486774-B7FC-480F-9AAF-9F55F4C436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Oval 403">
              <a:extLst>
                <a:ext uri="{FF2B5EF4-FFF2-40B4-BE49-F238E27FC236}">
                  <a16:creationId xmlns:a16="http://schemas.microsoft.com/office/drawing/2014/main" id="{A8FA6A4C-BA1F-4EF8-B3BD-F28CB66DE6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Oval 404">
              <a:extLst>
                <a:ext uri="{FF2B5EF4-FFF2-40B4-BE49-F238E27FC236}">
                  <a16:creationId xmlns:a16="http://schemas.microsoft.com/office/drawing/2014/main" id="{4BF89DB3-EA73-4FD0-AACB-5FE32C149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6" name="Oval 405">
              <a:extLst>
                <a:ext uri="{FF2B5EF4-FFF2-40B4-BE49-F238E27FC236}">
                  <a16:creationId xmlns:a16="http://schemas.microsoft.com/office/drawing/2014/main" id="{CBAB203A-25C6-422F-9DB6-C69F0EE9F6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574730A1-7A3A-4ACF-965D-A6DCEC7DB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9" name="Rectangle 408">
            <a:extLst>
              <a:ext uri="{FF2B5EF4-FFF2-40B4-BE49-F238E27FC236}">
                <a16:creationId xmlns:a16="http://schemas.microsoft.com/office/drawing/2014/main" id="{EB2D1A1F-B200-4444-AE01-EFC97AF7B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4" y="1042604"/>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1" name="Group 410">
            <a:extLst>
              <a:ext uri="{FF2B5EF4-FFF2-40B4-BE49-F238E27FC236}">
                <a16:creationId xmlns:a16="http://schemas.microsoft.com/office/drawing/2014/main" id="{70E4CB9D-2256-4786-8DDF-ADFBF353374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12" name="Straight Connector 411">
              <a:extLst>
                <a:ext uri="{FF2B5EF4-FFF2-40B4-BE49-F238E27FC236}">
                  <a16:creationId xmlns:a16="http://schemas.microsoft.com/office/drawing/2014/main" id="{180841E3-DFCC-429A-B907-8B06EDB1E9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F54698A1-0C53-4620-97E1-B4689288CF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CDBDFF7F-BD40-4085-952D-F6EC5908D9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9F29CA06-4FE5-44A6-8D40-A9C36449CE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417" name="Group 416">
            <a:extLst>
              <a:ext uri="{FF2B5EF4-FFF2-40B4-BE49-F238E27FC236}">
                <a16:creationId xmlns:a16="http://schemas.microsoft.com/office/drawing/2014/main" id="{568E6F37-AE05-46BF-A77F-5505926E92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18" name="Straight Connector 417">
              <a:extLst>
                <a:ext uri="{FF2B5EF4-FFF2-40B4-BE49-F238E27FC236}">
                  <a16:creationId xmlns:a16="http://schemas.microsoft.com/office/drawing/2014/main" id="{8D6F5ECB-975C-4A38-BD48-A3C2B38E9E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8BF36011-C922-4FD6-B09D-781A87054B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F1FD3DC2-6A33-4C9E-B0F5-5D6209717F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0E4F800E-82BC-4AEF-9F07-7F95C8B8C3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E124B01-2F7B-7BBD-255F-A52D0527061E}"/>
              </a:ext>
            </a:extLst>
          </p:cNvPr>
          <p:cNvSpPr>
            <a:spLocks noGrp="1"/>
          </p:cNvSpPr>
          <p:nvPr>
            <p:ph type="title"/>
          </p:nvPr>
        </p:nvSpPr>
        <p:spPr>
          <a:xfrm>
            <a:off x="630936" y="630936"/>
            <a:ext cx="4989918" cy="5478640"/>
          </a:xfrm>
          <a:noFill/>
        </p:spPr>
        <p:txBody>
          <a:bodyPr anchor="ctr">
            <a:normAutofit/>
          </a:bodyPr>
          <a:lstStyle/>
          <a:p>
            <a:r>
              <a:rPr lang="en-US" sz="4800">
                <a:solidFill>
                  <a:schemeClr val="bg1"/>
                </a:solidFill>
                <a:ea typeface="+mj-lt"/>
                <a:cs typeface="+mj-lt"/>
              </a:rPr>
              <a:t>Power BI Dashboard Highlights</a:t>
            </a:r>
            <a:endParaRPr lang="en-US" sz="4800">
              <a:solidFill>
                <a:schemeClr val="bg1"/>
              </a:solidFill>
            </a:endParaRPr>
          </a:p>
          <a:p>
            <a:endParaRPr lang="en-US" sz="4800">
              <a:solidFill>
                <a:schemeClr val="bg1"/>
              </a:solidFill>
            </a:endParaRPr>
          </a:p>
        </p:txBody>
      </p:sp>
      <p:sp>
        <p:nvSpPr>
          <p:cNvPr id="423" name="Rectangle 422">
            <a:extLst>
              <a:ext uri="{FF2B5EF4-FFF2-40B4-BE49-F238E27FC236}">
                <a16:creationId xmlns:a16="http://schemas.microsoft.com/office/drawing/2014/main" id="{C8D9C5DD-B8B3-46A0-8FBC-EE462F96C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801066" y="497785"/>
            <a:ext cx="5678424" cy="5674840"/>
          </a:xfrm>
          <a:prstGeom prst="rect">
            <a:avLst/>
          </a:prstGeom>
          <a:gradFill flip="none" rotWithShape="1">
            <a:gsLst>
              <a:gs pos="0">
                <a:schemeClr val="tx1">
                  <a:alpha val="20000"/>
                </a:schemeClr>
              </a:gs>
              <a:gs pos="100000">
                <a:schemeClr val="tx1">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Content Placeholder 2">
            <a:extLst>
              <a:ext uri="{FF2B5EF4-FFF2-40B4-BE49-F238E27FC236}">
                <a16:creationId xmlns:a16="http://schemas.microsoft.com/office/drawing/2014/main" id="{107A379F-940E-FFF2-6051-A995237C7971}"/>
              </a:ext>
            </a:extLst>
          </p:cNvPr>
          <p:cNvSpPr>
            <a:spLocks noGrp="1"/>
          </p:cNvSpPr>
          <p:nvPr>
            <p:ph idx="1"/>
          </p:nvPr>
        </p:nvSpPr>
        <p:spPr>
          <a:xfrm>
            <a:off x="6041946" y="630936"/>
            <a:ext cx="4982273" cy="5478672"/>
          </a:xfrm>
          <a:noFill/>
        </p:spPr>
        <p:txBody>
          <a:bodyPr vert="horz" lIns="91440" tIns="45720" rIns="91440" bIns="45720" rtlCol="0" anchor="ctr">
            <a:normAutofit/>
          </a:bodyPr>
          <a:lstStyle/>
          <a:p>
            <a:r>
              <a:rPr lang="en-US" sz="1800">
                <a:solidFill>
                  <a:schemeClr val="bg1"/>
                </a:solidFill>
                <a:ea typeface="+mn-lt"/>
                <a:cs typeface="+mn-lt"/>
              </a:rPr>
              <a:t>Gender distribution</a:t>
            </a:r>
            <a:endParaRPr lang="en-US" sz="1800">
              <a:solidFill>
                <a:schemeClr val="bg1"/>
              </a:solidFill>
            </a:endParaRPr>
          </a:p>
          <a:p>
            <a:r>
              <a:rPr lang="en-US" sz="1800">
                <a:solidFill>
                  <a:schemeClr val="bg1"/>
                </a:solidFill>
                <a:ea typeface="+mn-lt"/>
                <a:cs typeface="+mn-lt"/>
              </a:rPr>
              <a:t> Country-wise comparison</a:t>
            </a:r>
            <a:endParaRPr lang="en-US" sz="1800">
              <a:solidFill>
                <a:schemeClr val="bg1"/>
              </a:solidFill>
            </a:endParaRPr>
          </a:p>
          <a:p>
            <a:r>
              <a:rPr lang="en-US" sz="1800">
                <a:solidFill>
                  <a:schemeClr val="bg1"/>
                </a:solidFill>
                <a:ea typeface="+mn-lt"/>
                <a:cs typeface="+mn-lt"/>
              </a:rPr>
              <a:t>Employer support vs diagnosis</a:t>
            </a:r>
          </a:p>
          <a:p>
            <a:r>
              <a:rPr lang="en-US" sz="1800">
                <a:solidFill>
                  <a:schemeClr val="bg1"/>
                </a:solidFill>
                <a:ea typeface="+mn-lt"/>
                <a:cs typeface="+mn-lt"/>
              </a:rPr>
              <a:t> Age vs coverage awareness</a:t>
            </a:r>
            <a:endParaRPr lang="en-US" sz="1800">
              <a:solidFill>
                <a:schemeClr val="bg1"/>
              </a:solidFill>
            </a:endParaRPr>
          </a:p>
          <a:p>
            <a:r>
              <a:rPr lang="en-US" sz="1800">
                <a:solidFill>
                  <a:schemeClr val="bg1"/>
                </a:solidFill>
                <a:ea typeface="+mn-lt"/>
                <a:cs typeface="+mn-lt"/>
              </a:rPr>
              <a:t>You can access the  project analysis by clicking [here]().  and </a:t>
            </a:r>
            <a:endParaRPr lang="en-US" sz="1800">
              <a:solidFill>
                <a:schemeClr val="bg1"/>
              </a:solidFill>
            </a:endParaRPr>
          </a:p>
          <a:p>
            <a:pPr marL="0" indent="0">
              <a:buNone/>
            </a:pPr>
            <a:r>
              <a:rPr lang="en-US" sz="1800">
                <a:solidFill>
                  <a:schemeClr val="bg1"/>
                </a:solidFill>
              </a:rPr>
              <a:t>  </a:t>
            </a:r>
            <a:r>
              <a:rPr lang="en-US" sz="1800">
                <a:solidFill>
                  <a:schemeClr val="bg1"/>
                </a:solidFill>
                <a:hlinkClick r:id="" action="ppaction://noaction"/>
              </a:rPr>
              <a:t>https://drive.google.com/file/d/1QVSvcYOlNhuV6UGtFsorTJGQqDjzunv1/view?usp=sharing</a:t>
            </a:r>
          </a:p>
          <a:p>
            <a:r>
              <a:rPr lang="en-US" sz="1800">
                <a:solidFill>
                  <a:schemeClr val="bg1"/>
                </a:solidFill>
                <a:ea typeface="+mn-lt"/>
                <a:cs typeface="+mn-lt"/>
              </a:rPr>
              <a:t>You can access the final project dashboard by clicking [here]()</a:t>
            </a:r>
            <a:endParaRPr lang="en-US" sz="1800">
              <a:solidFill>
                <a:schemeClr val="bg1"/>
              </a:solidFill>
            </a:endParaRPr>
          </a:p>
          <a:p>
            <a:r>
              <a:rPr lang="en-US" sz="1800">
                <a:solidFill>
                  <a:schemeClr val="bg1"/>
                </a:solidFill>
                <a:hlinkClick r:id="" action="ppaction://noaction"/>
              </a:rPr>
              <a:t>https://drive.google.com/file/d/1QVSvcYOlNhuV6UGtFsorTJGQqDjzunv1/view?usp=sharing</a:t>
            </a:r>
          </a:p>
          <a:p>
            <a:endParaRPr lang="en-US" sz="1800">
              <a:solidFill>
                <a:schemeClr val="bg1"/>
              </a:solidFill>
            </a:endParaRPr>
          </a:p>
          <a:p>
            <a:endParaRPr lang="en-US" sz="1800">
              <a:solidFill>
                <a:schemeClr val="bg1"/>
              </a:solidFill>
            </a:endParaRPr>
          </a:p>
          <a:p>
            <a:endParaRPr lang="en-US" sz="1800">
              <a:solidFill>
                <a:schemeClr val="bg1"/>
              </a:solidFill>
            </a:endParaRPr>
          </a:p>
        </p:txBody>
      </p:sp>
    </p:spTree>
    <p:extLst>
      <p:ext uri="{BB962C8B-B14F-4D97-AF65-F5344CB8AC3E}">
        <p14:creationId xmlns:p14="http://schemas.microsoft.com/office/powerpoint/2010/main" val="2215665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Graphic 39" descr="Person with Idea">
            <a:extLst>
              <a:ext uri="{FF2B5EF4-FFF2-40B4-BE49-F238E27FC236}">
                <a16:creationId xmlns:a16="http://schemas.microsoft.com/office/drawing/2014/main" id="{4133EB1A-2996-972D-5D24-BEBB4E417B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55" name="Freeform: Shape 54">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7882B3B6-1CDC-5CE3-81FE-9CF83C9D8F31}"/>
              </a:ext>
            </a:extLst>
          </p:cNvPr>
          <p:cNvSpPr>
            <a:spLocks noGrp="1"/>
          </p:cNvSpPr>
          <p:nvPr>
            <p:ph type="title"/>
          </p:nvPr>
        </p:nvSpPr>
        <p:spPr>
          <a:xfrm>
            <a:off x="5759354" y="457201"/>
            <a:ext cx="5337270" cy="1835911"/>
          </a:xfrm>
        </p:spPr>
        <p:txBody>
          <a:bodyPr anchor="b">
            <a:normAutofit/>
          </a:bodyPr>
          <a:lstStyle/>
          <a:p>
            <a:r>
              <a:rPr lang="en-US" sz="5000">
                <a:solidFill>
                  <a:srgbClr val="FFFFFF"/>
                </a:solidFill>
                <a:latin typeface="Calibri"/>
                <a:ea typeface="Calibri"/>
                <a:cs typeface="Calibri"/>
              </a:rPr>
              <a:t>Conclusion &amp; Recommendations</a:t>
            </a:r>
            <a:endParaRPr lang="en-US" sz="5000">
              <a:solidFill>
                <a:srgbClr val="FFFFFF"/>
              </a:solidFill>
            </a:endParaRPr>
          </a:p>
        </p:txBody>
      </p:sp>
      <p:sp>
        <p:nvSpPr>
          <p:cNvPr id="56"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ontent Placeholder 2">
            <a:extLst>
              <a:ext uri="{FF2B5EF4-FFF2-40B4-BE49-F238E27FC236}">
                <a16:creationId xmlns:a16="http://schemas.microsoft.com/office/drawing/2014/main" id="{CE21ECAA-1F20-9E60-83FC-215E05C771DA}"/>
              </a:ext>
            </a:extLst>
          </p:cNvPr>
          <p:cNvSpPr>
            <a:spLocks noGrp="1"/>
          </p:cNvSpPr>
          <p:nvPr>
            <p:ph idx="1"/>
          </p:nvPr>
        </p:nvSpPr>
        <p:spPr>
          <a:xfrm>
            <a:off x="5759354" y="2798064"/>
            <a:ext cx="5461095" cy="3417611"/>
          </a:xfrm>
        </p:spPr>
        <p:txBody>
          <a:bodyPr vert="horz" lIns="91440" tIns="45720" rIns="91440" bIns="45720" rtlCol="0" anchor="t">
            <a:normAutofit/>
          </a:bodyPr>
          <a:lstStyle/>
          <a:p>
            <a:pPr marL="0" indent="0">
              <a:buNone/>
            </a:pPr>
            <a:r>
              <a:rPr lang="en-US" sz="1400">
                <a:solidFill>
                  <a:srgbClr val="FFFFFF"/>
                </a:solidFill>
                <a:latin typeface="Calibri"/>
                <a:ea typeface="+mn-lt"/>
                <a:cs typeface="+mn-lt"/>
              </a:rPr>
              <a:t>Mental health remains a critical yet often overlooked aspect of employee well-being in the tech industry. Our analysis of the 2019 OSMI survey highlights that demographic variables such as gender and age, along with workplace factors like company size and employer support, significantly influence whether individuals seek treatment. Despite growing awareness, many employees still face stigma and lack of proper support structures at work, resulting in untreated conditions that interfere with productivity and overall well-being.</a:t>
            </a:r>
            <a:endParaRPr lang="en-US" sz="1400">
              <a:solidFill>
                <a:srgbClr val="FFFFFF"/>
              </a:solidFill>
              <a:latin typeface="Calibri"/>
              <a:ea typeface="Calibri"/>
              <a:cs typeface="Browallia New"/>
            </a:endParaRPr>
          </a:p>
          <a:p>
            <a:pPr marL="0" indent="0">
              <a:buNone/>
            </a:pPr>
            <a:r>
              <a:rPr lang="en-US" sz="1400">
                <a:solidFill>
                  <a:srgbClr val="FFFFFF"/>
                </a:solidFill>
                <a:latin typeface="Calibri"/>
                <a:ea typeface="+mn-lt"/>
                <a:cs typeface="+mn-lt"/>
              </a:rPr>
              <a:t>To address these challenges, we recommend that tech companies actively develop inclusive mental health policies, provide training for managers, and ensure confidential access to mental health services. Data-driven strategies—like using analytics to monitor employee needs—can guide the creation of supportive environments that reduce stigma and encourage early treatment. This not only benefits employees but also enhances organizational performance and retention.</a:t>
            </a:r>
            <a:endParaRPr lang="en-US" sz="1400">
              <a:solidFill>
                <a:srgbClr val="FFFFFF"/>
              </a:solidFill>
              <a:latin typeface="Calibri"/>
            </a:endParaRPr>
          </a:p>
          <a:p>
            <a:endParaRPr lang="en-US" sz="1400">
              <a:solidFill>
                <a:srgbClr val="FFFFFF"/>
              </a:solidFill>
            </a:endParaRPr>
          </a:p>
        </p:txBody>
      </p:sp>
    </p:spTree>
    <p:extLst>
      <p:ext uri="{BB962C8B-B14F-4D97-AF65-F5344CB8AC3E}">
        <p14:creationId xmlns:p14="http://schemas.microsoft.com/office/powerpoint/2010/main" val="3072717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AB8F240-66EC-D27E-0D13-E384223F6054}"/>
              </a:ext>
            </a:extLst>
          </p:cNvPr>
          <p:cNvSpPr>
            <a:spLocks noGrp="1"/>
          </p:cNvSpPr>
          <p:nvPr>
            <p:ph idx="1"/>
          </p:nvPr>
        </p:nvSpPr>
        <p:spPr>
          <a:xfrm>
            <a:off x="6503158" y="649480"/>
            <a:ext cx="4862447" cy="5546047"/>
          </a:xfrm>
        </p:spPr>
        <p:txBody>
          <a:bodyPr vert="horz" lIns="91440" tIns="45720" rIns="91440" bIns="45720" rtlCol="0" anchor="ctr">
            <a:normAutofit/>
          </a:bodyPr>
          <a:lstStyle/>
          <a:p>
            <a:pPr marL="0" indent="0">
              <a:buNone/>
            </a:pPr>
            <a:r>
              <a:rPr lang="en-US" sz="2000" b="1">
                <a:latin typeface="quote-cjk-patch"/>
                <a:ea typeface="quote-cjk-patch"/>
                <a:cs typeface="quote-cjk-patch"/>
              </a:rPr>
              <a:t>Title:</a:t>
            </a:r>
            <a:r>
              <a:rPr lang="en-US" sz="2000">
                <a:latin typeface="quote-cjk-patch"/>
                <a:ea typeface="quote-cjk-patch"/>
                <a:cs typeface="quote-cjk-patch"/>
              </a:rPr>
              <a:t> Mental Health in Tech Workers</a:t>
            </a:r>
            <a:endParaRPr lang="en-US" sz="2000"/>
          </a:p>
          <a:p>
            <a:pPr marL="0" indent="0">
              <a:buNone/>
            </a:pPr>
            <a:endParaRPr lang="en-US" sz="2000">
              <a:latin typeface="quote-cjk-patch"/>
              <a:ea typeface="quote-cjk-patch"/>
              <a:cs typeface="quote-cjk-patch"/>
            </a:endParaRPr>
          </a:p>
          <a:p>
            <a:pPr marL="0" indent="0">
              <a:buNone/>
            </a:pPr>
            <a:r>
              <a:rPr lang="en-US" sz="2000" b="1">
                <a:latin typeface="quote-cjk-patch"/>
                <a:ea typeface="quote-cjk-patch"/>
                <a:cs typeface="quote-cjk-patch"/>
              </a:rPr>
              <a:t>Subtitle:</a:t>
            </a:r>
            <a:r>
              <a:rPr lang="en-US" sz="2000">
                <a:latin typeface="quote-cjk-patch"/>
                <a:ea typeface="quote-cjk-patch"/>
                <a:cs typeface="quote-cjk-patch"/>
              </a:rPr>
              <a:t> A Data-Driven Analysis of the 2019 OSMI Survey</a:t>
            </a:r>
          </a:p>
          <a:p>
            <a:pPr marL="0" indent="0">
              <a:buNone/>
            </a:pPr>
            <a:endParaRPr lang="en-US" sz="2000">
              <a:latin typeface="quote-cjk-patch"/>
              <a:ea typeface="quote-cjk-patch"/>
              <a:cs typeface="quote-cjk-patch"/>
            </a:endParaRPr>
          </a:p>
          <a:p>
            <a:pPr marL="0" indent="0">
              <a:buNone/>
            </a:pPr>
            <a:r>
              <a:rPr lang="en-US" sz="2000" b="1">
                <a:latin typeface="quote-cjk-patch"/>
                <a:ea typeface="quote-cjk-patch"/>
                <a:cs typeface="quote-cjk-patch"/>
              </a:rPr>
              <a:t>Name: Iradukunda kubana christian</a:t>
            </a:r>
          </a:p>
          <a:p>
            <a:pPr marL="0" indent="0">
              <a:buNone/>
            </a:pPr>
            <a:r>
              <a:rPr lang="en-US" sz="2000" b="1">
                <a:latin typeface="quote-cjk-patch"/>
                <a:ea typeface="quote-cjk-patch"/>
                <a:cs typeface="quote-cjk-patch"/>
              </a:rPr>
              <a:t>ID:27143</a:t>
            </a:r>
          </a:p>
          <a:p>
            <a:pPr marL="0" indent="0">
              <a:buNone/>
            </a:pPr>
            <a:endParaRPr lang="en-US" sz="2000" b="1">
              <a:latin typeface="quote-cjk-patch"/>
              <a:ea typeface="quote-cjk-patch"/>
              <a:cs typeface="quote-cjk-patch"/>
            </a:endParaRPr>
          </a:p>
          <a:p>
            <a:pPr marL="0" indent="0">
              <a:buNone/>
            </a:pPr>
            <a:r>
              <a:rPr lang="en-US" sz="2000" b="1">
                <a:latin typeface="quote-cjk-patch"/>
                <a:ea typeface="quote-cjk-patch"/>
                <a:cs typeface="quote-cjk-patch"/>
              </a:rPr>
              <a:t>Date:04/08/2025</a:t>
            </a:r>
          </a:p>
        </p:txBody>
      </p:sp>
    </p:spTree>
    <p:extLst>
      <p:ext uri="{BB962C8B-B14F-4D97-AF65-F5344CB8AC3E}">
        <p14:creationId xmlns:p14="http://schemas.microsoft.com/office/powerpoint/2010/main" val="3622705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3C40F9-1D7D-2602-F969-D28B5DD5F5B8}"/>
              </a:ext>
            </a:extLst>
          </p:cNvPr>
          <p:cNvSpPr>
            <a:spLocks noGrp="1"/>
          </p:cNvSpPr>
          <p:nvPr>
            <p:ph type="title"/>
          </p:nvPr>
        </p:nvSpPr>
        <p:spPr>
          <a:xfrm>
            <a:off x="2022114" y="2034434"/>
            <a:ext cx="3722933" cy="757130"/>
          </a:xfrm>
          <a:ln w="25400" cap="sq">
            <a:solidFill>
              <a:srgbClr val="FFFFFF"/>
            </a:solidFill>
            <a:miter lim="800000"/>
          </a:ln>
        </p:spPr>
        <p:txBody>
          <a:bodyPr vert="horz" wrap="square" lIns="91440" tIns="45720" rIns="91440" bIns="45720" rtlCol="0" anchor="ctr">
            <a:normAutofit/>
          </a:bodyPr>
          <a:lstStyle/>
          <a:p>
            <a:pPr algn="ctr"/>
            <a:r>
              <a:rPr lang="en-US" sz="2800" b="1" kern="1200">
                <a:solidFill>
                  <a:srgbClr val="FFFFFF"/>
                </a:solidFill>
                <a:latin typeface="+mj-lt"/>
                <a:ea typeface="+mj-ea"/>
                <a:cs typeface="+mj-cs"/>
              </a:rPr>
              <a:t>Introduction</a:t>
            </a:r>
            <a:endParaRPr lang="en-US" sz="2800" kern="1200">
              <a:solidFill>
                <a:srgbClr val="FFFFFF"/>
              </a:solidFill>
              <a:latin typeface="+mj-lt"/>
              <a:ea typeface="+mj-ea"/>
              <a:cs typeface="+mj-cs"/>
            </a:endParaRPr>
          </a:p>
          <a:p>
            <a:pPr algn="ctr"/>
            <a:endParaRPr lang="en-US" sz="2800" kern="1200">
              <a:solidFill>
                <a:srgbClr val="FFFFFF"/>
              </a:solidFill>
              <a:latin typeface="+mj-lt"/>
              <a:ea typeface="+mj-ea"/>
              <a:cs typeface="+mj-cs"/>
            </a:endParaRPr>
          </a:p>
        </p:txBody>
      </p:sp>
      <p:sp>
        <p:nvSpPr>
          <p:cNvPr id="13" name="Rectangle 12">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7FFEC4-0990-6FF6-A414-2B62C32818B6}"/>
              </a:ext>
            </a:extLst>
          </p:cNvPr>
          <p:cNvSpPr>
            <a:spLocks noGrp="1"/>
          </p:cNvSpPr>
          <p:nvPr>
            <p:ph idx="1"/>
          </p:nvPr>
        </p:nvSpPr>
        <p:spPr>
          <a:xfrm>
            <a:off x="6574536" y="640080"/>
            <a:ext cx="5621542" cy="5594604"/>
          </a:xfrm>
        </p:spPr>
        <p:txBody>
          <a:bodyPr vert="horz" lIns="91440" tIns="45720" rIns="91440" bIns="45720" rtlCol="0" anchor="t">
            <a:normAutofit/>
          </a:bodyPr>
          <a:lstStyle/>
          <a:p>
            <a:pPr marL="0" indent="0">
              <a:buNone/>
            </a:pPr>
            <a:r>
              <a:rPr lang="en-US" sz="1800" dirty="0"/>
              <a:t>This capstone project investigates mental health challenges among tech workers by analyzing data from the 2019 OSMI (Open Sourcing Mental Illness) survey. The goal is to understand how demographic factors such as age, gender, and location, as well as workplace conditions like company size and mental health policies, affect the likelihood of individuals seeking mental health treatment. Through this analysis, we aim to uncover patterns and disparities that can inform better support systems within the tech industry.</a:t>
            </a:r>
            <a:endParaRPr lang="en-US"/>
          </a:p>
          <a:p>
            <a:pPr marL="0" indent="0">
              <a:buNone/>
            </a:pPr>
            <a:r>
              <a:rPr lang="en-US" sz="1800" dirty="0"/>
              <a:t>Using Python, we performed exploratory data analysis (EDA) to clean, visualize, and interpret the data. We then developed predictive models to identify key factors associated with treatment-seeking behavior. These insights can support employers and policy-makers in creating more inclusive and mentally healthy work environments. The project highlights the importance of data-driven approaches to address mental health stigma and accessibility in the tech workforce.</a:t>
            </a:r>
          </a:p>
          <a:p>
            <a:endParaRPr lang="en-US" sz="1800" dirty="0"/>
          </a:p>
        </p:txBody>
      </p:sp>
    </p:spTree>
    <p:extLst>
      <p:ext uri="{BB962C8B-B14F-4D97-AF65-F5344CB8AC3E}">
        <p14:creationId xmlns:p14="http://schemas.microsoft.com/office/powerpoint/2010/main" val="3308284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13B7A1-095C-ABD6-29B5-FF6E0A242BA4}"/>
              </a:ext>
            </a:extLst>
          </p:cNvPr>
          <p:cNvSpPr>
            <a:spLocks noGrp="1"/>
          </p:cNvSpPr>
          <p:nvPr>
            <p:ph type="title"/>
          </p:nvPr>
        </p:nvSpPr>
        <p:spPr>
          <a:xfrm>
            <a:off x="761803" y="350196"/>
            <a:ext cx="4646904" cy="1624520"/>
          </a:xfrm>
        </p:spPr>
        <p:txBody>
          <a:bodyPr anchor="ctr">
            <a:normAutofit/>
          </a:bodyPr>
          <a:lstStyle/>
          <a:p>
            <a:r>
              <a:rPr lang="en-US" sz="4000">
                <a:ea typeface="+mj-lt"/>
                <a:cs typeface="+mj-lt"/>
              </a:rPr>
              <a:t>Project Overview</a:t>
            </a:r>
            <a:endParaRPr lang="en-US" sz="4000"/>
          </a:p>
        </p:txBody>
      </p:sp>
      <p:sp>
        <p:nvSpPr>
          <p:cNvPr id="3" name="Content Placeholder 2">
            <a:extLst>
              <a:ext uri="{FF2B5EF4-FFF2-40B4-BE49-F238E27FC236}">
                <a16:creationId xmlns:a16="http://schemas.microsoft.com/office/drawing/2014/main" id="{999C7591-9079-DCE6-87B9-CE165F41C745}"/>
              </a:ext>
            </a:extLst>
          </p:cNvPr>
          <p:cNvSpPr>
            <a:spLocks noGrp="1"/>
          </p:cNvSpPr>
          <p:nvPr>
            <p:ph idx="1"/>
          </p:nvPr>
        </p:nvSpPr>
        <p:spPr>
          <a:xfrm>
            <a:off x="761802" y="2743200"/>
            <a:ext cx="4646905" cy="3613149"/>
          </a:xfrm>
        </p:spPr>
        <p:txBody>
          <a:bodyPr vert="horz" lIns="91440" tIns="45720" rIns="91440" bIns="45720" rtlCol="0" anchor="ctr">
            <a:normAutofit/>
          </a:bodyPr>
          <a:lstStyle/>
          <a:p>
            <a:pPr marL="0" indent="0">
              <a:buNone/>
            </a:pPr>
            <a:r>
              <a:rPr lang="en-US" sz="1000" b="1">
                <a:ea typeface="+mn-lt"/>
                <a:cs typeface="+mn-lt"/>
              </a:rPr>
              <a:t>Methodology:</a:t>
            </a:r>
            <a:endParaRPr lang="en-US" sz="1000"/>
          </a:p>
          <a:p>
            <a:r>
              <a:rPr lang="en-US" sz="1000" b="1">
                <a:ea typeface="+mn-lt"/>
                <a:cs typeface="+mn-lt"/>
              </a:rPr>
              <a:t>Exploratory Data Analysis (EDA):</a:t>
            </a:r>
            <a:br>
              <a:rPr lang="en-US" sz="1000" b="1">
                <a:ea typeface="+mn-lt"/>
                <a:cs typeface="+mn-lt"/>
              </a:rPr>
            </a:br>
            <a:r>
              <a:rPr lang="en-US" sz="1000" b="1">
                <a:ea typeface="+mn-lt"/>
                <a:cs typeface="+mn-lt"/>
              </a:rPr>
              <a:t> Analyzed patterns, trends, and outliers in the data.</a:t>
            </a:r>
            <a:endParaRPr lang="en-US" sz="1000"/>
          </a:p>
          <a:p>
            <a:r>
              <a:rPr lang="en-US" sz="1000" b="1">
                <a:ea typeface="+mn-lt"/>
                <a:cs typeface="+mn-lt"/>
              </a:rPr>
              <a:t>Predictive Modeling:</a:t>
            </a:r>
            <a:endParaRPr lang="en-US" sz="1000"/>
          </a:p>
          <a:p>
            <a:pPr lvl="1"/>
            <a:r>
              <a:rPr lang="en-US" sz="1000" b="1">
                <a:ea typeface="+mn-lt"/>
                <a:cs typeface="+mn-lt"/>
              </a:rPr>
              <a:t>Random Forest</a:t>
            </a:r>
            <a:endParaRPr lang="en-US" sz="1000"/>
          </a:p>
          <a:p>
            <a:pPr lvl="1"/>
            <a:r>
              <a:rPr lang="en-US" sz="1000" b="1">
                <a:ea typeface="+mn-lt"/>
                <a:cs typeface="+mn-lt"/>
              </a:rPr>
              <a:t>Logistic Regression</a:t>
            </a:r>
            <a:endParaRPr lang="en-US" sz="1000"/>
          </a:p>
          <a:p>
            <a:r>
              <a:rPr lang="en-US" sz="1000" b="1">
                <a:ea typeface="+mn-lt"/>
                <a:cs typeface="+mn-lt"/>
              </a:rPr>
              <a:t>Data Visualization:</a:t>
            </a:r>
            <a:br>
              <a:rPr lang="en-US" sz="1000" b="1">
                <a:ea typeface="+mn-lt"/>
                <a:cs typeface="+mn-lt"/>
              </a:rPr>
            </a:br>
            <a:r>
              <a:rPr lang="en-US" sz="1000" b="1">
                <a:ea typeface="+mn-lt"/>
                <a:cs typeface="+mn-lt"/>
              </a:rPr>
              <a:t> Created interactive dashboards and visual insights using Power BI</a:t>
            </a:r>
            <a:r>
              <a:rPr lang="en-US" sz="1000">
                <a:ea typeface="+mn-lt"/>
                <a:cs typeface="+mn-lt"/>
              </a:rPr>
              <a:t>.</a:t>
            </a:r>
            <a:endParaRPr lang="en-US" sz="1000"/>
          </a:p>
          <a:p>
            <a:pPr marL="0" indent="0">
              <a:buNone/>
            </a:pPr>
            <a:r>
              <a:rPr lang="en-US" sz="1000" b="1">
                <a:ea typeface="+mn-lt"/>
                <a:cs typeface="+mn-lt"/>
              </a:rPr>
              <a:t> Tools Used:</a:t>
            </a:r>
            <a:endParaRPr lang="en-US" sz="1000"/>
          </a:p>
          <a:p>
            <a:r>
              <a:rPr lang="en-US" sz="1000" b="1">
                <a:ea typeface="+mn-lt"/>
                <a:cs typeface="+mn-lt"/>
              </a:rPr>
              <a:t>Python</a:t>
            </a:r>
            <a:r>
              <a:rPr lang="en-US" sz="1000">
                <a:ea typeface="+mn-lt"/>
                <a:cs typeface="+mn-lt"/>
              </a:rPr>
              <a:t> (for data processing and modeling)</a:t>
            </a:r>
            <a:endParaRPr lang="en-US" sz="1000"/>
          </a:p>
          <a:p>
            <a:r>
              <a:rPr lang="en-US" sz="1000" b="1">
                <a:ea typeface="+mn-lt"/>
                <a:cs typeface="+mn-lt"/>
              </a:rPr>
              <a:t>Power BI</a:t>
            </a:r>
            <a:r>
              <a:rPr lang="en-US" sz="1000">
                <a:ea typeface="+mn-lt"/>
                <a:cs typeface="+mn-lt"/>
              </a:rPr>
              <a:t> (for interactive visualizations)</a:t>
            </a:r>
            <a:endParaRPr lang="en-US" sz="1000"/>
          </a:p>
          <a:p>
            <a:pPr marL="0" indent="0">
              <a:buNone/>
            </a:pPr>
            <a:r>
              <a:rPr lang="en-US" sz="1000">
                <a:ea typeface="+mn-lt"/>
                <a:cs typeface="+mn-lt"/>
              </a:rPr>
              <a:t>In this project, we started with Exploratory Data Analysis to understand the structure and quality of our data. Then, we applied two predictive models — Random Forest for its accuracy and robustness, and Logistic Regression for interpretability. Finally, we visualized the results using Power BI to communicate findings clearly to stakeholders. Python was our main tool for data handling and modeling, while Power BI made the insights easy to explore.</a:t>
            </a:r>
            <a:endParaRPr lang="en-US" sz="1000"/>
          </a:p>
        </p:txBody>
      </p:sp>
      <p:pic>
        <p:nvPicPr>
          <p:cNvPr id="5" name="Picture 4" descr="Graph">
            <a:extLst>
              <a:ext uri="{FF2B5EF4-FFF2-40B4-BE49-F238E27FC236}">
                <a16:creationId xmlns:a16="http://schemas.microsoft.com/office/drawing/2014/main" id="{18E25546-4E2D-075C-D2D1-4BCD122FA76E}"/>
              </a:ext>
            </a:extLst>
          </p:cNvPr>
          <p:cNvPicPr>
            <a:picLocks noChangeAspect="1"/>
          </p:cNvPicPr>
          <p:nvPr/>
        </p:nvPicPr>
        <p:blipFill>
          <a:blip r:embed="rId2"/>
          <a:srcRect l="20936" r="23448" b="3"/>
          <a:stretch>
            <a:fillRect/>
          </a:stretch>
        </p:blipFill>
        <p:spPr>
          <a:xfrm>
            <a:off x="6096000" y="1"/>
            <a:ext cx="6102825" cy="6858000"/>
          </a:xfrm>
          <a:prstGeom prst="rect">
            <a:avLst/>
          </a:prstGeom>
        </p:spPr>
      </p:pic>
    </p:spTree>
    <p:extLst>
      <p:ext uri="{BB962C8B-B14F-4D97-AF65-F5344CB8AC3E}">
        <p14:creationId xmlns:p14="http://schemas.microsoft.com/office/powerpoint/2010/main" val="937256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E696EB-9176-7E1C-494C-07312A252E5A}"/>
              </a:ext>
            </a:extLst>
          </p:cNvPr>
          <p:cNvSpPr>
            <a:spLocks noGrp="1"/>
          </p:cNvSpPr>
          <p:nvPr>
            <p:ph type="title"/>
          </p:nvPr>
        </p:nvSpPr>
        <p:spPr>
          <a:xfrm>
            <a:off x="411480" y="991443"/>
            <a:ext cx="4443154" cy="1087819"/>
          </a:xfrm>
        </p:spPr>
        <p:txBody>
          <a:bodyPr anchor="b">
            <a:normAutofit/>
          </a:bodyPr>
          <a:lstStyle/>
          <a:p>
            <a:r>
              <a:rPr lang="en-US" sz="3400">
                <a:ea typeface="+mj-lt"/>
                <a:cs typeface="+mj-lt"/>
              </a:rPr>
              <a:t>Exploratory Data Analysis</a:t>
            </a:r>
            <a:endParaRPr lang="en-US" sz="3400"/>
          </a:p>
          <a:p>
            <a:endParaRPr lang="en-US" sz="3400"/>
          </a:p>
        </p:txBody>
      </p:sp>
      <p:sp>
        <p:nvSpPr>
          <p:cNvPr id="11" name="Rectangle 1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697CF03-1FE9-FD99-A924-A403C5149C29}"/>
              </a:ext>
            </a:extLst>
          </p:cNvPr>
          <p:cNvSpPr>
            <a:spLocks noGrp="1"/>
          </p:cNvSpPr>
          <p:nvPr>
            <p:ph idx="1"/>
          </p:nvPr>
        </p:nvSpPr>
        <p:spPr>
          <a:xfrm>
            <a:off x="411480" y="2684095"/>
            <a:ext cx="4443154" cy="3492868"/>
          </a:xfrm>
        </p:spPr>
        <p:txBody>
          <a:bodyPr vert="horz" lIns="91440" tIns="45720" rIns="91440" bIns="45720" rtlCol="0">
            <a:normAutofit/>
          </a:bodyPr>
          <a:lstStyle/>
          <a:p>
            <a:r>
              <a:rPr lang="en-US" sz="1800">
                <a:ea typeface="+mn-lt"/>
                <a:cs typeface="+mn-lt"/>
              </a:rPr>
              <a:t>- Initial inspection and missing values</a:t>
            </a:r>
            <a:endParaRPr lang="en-US" sz="1800"/>
          </a:p>
          <a:p>
            <a:r>
              <a:rPr lang="en-US" sz="1800">
                <a:ea typeface="+mn-lt"/>
                <a:cs typeface="+mn-lt"/>
              </a:rPr>
              <a:t>- Age and gender distribution</a:t>
            </a:r>
            <a:endParaRPr lang="en-US" sz="1800"/>
          </a:p>
          <a:p>
            <a:r>
              <a:rPr lang="en-US" sz="1800">
                <a:ea typeface="+mn-lt"/>
                <a:cs typeface="+mn-lt"/>
              </a:rPr>
              <a:t>- Treatment-seeking by demographics</a:t>
            </a:r>
            <a:endParaRPr lang="en-US" sz="1800"/>
          </a:p>
          <a:p>
            <a:endParaRPr lang="en-US" sz="1800"/>
          </a:p>
        </p:txBody>
      </p:sp>
      <p:pic>
        <p:nvPicPr>
          <p:cNvPr id="4" name="Picture 3" descr="A screenshot of a computer&#10;&#10;AI-generated content may be incorrect.">
            <a:extLst>
              <a:ext uri="{FF2B5EF4-FFF2-40B4-BE49-F238E27FC236}">
                <a16:creationId xmlns:a16="http://schemas.microsoft.com/office/drawing/2014/main" id="{E2A730D0-7EA8-A226-7DAF-663EEA860D05}"/>
              </a:ext>
            </a:extLst>
          </p:cNvPr>
          <p:cNvPicPr>
            <a:picLocks noChangeAspect="1"/>
          </p:cNvPicPr>
          <p:nvPr/>
        </p:nvPicPr>
        <p:blipFill>
          <a:blip r:embed="rId2"/>
          <a:stretch>
            <a:fillRect/>
          </a:stretch>
        </p:blipFill>
        <p:spPr>
          <a:xfrm>
            <a:off x="5385816" y="1598004"/>
            <a:ext cx="6440424" cy="3606637"/>
          </a:xfrm>
          <a:prstGeom prst="rect">
            <a:avLst/>
          </a:prstGeom>
        </p:spPr>
      </p:pic>
    </p:spTree>
    <p:extLst>
      <p:ext uri="{BB962C8B-B14F-4D97-AF65-F5344CB8AC3E}">
        <p14:creationId xmlns:p14="http://schemas.microsoft.com/office/powerpoint/2010/main" val="3727882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D26B7-1A7F-CB27-7FD7-41D58AD00696}"/>
              </a:ext>
            </a:extLst>
          </p:cNvPr>
          <p:cNvSpPr>
            <a:spLocks noGrp="1"/>
          </p:cNvSpPr>
          <p:nvPr>
            <p:ph type="title"/>
          </p:nvPr>
        </p:nvSpPr>
        <p:spPr>
          <a:xfrm>
            <a:off x="481013" y="327026"/>
            <a:ext cx="3290887" cy="2287588"/>
          </a:xfrm>
        </p:spPr>
        <p:txBody>
          <a:bodyPr anchor="ctr">
            <a:normAutofit/>
          </a:bodyPr>
          <a:lstStyle/>
          <a:p>
            <a:r>
              <a:rPr lang="en-US" sz="3600">
                <a:ea typeface="+mj-lt"/>
                <a:cs typeface="+mj-lt"/>
              </a:rPr>
              <a:t>Data Cleaning Process</a:t>
            </a:r>
            <a:endParaRPr lang="en-US" sz="3600"/>
          </a:p>
        </p:txBody>
      </p:sp>
      <p:sp>
        <p:nvSpPr>
          <p:cNvPr id="3" name="Content Placeholder 2">
            <a:extLst>
              <a:ext uri="{FF2B5EF4-FFF2-40B4-BE49-F238E27FC236}">
                <a16:creationId xmlns:a16="http://schemas.microsoft.com/office/drawing/2014/main" id="{39C15431-92A9-D397-FF5C-81D4FCBA35D5}"/>
              </a:ext>
            </a:extLst>
          </p:cNvPr>
          <p:cNvSpPr>
            <a:spLocks noGrp="1"/>
          </p:cNvSpPr>
          <p:nvPr>
            <p:ph idx="1"/>
          </p:nvPr>
        </p:nvSpPr>
        <p:spPr>
          <a:xfrm>
            <a:off x="4223982" y="327026"/>
            <a:ext cx="7485413" cy="2287587"/>
          </a:xfrm>
        </p:spPr>
        <p:txBody>
          <a:bodyPr vert="horz" lIns="91440" tIns="45720" rIns="91440" bIns="45720" rtlCol="0" anchor="ctr">
            <a:normAutofit/>
          </a:bodyPr>
          <a:lstStyle/>
          <a:p>
            <a:r>
              <a:rPr lang="en-US" sz="1800">
                <a:ea typeface="+mn-lt"/>
                <a:cs typeface="+mn-lt"/>
              </a:rPr>
              <a:t>Standardized gender responses</a:t>
            </a:r>
            <a:endParaRPr lang="en-US" sz="1800"/>
          </a:p>
          <a:p>
            <a:r>
              <a:rPr lang="en-US" sz="1800">
                <a:ea typeface="+mn-lt"/>
                <a:cs typeface="+mn-lt"/>
              </a:rPr>
              <a:t> Handled unrealistic ages</a:t>
            </a:r>
            <a:endParaRPr lang="en-US" sz="1800"/>
          </a:p>
          <a:p>
            <a:r>
              <a:rPr lang="en-US" sz="1800">
                <a:ea typeface="+mn-lt"/>
                <a:cs typeface="+mn-lt"/>
              </a:rPr>
              <a:t> Filled or removed missing values</a:t>
            </a:r>
            <a:endParaRPr lang="en-US" sz="1800"/>
          </a:p>
          <a:p>
            <a:endParaRPr lang="en-US" sz="1800"/>
          </a:p>
        </p:txBody>
      </p:sp>
      <p:pic>
        <p:nvPicPr>
          <p:cNvPr id="4" name="Picture 3" descr="A screenshot of a computer program&#10;&#10;AI-generated content may be incorrect.">
            <a:extLst>
              <a:ext uri="{FF2B5EF4-FFF2-40B4-BE49-F238E27FC236}">
                <a16:creationId xmlns:a16="http://schemas.microsoft.com/office/drawing/2014/main" id="{BC9F08FD-F038-9DEB-FE9A-466CEBEF5E23}"/>
              </a:ext>
            </a:extLst>
          </p:cNvPr>
          <p:cNvPicPr>
            <a:picLocks noChangeAspect="1"/>
          </p:cNvPicPr>
          <p:nvPr/>
        </p:nvPicPr>
        <p:blipFill>
          <a:blip r:embed="rId2"/>
          <a:srcRect b="2759"/>
          <a:stretch>
            <a:fillRect/>
          </a:stretch>
        </p:blipFill>
        <p:spPr>
          <a:xfrm>
            <a:off x="-9168" y="2763151"/>
            <a:ext cx="12201168" cy="4093262"/>
          </a:xfrm>
          <a:custGeom>
            <a:avLst/>
            <a:gdLst/>
            <a:ahLst/>
            <a:cxnLst/>
            <a:rect l="l" t="t" r="r" b="b"/>
            <a:pathLst>
              <a:path w="12201168" h="4093262">
                <a:moveTo>
                  <a:pt x="12201168" y="0"/>
                </a:moveTo>
                <a:lnTo>
                  <a:pt x="12201168" y="4093262"/>
                </a:lnTo>
                <a:lnTo>
                  <a:pt x="0" y="4093262"/>
                </a:lnTo>
                <a:lnTo>
                  <a:pt x="0" y="49771"/>
                </a:lnTo>
                <a:lnTo>
                  <a:pt x="344880" y="64399"/>
                </a:lnTo>
                <a:cubicBezTo>
                  <a:pt x="3386438" y="213466"/>
                  <a:pt x="6427997" y="534535"/>
                  <a:pt x="9469555" y="167599"/>
                </a:cubicBezTo>
                <a:cubicBezTo>
                  <a:pt x="10229945" y="75865"/>
                  <a:pt x="10990334" y="27132"/>
                  <a:pt x="11750723" y="7961"/>
                </a:cubicBezTo>
                <a:close/>
              </a:path>
            </a:pathLst>
          </a:custGeom>
        </p:spPr>
      </p:pic>
    </p:spTree>
    <p:extLst>
      <p:ext uri="{BB962C8B-B14F-4D97-AF65-F5344CB8AC3E}">
        <p14:creationId xmlns:p14="http://schemas.microsoft.com/office/powerpoint/2010/main" val="3916995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2CE783-90F0-6783-FDB5-B8304D023657}"/>
              </a:ext>
            </a:extLst>
          </p:cNvPr>
          <p:cNvSpPr>
            <a:spLocks noGrp="1"/>
          </p:cNvSpPr>
          <p:nvPr>
            <p:ph type="title"/>
          </p:nvPr>
        </p:nvSpPr>
        <p:spPr>
          <a:xfrm>
            <a:off x="1137033" y="670559"/>
            <a:ext cx="4683321" cy="2148841"/>
          </a:xfrm>
        </p:spPr>
        <p:txBody>
          <a:bodyPr anchor="t">
            <a:normAutofit/>
          </a:bodyPr>
          <a:lstStyle/>
          <a:p>
            <a:r>
              <a:rPr lang="en-US" dirty="0">
                <a:ea typeface="+mj-lt"/>
                <a:cs typeface="+mj-lt"/>
              </a:rPr>
              <a:t>Predictive Modeling: Random Forest</a:t>
            </a:r>
            <a:endParaRPr lang="en-US" dirty="0"/>
          </a:p>
          <a:p>
            <a:endParaRPr lang="en-US" dirty="0"/>
          </a:p>
        </p:txBody>
      </p:sp>
      <p:pic>
        <p:nvPicPr>
          <p:cNvPr id="4" name="Picture 3" descr="A screenshot of a computer&#10;&#10;AI-generated content may be incorrect.">
            <a:extLst>
              <a:ext uri="{FF2B5EF4-FFF2-40B4-BE49-F238E27FC236}">
                <a16:creationId xmlns:a16="http://schemas.microsoft.com/office/drawing/2014/main" id="{66C88DDC-4F26-C9CE-3D01-42D67B58DEA5}"/>
              </a:ext>
            </a:extLst>
          </p:cNvPr>
          <p:cNvPicPr>
            <a:picLocks noChangeAspect="1"/>
          </p:cNvPicPr>
          <p:nvPr/>
        </p:nvPicPr>
        <p:blipFill>
          <a:blip r:embed="rId2"/>
          <a:srcRect r="8074" b="2"/>
          <a:stretch>
            <a:fillRect/>
          </a:stretch>
        </p:blipFill>
        <p:spPr>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3" name="Content Placeholder 2">
            <a:extLst>
              <a:ext uri="{FF2B5EF4-FFF2-40B4-BE49-F238E27FC236}">
                <a16:creationId xmlns:a16="http://schemas.microsoft.com/office/drawing/2014/main" id="{BDF89A6B-7556-37B4-505C-336D9DBDCC25}"/>
              </a:ext>
            </a:extLst>
          </p:cNvPr>
          <p:cNvSpPr>
            <a:spLocks noGrp="1"/>
          </p:cNvSpPr>
          <p:nvPr>
            <p:ph idx="1"/>
          </p:nvPr>
        </p:nvSpPr>
        <p:spPr>
          <a:xfrm>
            <a:off x="6797004" y="670559"/>
            <a:ext cx="4555782" cy="5445076"/>
          </a:xfrm>
        </p:spPr>
        <p:txBody>
          <a:bodyPr vert="horz" lIns="91440" tIns="45720" rIns="91440" bIns="45720" rtlCol="0" anchor="t">
            <a:normAutofit/>
          </a:bodyPr>
          <a:lstStyle/>
          <a:p>
            <a:r>
              <a:rPr lang="en-US" sz="2000">
                <a:ea typeface="+mn-lt"/>
                <a:cs typeface="+mn-lt"/>
              </a:rPr>
              <a:t>Feature importance</a:t>
            </a:r>
            <a:endParaRPr lang="en-US" sz="2000"/>
          </a:p>
          <a:p>
            <a:r>
              <a:rPr lang="en-US" sz="2000">
                <a:ea typeface="+mn-lt"/>
                <a:cs typeface="+mn-lt"/>
              </a:rPr>
              <a:t>- Confusion matrix</a:t>
            </a:r>
            <a:endParaRPr lang="en-US" sz="2000"/>
          </a:p>
          <a:p>
            <a:r>
              <a:rPr lang="en-US" sz="2000">
                <a:ea typeface="+mn-lt"/>
                <a:cs typeface="+mn-lt"/>
              </a:rPr>
              <a:t>- Performance metrics</a:t>
            </a:r>
            <a:endParaRPr lang="en-US" sz="2000"/>
          </a:p>
          <a:p>
            <a:endParaRPr lang="en-US" sz="2000"/>
          </a:p>
        </p:txBody>
      </p:sp>
    </p:spTree>
    <p:extLst>
      <p:ext uri="{BB962C8B-B14F-4D97-AF65-F5344CB8AC3E}">
        <p14:creationId xmlns:p14="http://schemas.microsoft.com/office/powerpoint/2010/main" val="1503005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25">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0AB8A7-292D-2624-F37F-8919DC0106BF}"/>
              </a:ext>
            </a:extLst>
          </p:cNvPr>
          <p:cNvSpPr>
            <a:spLocks noGrp="1"/>
          </p:cNvSpPr>
          <p:nvPr>
            <p:ph type="title"/>
          </p:nvPr>
        </p:nvSpPr>
        <p:spPr>
          <a:xfrm>
            <a:off x="371094" y="1161288"/>
            <a:ext cx="3438144" cy="1239012"/>
          </a:xfrm>
        </p:spPr>
        <p:txBody>
          <a:bodyPr anchor="ctr">
            <a:normAutofit/>
          </a:bodyPr>
          <a:lstStyle/>
          <a:p>
            <a:r>
              <a:rPr lang="en-US" sz="2800">
                <a:ea typeface="+mj-lt"/>
                <a:cs typeface="+mj-lt"/>
              </a:rPr>
              <a:t>Predictive Modeling: Logistic Regression</a:t>
            </a:r>
            <a:endParaRPr lang="en-US" sz="2800"/>
          </a:p>
          <a:p>
            <a:endParaRPr lang="en-US" sz="2800"/>
          </a:p>
        </p:txBody>
      </p:sp>
      <p:sp>
        <p:nvSpPr>
          <p:cNvPr id="28" name="Rectangle 2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0AC1F6F1-2D11-6868-B7E2-ACD0F2519883}"/>
              </a:ext>
            </a:extLst>
          </p:cNvPr>
          <p:cNvSpPr>
            <a:spLocks noGrp="1"/>
          </p:cNvSpPr>
          <p:nvPr>
            <p:ph idx="1"/>
          </p:nvPr>
        </p:nvSpPr>
        <p:spPr>
          <a:xfrm>
            <a:off x="371094" y="2718054"/>
            <a:ext cx="3438906" cy="3207258"/>
          </a:xfrm>
        </p:spPr>
        <p:txBody>
          <a:bodyPr vert="horz" lIns="91440" tIns="45720" rIns="91440" bIns="45720" rtlCol="0" anchor="t">
            <a:normAutofit/>
          </a:bodyPr>
          <a:lstStyle/>
          <a:p>
            <a:r>
              <a:rPr lang="en-US" sz="1700">
                <a:ea typeface="+mn-lt"/>
                <a:cs typeface="+mn-lt"/>
              </a:rPr>
              <a:t>ROC curve</a:t>
            </a:r>
            <a:endParaRPr lang="en-US" sz="1700"/>
          </a:p>
          <a:p>
            <a:r>
              <a:rPr lang="en-US" sz="1700">
                <a:ea typeface="+mn-lt"/>
                <a:cs typeface="+mn-lt"/>
              </a:rPr>
              <a:t>Accuracy and precision scores</a:t>
            </a:r>
          </a:p>
          <a:p>
            <a:endParaRPr lang="en-US" sz="1700"/>
          </a:p>
        </p:txBody>
      </p:sp>
      <p:pic>
        <p:nvPicPr>
          <p:cNvPr id="7" name="Picture 6" descr="A graph with a line graph&#10;&#10;AI-generated content may be incorrect.">
            <a:extLst>
              <a:ext uri="{FF2B5EF4-FFF2-40B4-BE49-F238E27FC236}">
                <a16:creationId xmlns:a16="http://schemas.microsoft.com/office/drawing/2014/main" id="{5532243F-9E9E-C08B-081B-26C6FAA56B1F}"/>
              </a:ext>
            </a:extLst>
          </p:cNvPr>
          <p:cNvPicPr>
            <a:picLocks noChangeAspect="1"/>
          </p:cNvPicPr>
          <p:nvPr/>
        </p:nvPicPr>
        <p:blipFill>
          <a:blip r:embed="rId2"/>
          <a:stretch>
            <a:fillRect/>
          </a:stretch>
        </p:blipFill>
        <p:spPr>
          <a:xfrm>
            <a:off x="5033425" y="841248"/>
            <a:ext cx="6657525" cy="5276088"/>
          </a:xfrm>
          <a:prstGeom prst="rect">
            <a:avLst/>
          </a:prstGeom>
        </p:spPr>
      </p:pic>
    </p:spTree>
    <p:extLst>
      <p:ext uri="{BB962C8B-B14F-4D97-AF65-F5344CB8AC3E}">
        <p14:creationId xmlns:p14="http://schemas.microsoft.com/office/powerpoint/2010/main" val="359871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C34A67-4872-E4F7-08E5-B093C374093C}"/>
              </a:ext>
            </a:extLst>
          </p:cNvPr>
          <p:cNvSpPr>
            <a:spLocks noGrp="1"/>
          </p:cNvSpPr>
          <p:nvPr>
            <p:ph type="title"/>
          </p:nvPr>
        </p:nvSpPr>
        <p:spPr>
          <a:xfrm>
            <a:off x="804672" y="802955"/>
            <a:ext cx="4977976" cy="1454051"/>
          </a:xfrm>
        </p:spPr>
        <p:txBody>
          <a:bodyPr>
            <a:normAutofit/>
          </a:bodyPr>
          <a:lstStyle/>
          <a:p>
            <a:r>
              <a:rPr lang="en-US" sz="3600">
                <a:solidFill>
                  <a:schemeClr val="tx2"/>
                </a:solidFill>
                <a:ea typeface="+mj-lt"/>
                <a:cs typeface="+mj-lt"/>
              </a:rPr>
              <a:t>Key Findings</a:t>
            </a:r>
            <a:endParaRPr lang="en-US" sz="3600">
              <a:solidFill>
                <a:schemeClr val="tx2"/>
              </a:solidFill>
            </a:endParaRPr>
          </a:p>
          <a:p>
            <a:endParaRPr lang="en-US" sz="3600">
              <a:solidFill>
                <a:schemeClr val="tx2"/>
              </a:solidFill>
            </a:endParaRPr>
          </a:p>
        </p:txBody>
      </p:sp>
      <p:sp>
        <p:nvSpPr>
          <p:cNvPr id="3" name="Content Placeholder 2">
            <a:extLst>
              <a:ext uri="{FF2B5EF4-FFF2-40B4-BE49-F238E27FC236}">
                <a16:creationId xmlns:a16="http://schemas.microsoft.com/office/drawing/2014/main" id="{BF5F80A8-7D67-D3F4-8976-23F9AA75BE2A}"/>
              </a:ext>
            </a:extLst>
          </p:cNvPr>
          <p:cNvSpPr>
            <a:spLocks noGrp="1"/>
          </p:cNvSpPr>
          <p:nvPr>
            <p:ph idx="1"/>
          </p:nvPr>
        </p:nvSpPr>
        <p:spPr>
          <a:xfrm>
            <a:off x="804672" y="2421682"/>
            <a:ext cx="4977578" cy="3639289"/>
          </a:xfrm>
        </p:spPr>
        <p:txBody>
          <a:bodyPr vert="horz" lIns="91440" tIns="45720" rIns="91440" bIns="45720" rtlCol="0" anchor="ctr">
            <a:normAutofit/>
          </a:bodyPr>
          <a:lstStyle/>
          <a:p>
            <a:r>
              <a:rPr lang="en-US" sz="1800">
                <a:solidFill>
                  <a:schemeClr val="tx2"/>
                </a:solidFill>
                <a:ea typeface="+mn-lt"/>
                <a:cs typeface="+mn-lt"/>
              </a:rPr>
              <a:t>Gender and age influence likelihood to seek treatment</a:t>
            </a:r>
            <a:endParaRPr lang="en-US" sz="1800">
              <a:solidFill>
                <a:schemeClr val="tx2"/>
              </a:solidFill>
            </a:endParaRPr>
          </a:p>
          <a:p>
            <a:r>
              <a:rPr lang="en-US" sz="1800">
                <a:solidFill>
                  <a:schemeClr val="tx2"/>
                </a:solidFill>
                <a:ea typeface="+mn-lt"/>
                <a:cs typeface="+mn-lt"/>
              </a:rPr>
              <a:t>Company size and employer support matter</a:t>
            </a:r>
            <a:endParaRPr lang="en-US" sz="1800">
              <a:solidFill>
                <a:schemeClr val="tx2"/>
              </a:solidFill>
            </a:endParaRPr>
          </a:p>
          <a:p>
            <a:r>
              <a:rPr lang="en-US" sz="1800">
                <a:solidFill>
                  <a:schemeClr val="tx2"/>
                </a:solidFill>
                <a:ea typeface="+mn-lt"/>
                <a:cs typeface="+mn-lt"/>
              </a:rPr>
              <a:t>Work interference is higher when mental health is untreated</a:t>
            </a:r>
            <a:endParaRPr lang="en-US" sz="1800">
              <a:solidFill>
                <a:schemeClr val="tx2"/>
              </a:solidFill>
            </a:endParaRPr>
          </a:p>
          <a:p>
            <a:r>
              <a:rPr lang="en-US" sz="1800">
                <a:solidFill>
                  <a:schemeClr val="tx2"/>
                </a:solidFill>
                <a:ea typeface="+mn-lt"/>
                <a:cs typeface="+mn-lt"/>
              </a:rPr>
              <a:t>Mental health benefits awareness varies by location</a:t>
            </a:r>
            <a:endParaRPr lang="en-US" sz="1800">
              <a:solidFill>
                <a:schemeClr val="tx2"/>
              </a:solidFill>
            </a:endParaRPr>
          </a:p>
          <a:p>
            <a:endParaRPr lang="en-US" sz="180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Brain in head">
            <a:extLst>
              <a:ext uri="{FF2B5EF4-FFF2-40B4-BE49-F238E27FC236}">
                <a16:creationId xmlns:a16="http://schemas.microsoft.com/office/drawing/2014/main" id="{8AAE61F4-529D-E203-71A9-9B7E54F149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80267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Mental Health in Tech Workers </vt:lpstr>
      <vt:lpstr>PowerPoint Presentation</vt:lpstr>
      <vt:lpstr>Introduction </vt:lpstr>
      <vt:lpstr>Project Overview</vt:lpstr>
      <vt:lpstr>Exploratory Data Analysis </vt:lpstr>
      <vt:lpstr>Data Cleaning Process</vt:lpstr>
      <vt:lpstr>Predictive Modeling: Random Forest </vt:lpstr>
      <vt:lpstr>Predictive Modeling: Logistic Regression </vt:lpstr>
      <vt:lpstr>Key Findings </vt:lpstr>
      <vt:lpstr>Power BI Dashboard Highlights </vt:lpstr>
      <vt:lpstr>Conclusion &amp;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212</cp:revision>
  <dcterms:created xsi:type="dcterms:W3CDTF">2025-08-04T05:47:31Z</dcterms:created>
  <dcterms:modified xsi:type="dcterms:W3CDTF">2025-08-04T08:51:42Z</dcterms:modified>
</cp:coreProperties>
</file>