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Lesson 4 – Lists and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HTML </a:t>
            </a:r>
            <a:r>
              <a:rPr dirty="0" err="1"/>
              <a:t>fo</a:t>
            </a:r>
            <a:r>
              <a:rPr lang="en-GB" dirty="0"/>
              <a:t>r</a:t>
            </a:r>
            <a:r>
              <a:rPr dirty="0"/>
              <a:t> – Web Development Lessons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Ordered Lists (Numbered 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latin typeface="Arial"/>
              </a:defRPr>
            </a:pPr>
            <a:r>
              <a:t>• Use the &lt;ol&gt; tag for lists with numbers.</a:t>
            </a:r>
          </a:p>
          <a:p>
            <a:pPr>
              <a:defRPr sz="1400">
                <a:latin typeface="Arial"/>
              </a:defRPr>
            </a:pPr>
            <a:r>
              <a:t>• Use &lt;li&gt; for each item in the list.</a:t>
            </a:r>
          </a:p>
          <a:p>
            <a:pPr>
              <a:defRPr sz="1400">
                <a:latin typeface="Arial"/>
              </a:defRPr>
            </a:pPr>
            <a:r>
              <a:t>Example:</a:t>
            </a:r>
          </a:p>
          <a:p>
            <a:pPr>
              <a:defRPr sz="1400">
                <a:latin typeface="Arial"/>
              </a:defRPr>
            </a:pPr>
            <a:r>
              <a:t>&lt;ol&gt;</a:t>
            </a:r>
          </a:p>
          <a:p>
            <a:pPr>
              <a:defRPr sz="1400">
                <a:latin typeface="Arial"/>
              </a:defRPr>
            </a:pPr>
            <a:r>
              <a:t>    &lt;li&gt;Wake up&lt;/li&gt;</a:t>
            </a:r>
          </a:p>
          <a:p>
            <a:pPr>
              <a:defRPr sz="1400">
                <a:latin typeface="Arial"/>
              </a:defRPr>
            </a:pPr>
            <a:r>
              <a:t>    &lt;li&gt;Brush teeth&lt;/li&gt;</a:t>
            </a:r>
          </a:p>
          <a:p>
            <a:pPr>
              <a:defRPr sz="1400">
                <a:latin typeface="Arial"/>
              </a:defRPr>
            </a:pPr>
            <a:r>
              <a:t>    &lt;li&gt;Eat breakfast&lt;/li&gt;</a:t>
            </a:r>
          </a:p>
          <a:p>
            <a:pPr>
              <a:defRPr sz="1400">
                <a:latin typeface="Arial"/>
              </a:defRPr>
            </a:pPr>
            <a:r>
              <a:t>&lt;/ol&gt;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Unordered Lists (Bulleted 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latin typeface="Arial"/>
              </a:defRPr>
            </a:pPr>
            <a:r>
              <a:t>• Use the &lt;ul&gt; tag for lists with bullets.</a:t>
            </a:r>
          </a:p>
          <a:p>
            <a:pPr>
              <a:defRPr sz="1400">
                <a:latin typeface="Arial"/>
              </a:defRPr>
            </a:pPr>
            <a:r>
              <a:t>• Use &lt;li&gt; for each item in the list.</a:t>
            </a:r>
          </a:p>
          <a:p>
            <a:pPr>
              <a:defRPr sz="1400">
                <a:latin typeface="Arial"/>
              </a:defRPr>
            </a:pPr>
            <a:r>
              <a:t>Example:</a:t>
            </a:r>
          </a:p>
          <a:p>
            <a:pPr>
              <a:defRPr sz="1400">
                <a:latin typeface="Arial"/>
              </a:defRPr>
            </a:pPr>
            <a:r>
              <a:t>&lt;ul&gt;</a:t>
            </a:r>
          </a:p>
          <a:p>
            <a:pPr>
              <a:defRPr sz="1400">
                <a:latin typeface="Arial"/>
              </a:defRPr>
            </a:pPr>
            <a:r>
              <a:t>    &lt;li&gt;Milk&lt;/li&gt;</a:t>
            </a:r>
          </a:p>
          <a:p>
            <a:pPr>
              <a:defRPr sz="1400">
                <a:latin typeface="Arial"/>
              </a:defRPr>
            </a:pPr>
            <a:r>
              <a:t>    &lt;li&gt;Bread&lt;/li&gt;</a:t>
            </a:r>
          </a:p>
          <a:p>
            <a:pPr>
              <a:defRPr sz="1400">
                <a:latin typeface="Arial"/>
              </a:defRPr>
            </a:pPr>
            <a:r>
              <a:t>    &lt;li&gt;Eggs&lt;/li&gt;</a:t>
            </a:r>
          </a:p>
          <a:p>
            <a:pPr>
              <a:defRPr sz="1400">
                <a:latin typeface="Arial"/>
              </a:defRPr>
            </a:pPr>
            <a:r>
              <a:t>&lt;/ul&gt;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latin typeface="Arial"/>
              </a:defRPr>
            </a:pPr>
            <a:r>
              <a:t>• &lt;table&gt; starts the table.</a:t>
            </a:r>
          </a:p>
          <a:p>
            <a:pPr>
              <a:defRPr sz="1400">
                <a:latin typeface="Arial"/>
              </a:defRPr>
            </a:pPr>
            <a:r>
              <a:t>• &lt;tr&gt; is a table row.</a:t>
            </a:r>
          </a:p>
          <a:p>
            <a:pPr>
              <a:defRPr sz="1400">
                <a:latin typeface="Arial"/>
              </a:defRPr>
            </a:pPr>
            <a:r>
              <a:t>• &lt;td&gt; is a table data cell.</a:t>
            </a:r>
          </a:p>
          <a:p>
            <a:pPr>
              <a:defRPr sz="1400">
                <a:latin typeface="Arial"/>
              </a:defRPr>
            </a:pPr>
            <a:r>
              <a:t>• &lt;th&gt; is a table header cell (bold &amp; centered by default).</a:t>
            </a:r>
          </a:p>
          <a:p>
            <a:pPr>
              <a:defRPr sz="1400">
                <a:latin typeface="Arial"/>
              </a:defRPr>
            </a:pPr>
            <a:r>
              <a:t>Example:</a:t>
            </a:r>
          </a:p>
          <a:p>
            <a:pPr>
              <a:defRPr sz="1400">
                <a:latin typeface="Arial"/>
              </a:defRPr>
            </a:pPr>
            <a:r>
              <a:t>&lt;table border='1'&gt;</a:t>
            </a:r>
          </a:p>
          <a:p>
            <a:pPr>
              <a:defRPr sz="1400">
                <a:latin typeface="Arial"/>
              </a:defRPr>
            </a:pPr>
            <a:r>
              <a:t>    &lt;tr&gt;</a:t>
            </a:r>
          </a:p>
          <a:p>
            <a:pPr>
              <a:defRPr sz="1400">
                <a:latin typeface="Arial"/>
              </a:defRPr>
            </a:pPr>
            <a:r>
              <a:t>        &lt;th&gt;Day&lt;/th&gt;</a:t>
            </a:r>
          </a:p>
          <a:p>
            <a:pPr>
              <a:defRPr sz="1400">
                <a:latin typeface="Arial"/>
              </a:defRPr>
            </a:pPr>
            <a:r>
              <a:t>        &lt;th&gt;Activity&lt;/th&gt;</a:t>
            </a:r>
          </a:p>
          <a:p>
            <a:pPr>
              <a:defRPr sz="1400">
                <a:latin typeface="Arial"/>
              </a:defRPr>
            </a:pPr>
            <a:r>
              <a:t>    &lt;/tr&gt;</a:t>
            </a:r>
          </a:p>
          <a:p>
            <a:pPr>
              <a:defRPr sz="1400">
                <a:latin typeface="Arial"/>
              </a:defRPr>
            </a:pPr>
            <a:r>
              <a:t>    &lt;tr&gt;</a:t>
            </a:r>
          </a:p>
          <a:p>
            <a:pPr>
              <a:defRPr sz="1400">
                <a:latin typeface="Arial"/>
              </a:defRPr>
            </a:pPr>
            <a:r>
              <a:t>        &lt;td&gt;Monday&lt;/td&gt;</a:t>
            </a:r>
          </a:p>
          <a:p>
            <a:pPr>
              <a:defRPr sz="1400">
                <a:latin typeface="Arial"/>
              </a:defRPr>
            </a:pPr>
            <a:r>
              <a:t>        &lt;td&gt;Soccer Practice&lt;/td&gt;</a:t>
            </a:r>
          </a:p>
          <a:p>
            <a:pPr>
              <a:defRPr sz="1400">
                <a:latin typeface="Arial"/>
              </a:defRPr>
            </a:pPr>
            <a:r>
              <a:t>    &lt;/tr&gt;</a:t>
            </a:r>
          </a:p>
          <a:p>
            <a:pPr>
              <a:defRPr sz="1400">
                <a:latin typeface="Arial"/>
              </a:defRPr>
            </a:pPr>
            <a:r>
              <a:t>&lt;/table&gt;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Basic Styling to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latin typeface="Arial"/>
              </a:defRPr>
            </a:pPr>
            <a:r>
              <a:t>• Use border, width, and cellpadding for style.</a:t>
            </a:r>
          </a:p>
          <a:p>
            <a:pPr>
              <a:defRPr sz="1400">
                <a:latin typeface="Arial"/>
              </a:defRPr>
            </a:pPr>
            <a:r>
              <a:t>Example:</a:t>
            </a:r>
          </a:p>
          <a:p>
            <a:pPr>
              <a:defRPr sz="1400">
                <a:latin typeface="Arial"/>
              </a:defRPr>
            </a:pPr>
            <a:r>
              <a:t>&lt;table border='1' width='50%' cellpadding='5'&gt;</a:t>
            </a:r>
          </a:p>
          <a:p>
            <a:pPr>
              <a:defRPr sz="1400">
                <a:latin typeface="Arial"/>
              </a:defRPr>
            </a:pPr>
            <a:r>
              <a:t>    &lt;tr&gt;</a:t>
            </a:r>
          </a:p>
          <a:p>
            <a:pPr>
              <a:defRPr sz="1400">
                <a:latin typeface="Arial"/>
              </a:defRPr>
            </a:pPr>
            <a:r>
              <a:t>        &lt;th&gt;Day&lt;/th&gt;</a:t>
            </a:r>
          </a:p>
          <a:p>
            <a:pPr>
              <a:defRPr sz="1400">
                <a:latin typeface="Arial"/>
              </a:defRPr>
            </a:pPr>
            <a:r>
              <a:t>        &lt;th&gt;Activity&lt;/th&gt;</a:t>
            </a:r>
          </a:p>
          <a:p>
            <a:pPr>
              <a:defRPr sz="1400">
                <a:latin typeface="Arial"/>
              </a:defRPr>
            </a:pPr>
            <a:r>
              <a:t>    &lt;/tr&gt;</a:t>
            </a:r>
          </a:p>
          <a:p>
            <a:pPr>
              <a:defRPr sz="1400">
                <a:latin typeface="Arial"/>
              </a:defRPr>
            </a:pPr>
            <a:r>
              <a:t>    &lt;tr&gt;</a:t>
            </a:r>
          </a:p>
          <a:p>
            <a:pPr>
              <a:defRPr sz="1400">
                <a:latin typeface="Arial"/>
              </a:defRPr>
            </a:pPr>
            <a:r>
              <a:t>        &lt;td&gt;Tuesday&lt;/td&gt;</a:t>
            </a:r>
          </a:p>
          <a:p>
            <a:pPr>
              <a:defRPr sz="1400">
                <a:latin typeface="Arial"/>
              </a:defRPr>
            </a:pPr>
            <a:r>
              <a:t>        &lt;td&gt;Swimming&lt;/td&gt;</a:t>
            </a:r>
          </a:p>
          <a:p>
            <a:pPr>
              <a:defRPr sz="1400">
                <a:latin typeface="Arial"/>
              </a:defRPr>
            </a:pPr>
            <a:r>
              <a:t>    &lt;/tr&gt;</a:t>
            </a:r>
          </a:p>
          <a:p>
            <a:pPr>
              <a:defRPr sz="1400">
                <a:latin typeface="Arial"/>
              </a:defRPr>
            </a:pPr>
            <a:r>
              <a:t>&lt;/table&gt;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Activity – My Weekly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latin typeface="Arial"/>
              </a:defRPr>
            </a:pPr>
            <a:r>
              <a:t>Task:</a:t>
            </a:r>
          </a:p>
          <a:p>
            <a:pPr>
              <a:defRPr sz="1400">
                <a:latin typeface="Arial"/>
              </a:defRPr>
            </a:pPr>
            <a:r>
              <a:t>1. Create a table with 7 rows (one for each day).</a:t>
            </a:r>
          </a:p>
          <a:p>
            <a:pPr>
              <a:defRPr sz="1400">
                <a:latin typeface="Arial"/>
              </a:defRPr>
            </a:pPr>
            <a:r>
              <a:t>2. First row should be headers: Day and Activity.</a:t>
            </a:r>
          </a:p>
          <a:p>
            <a:pPr>
              <a:defRPr sz="1400">
                <a:latin typeface="Arial"/>
              </a:defRPr>
            </a:pPr>
            <a:r>
              <a:t>3. Fill in activities for each day.</a:t>
            </a:r>
          </a:p>
          <a:p>
            <a:pPr>
              <a:defRPr sz="1400">
                <a:latin typeface="Arial"/>
              </a:defRPr>
            </a:pPr>
            <a:r>
              <a:t>4. Add a heading &lt;h1&gt; for 'My Weekly Schedule'.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latin typeface="Arial"/>
              </a:defRPr>
            </a:pPr>
            <a:r>
              <a:t>• Create a 'My Favorite Foods' page with:</a:t>
            </a:r>
          </a:p>
          <a:p>
            <a:pPr>
              <a:defRPr sz="1400">
                <a:latin typeface="Arial"/>
              </a:defRPr>
            </a:pPr>
            <a:r>
              <a:t>   - A bulleted list of your top 5 foods.</a:t>
            </a:r>
          </a:p>
          <a:p>
            <a:pPr>
              <a:defRPr sz="1400">
                <a:latin typeface="Arial"/>
              </a:defRPr>
            </a:pPr>
            <a:r>
              <a:t>   - A numbered list of the top 3 restaurants you want to visit.</a:t>
            </a:r>
          </a:p>
          <a:p>
            <a:pPr>
              <a:defRPr sz="1400">
                <a:latin typeface="Arial"/>
              </a:defRPr>
            </a:pPr>
            <a:r>
              <a:t>   - A table with columns for 'Food' and 'Country of Origin'.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435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Lesson 4 – Lists and Tables</vt:lpstr>
      <vt:lpstr>Ordered Lists (Numbered Lists)</vt:lpstr>
      <vt:lpstr>Unordered Lists (Bulleted Lists)</vt:lpstr>
      <vt:lpstr>Creating Tables</vt:lpstr>
      <vt:lpstr>Adding Basic Styling to Tables</vt:lpstr>
      <vt:lpstr>Hands-On Activity – My Weekly Schedule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chrisnuel</cp:lastModifiedBy>
  <cp:revision>2</cp:revision>
  <dcterms:created xsi:type="dcterms:W3CDTF">2013-01-27T09:14:16Z</dcterms:created>
  <dcterms:modified xsi:type="dcterms:W3CDTF">2025-08-14T22:43:39Z</dcterms:modified>
  <cp:category/>
</cp:coreProperties>
</file>