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22"/>
  </p:notesMasterIdLst>
  <p:sldIdLst>
    <p:sldId id="260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garde" id="{F9480041-65D4-4185-B83D-8531C9A22261}">
          <p14:sldIdLst>
            <p14:sldId id="260"/>
          </p14:sldIdLst>
        </p14:section>
        <p14:section name="Corps" id="{AD6CFC61-41F8-4717-B8D1-204F1C1CE784}">
          <p14:sldIdLst>
            <p14:sldId id="258"/>
            <p14:sldId id="259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70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BF432-ADB9-4785-AE3A-A125F1F74323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23B5A-FF41-4068-89E1-1B45A9BCBF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111FF-C957-44E6-BC58-9BA1449AA8B0}" type="slidenum">
              <a:rPr lang="fr-BE" altLang="fr-FR" smtClean="0">
                <a:solidFill>
                  <a:prstClr val="black"/>
                </a:solidFill>
              </a:rPr>
              <a:pPr/>
              <a:t>2</a:t>
            </a:fld>
            <a:endParaRPr lang="fr-BE" alt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medecine &amp; pharma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5700715"/>
            <a:ext cx="16668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sciences_microscope_large.jpg"/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511177"/>
            <a:ext cx="6735762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247900" y="447675"/>
            <a:ext cx="51054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Faculté de Médecine et Pharmacie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1145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archi_large4.jpg"/>
          <p:cNvPicPr>
            <a:picLocks noChangeAspect="1"/>
          </p:cNvPicPr>
          <p:nvPr/>
        </p:nvPicPr>
        <p:blipFill>
          <a:blip r:embed="rId3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5938"/>
            <a:ext cx="672465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257425" y="447677"/>
            <a:ext cx="6743700" cy="1343025"/>
          </a:xfrm>
          <a:prstGeom prst="rect">
            <a:avLst/>
          </a:prstGeom>
          <a:effectLst>
            <a:outerShdw blurRad="1270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Faculté d’Architecture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                                et d’Urbanisme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47725" y="56578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4500" dirty="0">
                <a:solidFill>
                  <a:srgbClr val="808080"/>
                </a:solidFill>
                <a:ea typeface="Calibri" pitchFamily="34" charset="0"/>
                <a:cs typeface="Times New Roman" pitchFamily="18" charset="0"/>
              </a:rPr>
              <a:t>?</a:t>
            </a:r>
            <a:endParaRPr lang="fr-BE" sz="2100" dirty="0">
              <a:solidFill>
                <a:srgbClr val="808080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992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35731" indent="-135731">
              <a:buClr>
                <a:srgbClr val="00ABCC"/>
              </a:buClr>
              <a:buFont typeface="Wingdings" pitchFamily="2" charset="2"/>
              <a:buChar char="§"/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335756" indent="-135731">
              <a:buClr>
                <a:srgbClr val="C44C4C"/>
              </a:buClr>
              <a:buFont typeface="Wingdings" pitchFamily="2" charset="2"/>
              <a:buChar char="§"/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535781" indent="-135731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350"/>
            </a:lvl4pPr>
            <a:lvl5pPr marL="742950" indent="-128588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BBB89E-BEED-48C9-84BD-4A3B6EDC9475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4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à gauch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9350" y="274638"/>
            <a:ext cx="6267450" cy="1143000"/>
          </a:xfrm>
        </p:spPr>
        <p:txBody>
          <a:bodyPr>
            <a:noAutofit/>
          </a:bodyPr>
          <a:lstStyle>
            <a:lvl1pPr>
              <a:defRPr kumimoji="0" lang="fr-B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8876" y="1600202"/>
            <a:ext cx="6257924" cy="4525963"/>
          </a:xfrm>
        </p:spPr>
        <p:txBody>
          <a:bodyPr/>
          <a:lstStyle>
            <a:lvl1pPr>
              <a:buFontTx/>
              <a:buNone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35731" indent="-135731">
              <a:buClr>
                <a:srgbClr val="00ABCC"/>
              </a:buClr>
              <a:buFont typeface="Wingdings" pitchFamily="2" charset="2"/>
              <a:buChar char="§"/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335756" indent="-135731">
              <a:buClr>
                <a:srgbClr val="C44C4C"/>
              </a:buClr>
              <a:buFont typeface="Wingdings" pitchFamily="2" charset="2"/>
              <a:buChar char="§"/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535781" indent="-135731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350"/>
            </a:lvl4pPr>
            <a:lvl5pPr marL="742950" indent="-128588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114301" y="285750"/>
            <a:ext cx="2028825" cy="6057900"/>
          </a:xfrm>
        </p:spPr>
        <p:txBody>
          <a:bodyPr/>
          <a:lstStyle>
            <a:lvl2pPr marL="0" indent="0" algn="l">
              <a:buNone/>
              <a:defRPr sz="975" b="1" cap="small" baseline="0">
                <a:solidFill>
                  <a:srgbClr val="C44C4C"/>
                </a:solidFill>
                <a:latin typeface="+mn-lt"/>
              </a:defRPr>
            </a:lvl2pPr>
            <a:lvl3pPr marL="0" indent="0">
              <a:buClr>
                <a:srgbClr val="969696"/>
              </a:buClr>
              <a:buFontTx/>
              <a:buNone/>
              <a:defRPr sz="975" cap="small">
                <a:solidFill>
                  <a:srgbClr val="969696"/>
                </a:solidFill>
                <a:latin typeface="+mn-lt"/>
              </a:defRPr>
            </a:lvl3pPr>
            <a:lvl4pPr marL="135731" indent="-135731">
              <a:buFont typeface="Wingdings" pitchFamily="2" charset="2"/>
              <a:buChar char="§"/>
              <a:defRPr sz="975" b="1" cap="small">
                <a:solidFill>
                  <a:srgbClr val="C44C4C"/>
                </a:solidFill>
              </a:defRPr>
            </a:lvl4pPr>
            <a:lvl5pPr marL="135731" marR="0" indent="-13573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975" cap="small" baseline="0">
                <a:solidFill>
                  <a:srgbClr val="969696"/>
                </a:solidFill>
                <a:latin typeface="+mn-lt"/>
              </a:defRPr>
            </a:lvl5pPr>
            <a:lvl6pPr marL="335756" indent="-171450">
              <a:buFont typeface="Wingdings" pitchFamily="2" charset="2"/>
              <a:buChar char="§"/>
              <a:defRPr sz="975" b="1" cap="small">
                <a:solidFill>
                  <a:srgbClr val="C44C4C"/>
                </a:solidFill>
              </a:defRPr>
            </a:lvl6pPr>
            <a:lvl7pPr marL="335756" indent="-171450">
              <a:buFont typeface="Wingdings" pitchFamily="2" charset="2"/>
              <a:buChar char="§"/>
              <a:defRPr sz="975" cap="small">
                <a:solidFill>
                  <a:srgbClr val="969696"/>
                </a:solidFill>
              </a:defRPr>
            </a:lvl7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6269863-A6DA-4C65-85FC-0C0C73C48E2E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87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u-dessus, titre et con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>
            <a:lvl1pPr>
              <a:buFontTx/>
              <a:buNone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35731" indent="-135731">
              <a:buClr>
                <a:srgbClr val="00ABCC"/>
              </a:buClr>
              <a:buFont typeface="Wingdings" pitchFamily="2" charset="2"/>
              <a:buChar char="§"/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335756" indent="-135731">
              <a:buClr>
                <a:srgbClr val="C44C4C"/>
              </a:buClr>
              <a:buFont typeface="Wingdings" pitchFamily="2" charset="2"/>
              <a:buChar char="§"/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535781" indent="-135731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350"/>
            </a:lvl4pPr>
            <a:lvl5pPr marL="742950" indent="-128588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7" name="Espace réservé du texte 22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9144000" cy="228600"/>
          </a:xfrm>
        </p:spPr>
        <p:txBody>
          <a:bodyPr>
            <a:noAutofit/>
          </a:bodyPr>
          <a:lstStyle>
            <a:lvl1pPr algn="ctr">
              <a:buNone/>
              <a:defRPr sz="900" cap="small" baseline="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9C3A8D2-92EC-4D5A-A4C1-B1503A07286B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8" name="Espace réservé du pied de page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44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9350" y="274638"/>
            <a:ext cx="6267450" cy="1143000"/>
          </a:xfrm>
        </p:spPr>
        <p:txBody>
          <a:bodyPr>
            <a:noAutofit/>
          </a:bodyPr>
          <a:lstStyle>
            <a:lvl1pPr>
              <a:defRPr kumimoji="0" lang="fr-B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8876" y="1600202"/>
            <a:ext cx="6257924" cy="4525963"/>
          </a:xfrm>
        </p:spPr>
        <p:txBody>
          <a:bodyPr/>
          <a:lstStyle>
            <a:lvl1pPr>
              <a:buFontTx/>
              <a:buNone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35731" indent="-135731">
              <a:buClr>
                <a:srgbClr val="00ABCC"/>
              </a:buClr>
              <a:buFont typeface="Wingdings" pitchFamily="2" charset="2"/>
              <a:buChar char="§"/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335756" indent="-135731">
              <a:buClr>
                <a:srgbClr val="C44C4C"/>
              </a:buClr>
              <a:buFont typeface="Wingdings" pitchFamily="2" charset="2"/>
              <a:buChar char="§"/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535781" indent="-135731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350"/>
            </a:lvl4pPr>
            <a:lvl5pPr marL="742950" indent="-128588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" y="76200"/>
            <a:ext cx="2227496" cy="6515100"/>
          </a:xfrm>
        </p:spPr>
        <p:txBody>
          <a:bodyPr rtlCol="0">
            <a:normAutofit/>
          </a:bodyPr>
          <a:lstStyle/>
          <a:p>
            <a:pPr lvl="0"/>
            <a:r>
              <a:rPr lang="fr-FR" noProof="0" smtClean="0"/>
              <a:t>Cliquez sur l'icône pour ajouter une image</a:t>
            </a:r>
            <a:endParaRPr lang="fr-BE" noProof="0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4FA53AC-A3C5-4629-86C7-1AC4B44BE46F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8" name="Espace réservé du pied de page 1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2"/>
          </p:nvPr>
        </p:nvSpPr>
        <p:spPr>
          <a:xfrm>
            <a:off x="466725" y="1609725"/>
            <a:ext cx="4057650" cy="4514850"/>
          </a:xfrm>
        </p:spPr>
        <p:txBody>
          <a:bodyPr/>
          <a:lstStyle>
            <a:lvl1pPr marL="0" indent="0">
              <a:buNone/>
              <a:defRPr sz="2100"/>
            </a:lvl1pPr>
            <a:lvl2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3"/>
          </p:nvPr>
        </p:nvSpPr>
        <p:spPr>
          <a:xfrm>
            <a:off x="4638675" y="1609725"/>
            <a:ext cx="4057650" cy="4514850"/>
          </a:xfrm>
        </p:spPr>
        <p:txBody>
          <a:bodyPr/>
          <a:lstStyle>
            <a:lvl1pPr marL="0" indent="0">
              <a:buNone/>
              <a:defRPr sz="2100"/>
            </a:lvl1pPr>
            <a:lvl2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277AC00-509A-4319-ACD8-4565482110E9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7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35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35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9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913F66-7AD0-4FF4-9E9B-CCE9E8476BE0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8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5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69127D-6A4E-46C5-BA5C-F2634F370516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21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DE1D41-6ADF-419D-8F5A-DE9BD3A70C10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362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B60B91-EF00-47A5-A208-668004D1C2C6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1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Poly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6" y="5907090"/>
            <a:ext cx="1778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étudiante_large.jpg"/>
          <p:cNvPicPr>
            <a:picLocks noChangeAspect="1"/>
          </p:cNvPicPr>
          <p:nvPr/>
        </p:nvPicPr>
        <p:blipFill>
          <a:blip r:embed="rId4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519115"/>
            <a:ext cx="6700838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257425" y="447675"/>
            <a:ext cx="493395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Faculté Polytechnique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54109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 en-dess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724B1A-4D9D-43FB-AB21-CC7E2F064169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59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medecine &amp; pharma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5700715"/>
            <a:ext cx="16668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sciences_microscope_large.jpg"/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511177"/>
            <a:ext cx="6735762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247900" y="447675"/>
            <a:ext cx="51054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Faculté de Médecine et Pharmacie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89247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Poly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6" y="5907090"/>
            <a:ext cx="1778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étudiante_large.jpg"/>
          <p:cNvPicPr>
            <a:picLocks noChangeAspect="1"/>
          </p:cNvPicPr>
          <p:nvPr/>
        </p:nvPicPr>
        <p:blipFill>
          <a:blip r:embed="rId4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519115"/>
            <a:ext cx="6700838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257425" y="447675"/>
            <a:ext cx="493395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Faculté Polytechnique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5640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sycho &amp; sciences é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psych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6" y="5210177"/>
            <a:ext cx="96361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passage_long.jpg"/>
          <p:cNvPicPr>
            <a:picLocks noChangeAspect="1"/>
          </p:cNvPicPr>
          <p:nvPr/>
        </p:nvPicPr>
        <p:blipFill>
          <a:blip r:embed="rId4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34"/>
          <a:stretch>
            <a:fillRect/>
          </a:stretch>
        </p:blipFill>
        <p:spPr bwMode="auto">
          <a:xfrm>
            <a:off x="2270126" y="523877"/>
            <a:ext cx="67405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247900" y="447675"/>
            <a:ext cx="5105400" cy="13716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Faculté de Psychologie </a:t>
            </a:r>
            <a:b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</a:b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et des Sciences de l’Education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41923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scienc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514352"/>
            <a:ext cx="672465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257425" y="447675"/>
            <a:ext cx="493395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Faculté des Sciences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9" name="Image 12" descr="scienc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4" y="5557838"/>
            <a:ext cx="125253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33350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5734050"/>
            <a:ext cx="828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10"/>
          <p:cNvGrpSpPr>
            <a:grpSpLocks/>
          </p:cNvGrpSpPr>
          <p:nvPr/>
        </p:nvGrpSpPr>
        <p:grpSpPr bwMode="auto">
          <a:xfrm>
            <a:off x="2271714" y="457202"/>
            <a:ext cx="6751637" cy="1738313"/>
            <a:chOff x="2257425" y="1497727"/>
            <a:chExt cx="6750922" cy="1737842"/>
          </a:xfrm>
        </p:grpSpPr>
        <p:pic>
          <p:nvPicPr>
            <p:cNvPr id="9" name="Image 10" descr="fti_eii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953" y="1552470"/>
              <a:ext cx="6732394" cy="168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ZoneTexte 9"/>
            <p:cNvSpPr txBox="1"/>
            <p:nvPr/>
          </p:nvSpPr>
          <p:spPr>
            <a:xfrm>
              <a:off x="2257425" y="1497727"/>
              <a:ext cx="5104859" cy="1371228"/>
            </a:xfrm>
            <a:prstGeom prst="rect">
              <a:avLst/>
            </a:prstGeom>
            <a:effectLst>
              <a:outerShdw blurRad="50800" dist="38100" dir="2700000" algn="tl" rotWithShape="0">
                <a:prstClr val="black"/>
              </a:outerShdw>
            </a:effectLst>
          </p:spPr>
          <p:txBody>
            <a:bodyPr wrap="none">
              <a:normAutofit/>
            </a:bodyPr>
            <a:lstStyle/>
            <a:p>
              <a:pPr marL="257175" indent="-25717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r>
                <a:rPr lang="fr-FR" sz="2700" dirty="0">
                  <a:solidFill>
                    <a:prstClr val="white"/>
                  </a:solidFill>
                  <a:ea typeface="Calibri" pitchFamily="34" charset="0"/>
                  <a:cs typeface="Times New Roman" pitchFamily="18" charset="0"/>
                </a:rPr>
                <a:t>Faculté de Traduction </a:t>
              </a:r>
              <a:br>
                <a:rPr lang="fr-FR" sz="2700" dirty="0">
                  <a:solidFill>
                    <a:prstClr val="white"/>
                  </a:solidFill>
                  <a:ea typeface="Calibri" pitchFamily="34" charset="0"/>
                  <a:cs typeface="Times New Roman" pitchFamily="18" charset="0"/>
                </a:rPr>
              </a:br>
              <a:r>
                <a:rPr lang="fr-FR" sz="2700" dirty="0">
                  <a:solidFill>
                    <a:prstClr val="white"/>
                  </a:solidFill>
                  <a:ea typeface="Calibri" pitchFamily="34" charset="0"/>
                  <a:cs typeface="Times New Roman" pitchFamily="18" charset="0"/>
                </a:rPr>
                <a:t>et d’Interprétation</a:t>
              </a:r>
              <a:endParaRPr lang="fr-BE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endParaRPr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34892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Warocqu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waroc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5534027"/>
            <a:ext cx="1193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warocque_etudiants_large.jpg"/>
          <p:cNvPicPr>
            <a:picLocks noChangeAspect="1"/>
          </p:cNvPicPr>
          <p:nvPr/>
        </p:nvPicPr>
        <p:blipFill>
          <a:blip r:embed="rId4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506413"/>
            <a:ext cx="67056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257425" y="447677"/>
            <a:ext cx="4933950" cy="1514475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Faculté Warocqué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   d’Economie et de Gestion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00378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IS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sciences du lang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4" y="5457825"/>
            <a:ext cx="15890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phonétique_analyse_large.jpg"/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515940"/>
            <a:ext cx="670560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257425" y="447675"/>
            <a:ext cx="493395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Institut des Sciences du Langage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433820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6" y="5503863"/>
            <a:ext cx="96202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sciences_etudiants_large.jpg"/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6" y="519115"/>
            <a:ext cx="673417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257425" y="447675"/>
            <a:ext cx="493395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Institut des Sciences Juridiques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952898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shs.jpg"/>
          <p:cNvPicPr>
            <a:picLocks noChangeAspect="1"/>
          </p:cNvPicPr>
          <p:nvPr/>
        </p:nvPicPr>
        <p:blipFill>
          <a:blip r:embed="rId2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508000"/>
            <a:ext cx="67437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8" descr="sh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" y="5381625"/>
            <a:ext cx="10207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257425" y="447677"/>
            <a:ext cx="4933950" cy="1571625"/>
          </a:xfrm>
          <a:prstGeom prst="rect">
            <a:avLst/>
          </a:prstGeom>
          <a:effectLst>
            <a:outerShdw blurRad="1524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Institut des Sciences 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	Humaines et Sociales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834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sycho &amp; sciences é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psych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6" y="5210177"/>
            <a:ext cx="96361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passage_long.jpg"/>
          <p:cNvPicPr>
            <a:picLocks noChangeAspect="1"/>
          </p:cNvPicPr>
          <p:nvPr/>
        </p:nvPicPr>
        <p:blipFill>
          <a:blip r:embed="rId4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34"/>
          <a:stretch>
            <a:fillRect/>
          </a:stretch>
        </p:blipFill>
        <p:spPr bwMode="auto">
          <a:xfrm>
            <a:off x="2270126" y="523877"/>
            <a:ext cx="67405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247900" y="447675"/>
            <a:ext cx="5105400" cy="13716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Faculté de Psychologie </a:t>
            </a:r>
            <a:b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</a:b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et des Sciences de l’Education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98109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archi_large4.jpg"/>
          <p:cNvPicPr>
            <a:picLocks noChangeAspect="1"/>
          </p:cNvPicPr>
          <p:nvPr/>
        </p:nvPicPr>
        <p:blipFill>
          <a:blip r:embed="rId3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5938"/>
            <a:ext cx="672465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257425" y="447677"/>
            <a:ext cx="6743700" cy="1343025"/>
          </a:xfrm>
          <a:prstGeom prst="rect">
            <a:avLst/>
          </a:prstGeom>
          <a:effectLst>
            <a:outerShdw blurRad="1270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Faculté d’Architecture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                                et d’Urbanisme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47725" y="56578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4500" dirty="0">
                <a:solidFill>
                  <a:srgbClr val="808080"/>
                </a:solidFill>
                <a:ea typeface="Calibri" pitchFamily="34" charset="0"/>
                <a:cs typeface="Times New Roman" pitchFamily="18" charset="0"/>
              </a:rPr>
              <a:t>?</a:t>
            </a:r>
            <a:endParaRPr lang="fr-BE" sz="2100" dirty="0">
              <a:solidFill>
                <a:srgbClr val="808080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12197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35731" indent="-135731">
              <a:buClr>
                <a:srgbClr val="00ABCC"/>
              </a:buClr>
              <a:buFont typeface="Wingdings" pitchFamily="2" charset="2"/>
              <a:buChar char="§"/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335756" indent="-135731">
              <a:buClr>
                <a:srgbClr val="C44C4C"/>
              </a:buClr>
              <a:buFont typeface="Wingdings" pitchFamily="2" charset="2"/>
              <a:buChar char="§"/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535781" indent="-135731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350"/>
            </a:lvl4pPr>
            <a:lvl5pPr marL="742950" indent="-128588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BBB89E-BEED-48C9-84BD-4A3B6EDC9475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85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à gauch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9350" y="274638"/>
            <a:ext cx="6267450" cy="1143000"/>
          </a:xfrm>
        </p:spPr>
        <p:txBody>
          <a:bodyPr>
            <a:noAutofit/>
          </a:bodyPr>
          <a:lstStyle>
            <a:lvl1pPr>
              <a:defRPr kumimoji="0" lang="fr-B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8876" y="1600202"/>
            <a:ext cx="6257924" cy="4525963"/>
          </a:xfrm>
        </p:spPr>
        <p:txBody>
          <a:bodyPr/>
          <a:lstStyle>
            <a:lvl1pPr>
              <a:buFontTx/>
              <a:buNone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35731" indent="-135731">
              <a:buClr>
                <a:srgbClr val="00ABCC"/>
              </a:buClr>
              <a:buFont typeface="Wingdings" pitchFamily="2" charset="2"/>
              <a:buChar char="§"/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335756" indent="-135731">
              <a:buClr>
                <a:srgbClr val="C44C4C"/>
              </a:buClr>
              <a:buFont typeface="Wingdings" pitchFamily="2" charset="2"/>
              <a:buChar char="§"/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535781" indent="-135731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350"/>
            </a:lvl4pPr>
            <a:lvl5pPr marL="742950" indent="-128588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114301" y="285750"/>
            <a:ext cx="2028825" cy="6057900"/>
          </a:xfrm>
        </p:spPr>
        <p:txBody>
          <a:bodyPr/>
          <a:lstStyle>
            <a:lvl2pPr marL="0" indent="0" algn="l">
              <a:buNone/>
              <a:defRPr sz="975" b="1" cap="small" baseline="0">
                <a:solidFill>
                  <a:srgbClr val="C44C4C"/>
                </a:solidFill>
                <a:latin typeface="+mn-lt"/>
              </a:defRPr>
            </a:lvl2pPr>
            <a:lvl3pPr marL="0" indent="0">
              <a:buClr>
                <a:srgbClr val="969696"/>
              </a:buClr>
              <a:buFontTx/>
              <a:buNone/>
              <a:defRPr sz="975" cap="small">
                <a:solidFill>
                  <a:srgbClr val="969696"/>
                </a:solidFill>
                <a:latin typeface="+mn-lt"/>
              </a:defRPr>
            </a:lvl3pPr>
            <a:lvl4pPr marL="135731" indent="-135731">
              <a:buFont typeface="Wingdings" pitchFamily="2" charset="2"/>
              <a:buChar char="§"/>
              <a:defRPr sz="975" b="1" cap="small">
                <a:solidFill>
                  <a:srgbClr val="C44C4C"/>
                </a:solidFill>
              </a:defRPr>
            </a:lvl4pPr>
            <a:lvl5pPr marL="135731" marR="0" indent="-13573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975" cap="small" baseline="0">
                <a:solidFill>
                  <a:srgbClr val="969696"/>
                </a:solidFill>
                <a:latin typeface="+mn-lt"/>
              </a:defRPr>
            </a:lvl5pPr>
            <a:lvl6pPr marL="335756" indent="-171450">
              <a:buFont typeface="Wingdings" pitchFamily="2" charset="2"/>
              <a:buChar char="§"/>
              <a:defRPr sz="975" b="1" cap="small">
                <a:solidFill>
                  <a:srgbClr val="C44C4C"/>
                </a:solidFill>
              </a:defRPr>
            </a:lvl6pPr>
            <a:lvl7pPr marL="335756" indent="-171450">
              <a:buFont typeface="Wingdings" pitchFamily="2" charset="2"/>
              <a:buChar char="§"/>
              <a:defRPr sz="975" cap="small">
                <a:solidFill>
                  <a:srgbClr val="969696"/>
                </a:solidFill>
              </a:defRPr>
            </a:lvl7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6269863-A6DA-4C65-85FC-0C0C73C48E2E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513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u-dessus, titre et con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>
            <a:lvl1pPr>
              <a:buFontTx/>
              <a:buNone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35731" indent="-135731">
              <a:buClr>
                <a:srgbClr val="00ABCC"/>
              </a:buClr>
              <a:buFont typeface="Wingdings" pitchFamily="2" charset="2"/>
              <a:buChar char="§"/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335756" indent="-135731">
              <a:buClr>
                <a:srgbClr val="C44C4C"/>
              </a:buClr>
              <a:buFont typeface="Wingdings" pitchFamily="2" charset="2"/>
              <a:buChar char="§"/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535781" indent="-135731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350"/>
            </a:lvl4pPr>
            <a:lvl5pPr marL="742950" indent="-128588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7" name="Espace réservé du texte 22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9144000" cy="228600"/>
          </a:xfrm>
        </p:spPr>
        <p:txBody>
          <a:bodyPr>
            <a:noAutofit/>
          </a:bodyPr>
          <a:lstStyle>
            <a:lvl1pPr algn="ctr">
              <a:buNone/>
              <a:defRPr sz="900" cap="small" baseline="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9C3A8D2-92EC-4D5A-A4C1-B1503A07286B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8" name="Espace réservé du pied de page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411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9350" y="274638"/>
            <a:ext cx="6267450" cy="1143000"/>
          </a:xfrm>
        </p:spPr>
        <p:txBody>
          <a:bodyPr>
            <a:noAutofit/>
          </a:bodyPr>
          <a:lstStyle>
            <a:lvl1pPr>
              <a:defRPr kumimoji="0" lang="fr-B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8876" y="1600202"/>
            <a:ext cx="6257924" cy="4525963"/>
          </a:xfrm>
        </p:spPr>
        <p:txBody>
          <a:bodyPr/>
          <a:lstStyle>
            <a:lvl1pPr>
              <a:buFontTx/>
              <a:buNone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35731" indent="-135731">
              <a:buClr>
                <a:srgbClr val="00ABCC"/>
              </a:buClr>
              <a:buFont typeface="Wingdings" pitchFamily="2" charset="2"/>
              <a:buChar char="§"/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335756" indent="-135731">
              <a:buClr>
                <a:srgbClr val="C44C4C"/>
              </a:buClr>
              <a:buFont typeface="Wingdings" pitchFamily="2" charset="2"/>
              <a:buChar char="§"/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535781" indent="-135731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350"/>
            </a:lvl4pPr>
            <a:lvl5pPr marL="742950" indent="-128588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" y="76200"/>
            <a:ext cx="2227496" cy="6515100"/>
          </a:xfrm>
        </p:spPr>
        <p:txBody>
          <a:bodyPr rtlCol="0">
            <a:normAutofit/>
          </a:bodyPr>
          <a:lstStyle/>
          <a:p>
            <a:pPr lvl="0"/>
            <a:r>
              <a:rPr lang="fr-FR" noProof="0" smtClean="0"/>
              <a:t>Cliquez sur l'icône pour ajouter une image</a:t>
            </a:r>
            <a:endParaRPr lang="fr-BE" noProof="0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4FA53AC-A3C5-4629-86C7-1AC4B44BE46F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8" name="Espace réservé du pied de page 1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217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2"/>
          </p:nvPr>
        </p:nvSpPr>
        <p:spPr>
          <a:xfrm>
            <a:off x="466725" y="1609725"/>
            <a:ext cx="4057650" cy="4514850"/>
          </a:xfrm>
        </p:spPr>
        <p:txBody>
          <a:bodyPr/>
          <a:lstStyle>
            <a:lvl1pPr marL="0" indent="0">
              <a:buNone/>
              <a:defRPr sz="2100"/>
            </a:lvl1pPr>
            <a:lvl2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3"/>
          </p:nvPr>
        </p:nvSpPr>
        <p:spPr>
          <a:xfrm>
            <a:off x="4638675" y="1609725"/>
            <a:ext cx="4057650" cy="4514850"/>
          </a:xfrm>
        </p:spPr>
        <p:txBody>
          <a:bodyPr/>
          <a:lstStyle>
            <a:lvl1pPr marL="0" indent="0">
              <a:buNone/>
              <a:defRPr sz="2100"/>
            </a:lvl1pPr>
            <a:lvl2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277AC00-509A-4319-ACD8-4565482110E9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406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35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35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9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913F66-7AD0-4FF4-9E9B-CCE9E8476BE0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980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5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69127D-6A4E-46C5-BA5C-F2634F370516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841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DE1D41-6ADF-419D-8F5A-DE9BD3A70C10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985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5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B60B91-EF00-47A5-A208-668004D1C2C6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3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scienc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514352"/>
            <a:ext cx="672465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257425" y="447675"/>
            <a:ext cx="493395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Faculté des Sciences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9" name="Image 12" descr="scienc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4" y="5557838"/>
            <a:ext cx="125253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39233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 en-dess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9525" y="6543676"/>
            <a:ext cx="22288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Mons</a:t>
            </a:r>
            <a:endParaRPr lang="fr-BE" sz="12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724B1A-4D9D-43FB-AB21-CC7E2F064169}" type="slidenum">
              <a:rPr lang="fr-BE" altLang="fr-FR">
                <a:solidFill>
                  <a:prstClr val="black"/>
                </a:solidFill>
              </a:rPr>
              <a:pPr/>
              <a:t>‹N°›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5734050"/>
            <a:ext cx="828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10"/>
          <p:cNvGrpSpPr>
            <a:grpSpLocks/>
          </p:cNvGrpSpPr>
          <p:nvPr/>
        </p:nvGrpSpPr>
        <p:grpSpPr bwMode="auto">
          <a:xfrm>
            <a:off x="2271714" y="457202"/>
            <a:ext cx="6751637" cy="1738313"/>
            <a:chOff x="2257425" y="1497727"/>
            <a:chExt cx="6750922" cy="1737842"/>
          </a:xfrm>
        </p:grpSpPr>
        <p:pic>
          <p:nvPicPr>
            <p:cNvPr id="9" name="Image 10" descr="fti_eii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953" y="1552470"/>
              <a:ext cx="6732394" cy="168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ZoneTexte 9"/>
            <p:cNvSpPr txBox="1"/>
            <p:nvPr/>
          </p:nvSpPr>
          <p:spPr>
            <a:xfrm>
              <a:off x="2257425" y="1497727"/>
              <a:ext cx="5104859" cy="1371228"/>
            </a:xfrm>
            <a:prstGeom prst="rect">
              <a:avLst/>
            </a:prstGeom>
            <a:effectLst>
              <a:outerShdw blurRad="50800" dist="38100" dir="2700000" algn="tl" rotWithShape="0">
                <a:prstClr val="black"/>
              </a:outerShdw>
            </a:effectLst>
          </p:spPr>
          <p:txBody>
            <a:bodyPr wrap="none">
              <a:normAutofit/>
            </a:bodyPr>
            <a:lstStyle/>
            <a:p>
              <a:pPr marL="257175" indent="-25717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r>
                <a:rPr lang="fr-FR" sz="2700" dirty="0">
                  <a:solidFill>
                    <a:prstClr val="white"/>
                  </a:solidFill>
                  <a:ea typeface="Calibri" pitchFamily="34" charset="0"/>
                  <a:cs typeface="Times New Roman" pitchFamily="18" charset="0"/>
                </a:rPr>
                <a:t>Faculté de Traduction </a:t>
              </a:r>
              <a:br>
                <a:rPr lang="fr-FR" sz="2700" dirty="0">
                  <a:solidFill>
                    <a:prstClr val="white"/>
                  </a:solidFill>
                  <a:ea typeface="Calibri" pitchFamily="34" charset="0"/>
                  <a:cs typeface="Times New Roman" pitchFamily="18" charset="0"/>
                </a:rPr>
              </a:br>
              <a:r>
                <a:rPr lang="fr-FR" sz="2700" dirty="0">
                  <a:solidFill>
                    <a:prstClr val="white"/>
                  </a:solidFill>
                  <a:ea typeface="Calibri" pitchFamily="34" charset="0"/>
                  <a:cs typeface="Times New Roman" pitchFamily="18" charset="0"/>
                </a:rPr>
                <a:t>et d’Interprétation</a:t>
              </a:r>
              <a:endParaRPr lang="fr-BE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endParaRPr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8236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Warocqu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waroc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5534027"/>
            <a:ext cx="1193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warocque_etudiants_large.jpg"/>
          <p:cNvPicPr>
            <a:picLocks noChangeAspect="1"/>
          </p:cNvPicPr>
          <p:nvPr/>
        </p:nvPicPr>
        <p:blipFill>
          <a:blip r:embed="rId4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506413"/>
            <a:ext cx="67056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257425" y="447677"/>
            <a:ext cx="4933950" cy="1514475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Faculté Warocqué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   d’Economie et de Gestion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6907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IS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sciences du lang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4" y="5457825"/>
            <a:ext cx="15890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phonétique_analyse_large.jpg"/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515940"/>
            <a:ext cx="670560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257425" y="447675"/>
            <a:ext cx="493395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Institut des Sciences du Langage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816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6" y="5503863"/>
            <a:ext cx="96202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sciences_etudiants_large.jpg"/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6" y="519115"/>
            <a:ext cx="673417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257425" y="447675"/>
            <a:ext cx="493395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Institut des Sciences Juridiques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917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shs.jpg"/>
          <p:cNvPicPr>
            <a:picLocks noChangeAspect="1"/>
          </p:cNvPicPr>
          <p:nvPr/>
        </p:nvPicPr>
        <p:blipFill>
          <a:blip r:embed="rId2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508000"/>
            <a:ext cx="67437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85738"/>
            <a:ext cx="170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8" descr="sh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" y="5381625"/>
            <a:ext cx="10207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257425" y="447677"/>
            <a:ext cx="4933950" cy="1571625"/>
          </a:xfrm>
          <a:prstGeom prst="rect">
            <a:avLst/>
          </a:prstGeom>
          <a:effectLst>
            <a:outerShdw blurRad="1524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Institut des Sciences 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fr-FR" sz="2700" dirty="0">
                <a:solidFill>
                  <a:prstClr val="white"/>
                </a:solidFill>
                <a:ea typeface="Calibri" pitchFamily="34" charset="0"/>
                <a:cs typeface="Times New Roman" pitchFamily="18" charset="0"/>
              </a:rPr>
              <a:t>	Humaines et Sociales</a:t>
            </a:r>
            <a:endParaRPr lang="fr-BE" sz="2700" dirty="0">
              <a:solidFill>
                <a:prstClr val="white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257175" indent="-257175" algn="l">
              <a:buNone/>
              <a:defRPr kumimoji="0" lang="fr-BE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6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4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6" y="4495802"/>
            <a:ext cx="6791325" cy="409575"/>
          </a:xfrm>
        </p:spPr>
        <p:txBody>
          <a:bodyPr>
            <a:no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0535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  <a:endParaRPr lang="fr-BE" altLang="fr-FR" smtClean="0"/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0"/>
            <a:ext cx="9144000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780215"/>
            <a:ext cx="9144000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2228850" y="6581777"/>
            <a:ext cx="64008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 dirty="0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8629650" y="6580188"/>
            <a:ext cx="514350" cy="277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07962B-D70C-4E63-A5B0-3BB2F224C2B6}" type="slidenum">
              <a:rPr lang="fr-BE" altLang="fr-FR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BE" altLang="fr-F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0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fr-BE" sz="3300" b="1" kern="1200" dirty="0">
          <a:solidFill>
            <a:schemeClr val="accent2"/>
          </a:solidFill>
          <a:latin typeface="Calibri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Calibri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Calibri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Calibri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Calibri" pitchFamily="34" charset="0"/>
          <a:cs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C44C4C"/>
          </a:solidFill>
          <a:latin typeface="Calibri" pitchFamily="34" charset="0"/>
          <a:cs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C44C4C"/>
          </a:solidFill>
          <a:latin typeface="Calibri" pitchFamily="34" charset="0"/>
          <a:cs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C44C4C"/>
          </a:solidFill>
          <a:latin typeface="Calibri" pitchFamily="34" charset="0"/>
          <a:cs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C44C4C"/>
          </a:solidFill>
          <a:latin typeface="Calibri" pitchFamily="34" charset="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fr-FR" sz="2400" kern="1200" dirty="0">
          <a:solidFill>
            <a:srgbClr val="808080"/>
          </a:solidFill>
          <a:latin typeface="Calibri" pitchFamily="34" charset="0"/>
          <a:ea typeface="+mn-ea"/>
          <a:cs typeface="Times New Roman" pitchFamily="18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fr-FR" sz="18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fr-FR" sz="15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fr-BE" sz="1500" kern="1200" dirty="0">
          <a:solidFill>
            <a:schemeClr val="tx1"/>
          </a:solidFill>
          <a:latin typeface="+mn-lt"/>
          <a:ea typeface="+mn-ea"/>
          <a:cs typeface="Arial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fr-BE" kern="1200" dirty="0">
          <a:solidFill>
            <a:schemeClr val="tx1"/>
          </a:solidFill>
          <a:latin typeface="+mn-lt"/>
          <a:ea typeface="+mn-ea"/>
          <a:cs typeface="Arial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  <a:endParaRPr lang="fr-BE" altLang="fr-FR" smtClean="0"/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0"/>
            <a:ext cx="9144000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780215"/>
            <a:ext cx="9144000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2228850" y="6581777"/>
            <a:ext cx="64008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CHRISTIAENS Louis     |     Mines et géologie</a:t>
            </a:r>
            <a:endParaRPr lang="fr-BE" dirty="0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8629650" y="6580188"/>
            <a:ext cx="514350" cy="277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07962B-D70C-4E63-A5B0-3BB2F224C2B6}" type="slidenum">
              <a:rPr lang="fr-BE" altLang="fr-FR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BE" altLang="fr-F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9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fr-BE" sz="3300" b="1" kern="1200" dirty="0">
          <a:solidFill>
            <a:schemeClr val="accent2"/>
          </a:solidFill>
          <a:latin typeface="Calibri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Calibri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Calibri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Calibri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accent2"/>
          </a:solidFill>
          <a:latin typeface="Calibri" pitchFamily="34" charset="0"/>
          <a:cs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C44C4C"/>
          </a:solidFill>
          <a:latin typeface="Calibri" pitchFamily="34" charset="0"/>
          <a:cs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C44C4C"/>
          </a:solidFill>
          <a:latin typeface="Calibri" pitchFamily="34" charset="0"/>
          <a:cs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C44C4C"/>
          </a:solidFill>
          <a:latin typeface="Calibri" pitchFamily="34" charset="0"/>
          <a:cs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C44C4C"/>
          </a:solidFill>
          <a:latin typeface="Calibri" pitchFamily="34" charset="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fr-FR" sz="2400" kern="1200" dirty="0">
          <a:solidFill>
            <a:srgbClr val="808080"/>
          </a:solidFill>
          <a:latin typeface="Calibri" pitchFamily="34" charset="0"/>
          <a:ea typeface="+mn-ea"/>
          <a:cs typeface="Times New Roman" pitchFamily="18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fr-FR" sz="18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fr-FR" sz="15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fr-BE" sz="1500" kern="1200" dirty="0">
          <a:solidFill>
            <a:schemeClr val="tx1"/>
          </a:solidFill>
          <a:latin typeface="+mn-lt"/>
          <a:ea typeface="+mn-ea"/>
          <a:cs typeface="Arial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fr-BE" kern="1200" dirty="0">
          <a:solidFill>
            <a:schemeClr val="tx1"/>
          </a:solidFill>
          <a:latin typeface="+mn-lt"/>
          <a:ea typeface="+mn-ea"/>
          <a:cs typeface="Arial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st/BibMartin/f153aa957ddc5fadc64929abdee9ff2e" TargetMode="External"/><Relationship Id="rId2" Type="http://schemas.openxmlformats.org/officeDocument/2006/relationships/hyperlink" Target="http://nbviewer.jupyter.org/gist/BibMartin/f153aa957ddc5fadc64929abdee9ff2e%2007/12/2018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eospatialanalysis.readthedocs.io/en/latest/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wmf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emsc-csem.org/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re 2"/>
          <p:cNvSpPr>
            <a:spLocks noGrp="1"/>
          </p:cNvSpPr>
          <p:nvPr>
            <p:ph type="title"/>
          </p:nvPr>
        </p:nvSpPr>
        <p:spPr>
          <a:xfrm>
            <a:off x="2743200" y="2699062"/>
            <a:ext cx="6042454" cy="979884"/>
          </a:xfrm>
        </p:spPr>
        <p:txBody>
          <a:bodyPr/>
          <a:lstStyle/>
          <a:p>
            <a:pPr algn="l"/>
            <a:r>
              <a:rPr altLang="fr-FR" sz="2550" dirty="0" err="1"/>
              <a:t>Geospatial</a:t>
            </a:r>
            <a:r>
              <a:rPr altLang="fr-FR" sz="2550" dirty="0"/>
              <a:t> Data Management and </a:t>
            </a:r>
            <a:r>
              <a:rPr altLang="fr-FR" sz="2550" dirty="0" err="1"/>
              <a:t>analysis</a:t>
            </a:r>
            <a:endParaRPr altLang="fr-FR" sz="2550" dirty="0"/>
          </a:p>
        </p:txBody>
      </p:sp>
      <p:sp>
        <p:nvSpPr>
          <p:cNvPr id="23556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743200" y="4035666"/>
            <a:ext cx="5086350" cy="342900"/>
          </a:xfrm>
        </p:spPr>
        <p:txBody>
          <a:bodyPr/>
          <a:lstStyle/>
          <a:p>
            <a:pPr marL="0" indent="0"/>
            <a:r>
              <a:rPr lang="fr-BE" altLang="fr-FR" dirty="0" err="1" smtClean="0"/>
              <a:t>Creating</a:t>
            </a:r>
            <a:r>
              <a:rPr lang="fr-BE" altLang="fr-FR" dirty="0" smtClean="0"/>
              <a:t> an interactive </a:t>
            </a:r>
            <a:r>
              <a:rPr lang="fr-BE" altLang="fr-FR" dirty="0" err="1" smtClean="0"/>
              <a:t>earthquakes</a:t>
            </a:r>
            <a:r>
              <a:rPr lang="fr-BE" altLang="fr-FR" dirty="0" smtClean="0"/>
              <a:t> </a:t>
            </a:r>
            <a:r>
              <a:rPr lang="fr-BE" altLang="fr-FR" dirty="0" err="1" smtClean="0"/>
              <a:t>map</a:t>
            </a:r>
            <a:r>
              <a:rPr lang="fr-BE" altLang="fr-FR" dirty="0" smtClean="0"/>
              <a:t> </a:t>
            </a:r>
            <a:r>
              <a:rPr lang="fr-BE" altLang="fr-FR" dirty="0" err="1" smtClean="0"/>
              <a:t>using</a:t>
            </a:r>
            <a:r>
              <a:rPr lang="fr-BE" altLang="fr-FR" dirty="0" smtClean="0"/>
              <a:t> Python</a:t>
            </a:r>
          </a:p>
        </p:txBody>
      </p:sp>
      <p:sp>
        <p:nvSpPr>
          <p:cNvPr id="23557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2191265" y="6170732"/>
            <a:ext cx="6952735" cy="307181"/>
          </a:xfrm>
        </p:spPr>
        <p:txBody>
          <a:bodyPr/>
          <a:lstStyle/>
          <a:p>
            <a:pPr marL="0" indent="0"/>
            <a:r>
              <a:rPr altLang="fr-FR" sz="1200" dirty="0"/>
              <a:t>ANTOINE Simon, CHRISTIAENS Louis, </a:t>
            </a:r>
            <a:r>
              <a:rPr altLang="fr-FR" sz="1200" dirty="0" smtClean="0"/>
              <a:t>master </a:t>
            </a:r>
            <a:r>
              <a:rPr altLang="fr-FR" sz="1200" dirty="0" err="1" smtClean="0"/>
              <a:t>students</a:t>
            </a:r>
            <a:r>
              <a:rPr altLang="fr-FR" sz="1200" dirty="0" smtClean="0"/>
              <a:t> : civil engineering, </a:t>
            </a:r>
            <a:r>
              <a:rPr altLang="fr-FR" sz="1200" dirty="0" err="1" smtClean="0"/>
              <a:t>mining</a:t>
            </a:r>
            <a:r>
              <a:rPr altLang="fr-FR" sz="1200" dirty="0" smtClean="0"/>
              <a:t> and </a:t>
            </a:r>
            <a:r>
              <a:rPr altLang="fr-FR" sz="1200" dirty="0" err="1" smtClean="0"/>
              <a:t>geology</a:t>
            </a:r>
            <a:r>
              <a:rPr altLang="fr-FR" sz="1200" dirty="0" smtClean="0"/>
              <a:t> </a:t>
            </a:r>
            <a:r>
              <a:rPr lang="fr-FR" altLang="fr-FR" sz="1200" dirty="0" smtClean="0"/>
              <a:t>–</a:t>
            </a:r>
            <a:r>
              <a:rPr altLang="fr-FR" sz="1200" dirty="0" smtClean="0"/>
              <a:t> </a:t>
            </a:r>
            <a:r>
              <a:rPr altLang="fr-FR" sz="1200" dirty="0" err="1" smtClean="0"/>
              <a:t>January</a:t>
            </a:r>
            <a:r>
              <a:rPr altLang="fr-FR" sz="1200" dirty="0" smtClean="0"/>
              <a:t> </a:t>
            </a:r>
            <a:r>
              <a:rPr altLang="fr-FR" sz="12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401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800226"/>
            <a:ext cx="8229600" cy="3394472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Format </a:t>
            </a:r>
            <a:r>
              <a:rPr lang="en-US" dirty="0"/>
              <a:t>the list of regions in an understandable form for RSS </a:t>
            </a:r>
            <a:r>
              <a:rPr lang="en-US" dirty="0" smtClean="0"/>
              <a:t>feed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areas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10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3207544"/>
            <a:ext cx="71723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920" y="1920479"/>
            <a:ext cx="7375322" cy="3394472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creation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11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353" y="3114675"/>
            <a:ext cx="5777900" cy="1935362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creation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12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1" y="2343150"/>
            <a:ext cx="8686799" cy="442913"/>
          </a:xfrm>
          <a:prstGeom prst="rect">
            <a:avLst/>
          </a:prstGeom>
        </p:spPr>
        <p:txBody>
          <a:bodyPr vert="horz" wrap="square" lIns="68580" tIns="34290" rIns="68580" bIns="34290" rtlCol="0">
            <a:normAutofit/>
          </a:bodyPr>
          <a:lstStyle/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After recovering/processing  raw data :</a:t>
            </a:r>
          </a:p>
        </p:txBody>
      </p:sp>
    </p:spTree>
    <p:extLst>
      <p:ext uri="{BB962C8B-B14F-4D97-AF65-F5344CB8AC3E}">
        <p14:creationId xmlns:p14="http://schemas.microsoft.com/office/powerpoint/2010/main" val="13447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map is composed of four layers :</a:t>
            </a:r>
          </a:p>
          <a:p>
            <a:endParaRPr lang="en-US" dirty="0"/>
          </a:p>
          <a:p>
            <a:pPr lvl="1"/>
            <a:r>
              <a:rPr lang="en-US" dirty="0" smtClean="0"/>
              <a:t>Main layer : default empty world map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Magnitude</a:t>
            </a:r>
            <a:r>
              <a:rPr lang="en-US" i="1" dirty="0" smtClean="0"/>
              <a:t> </a:t>
            </a:r>
            <a:r>
              <a:rPr lang="en-US" dirty="0" smtClean="0"/>
              <a:t>layer : displays earthquakes ranked by magnitude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Depth layer </a:t>
            </a:r>
            <a:r>
              <a:rPr lang="en-US" dirty="0"/>
              <a:t>: displays earthquakes ranked by </a:t>
            </a:r>
            <a:r>
              <a:rPr lang="en-US" dirty="0" smtClean="0"/>
              <a:t>depth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r>
              <a:rPr lang="en-US" dirty="0" smtClean="0"/>
              <a:t>Date layer </a:t>
            </a:r>
            <a:r>
              <a:rPr lang="en-US" dirty="0"/>
              <a:t>: displays earthquakes ranked by </a:t>
            </a:r>
            <a:r>
              <a:rPr lang="en-US" dirty="0" smtClean="0"/>
              <a:t>date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creation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13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Magnitude and depth layers =&gt; Linear color scale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creation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14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  <p:pic>
        <p:nvPicPr>
          <p:cNvPr id="7" name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81669"/>
            <a:ext cx="8229600" cy="283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1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layer =&gt; Non linear color scale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creation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15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28" y="2555713"/>
            <a:ext cx="4738545" cy="323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Displaying/Binding a color scale to a layer = problem</a:t>
            </a:r>
          </a:p>
          <a:p>
            <a:endParaRPr lang="en-US" dirty="0" smtClean="0"/>
          </a:p>
          <a:p>
            <a:r>
              <a:rPr lang="en-US" dirty="0" smtClean="0"/>
              <a:t>Linear scale 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:</a:t>
            </a:r>
            <a:r>
              <a:rPr lang="en-US" dirty="0"/>
              <a:t> </a:t>
            </a:r>
            <a:r>
              <a:rPr lang="en-US" sz="1050" dirty="0">
                <a:hlinkClick r:id="rId2"/>
              </a:rPr>
              <a:t>http://nbviewer.jupyter.org/gist/BibMartin/f153aa957ddc5fadc64929abdee9ff2e 07/12/2018</a:t>
            </a:r>
            <a:endParaRPr lang="en-US" sz="1050" dirty="0"/>
          </a:p>
          <a:p>
            <a:endParaRPr lang="en-US" dirty="0"/>
          </a:p>
          <a:p>
            <a:r>
              <a:rPr lang="en-US" dirty="0" smtClean="0"/>
              <a:t>Non linear scale :</a:t>
            </a:r>
          </a:p>
          <a:p>
            <a:pPr lvl="1"/>
            <a:r>
              <a:rPr lang="en-US" dirty="0" smtClean="0"/>
              <a:t>Html : </a:t>
            </a:r>
            <a:r>
              <a:rPr lang="en-US" sz="1050" dirty="0">
                <a:hlinkClick r:id="rId3"/>
              </a:rPr>
              <a:t>https://nbviewer.jupyter.org/gist/BibMartin/f153aa957ddc5fadc64929abdee9ff2e</a:t>
            </a:r>
            <a:endParaRPr lang="en-US" sz="1050" dirty="0"/>
          </a:p>
          <a:p>
            <a:pPr lvl="1"/>
            <a:endParaRPr lang="en-US" sz="105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creation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16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731" y="2450306"/>
            <a:ext cx="7413983" cy="2486621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creation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17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arenR"/>
            </a:pPr>
            <a:r>
              <a:rPr lang="en-US" dirty="0" smtClean="0"/>
              <a:t>Checking </a:t>
            </a:r>
            <a:r>
              <a:rPr lang="en-US" dirty="0"/>
              <a:t>if the area the user request exists </a:t>
            </a:r>
            <a:endParaRPr lang="en-US" dirty="0" smtClean="0"/>
          </a:p>
          <a:p>
            <a:pPr marL="385763" indent="-385763">
              <a:buFont typeface="+mj-lt"/>
              <a:buAutoNum type="arabicParenR"/>
            </a:pPr>
            <a:r>
              <a:rPr lang="en-US" dirty="0" smtClean="0"/>
              <a:t>Binding </a:t>
            </a:r>
            <a:r>
              <a:rPr lang="en-US" dirty="0"/>
              <a:t>the date legend to the date layer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 smtClean="0"/>
              <a:t>Retrieving </a:t>
            </a:r>
            <a:r>
              <a:rPr lang="en-US" dirty="0"/>
              <a:t>the list of </a:t>
            </a:r>
            <a:r>
              <a:rPr lang="en-US" dirty="0" err="1"/>
              <a:t>Flinn</a:t>
            </a:r>
            <a:r>
              <a:rPr lang="en-US" dirty="0"/>
              <a:t>–</a:t>
            </a:r>
            <a:r>
              <a:rPr lang="en-US" dirty="0" err="1"/>
              <a:t>Engdahl</a:t>
            </a:r>
            <a:r>
              <a:rPr lang="en-US" dirty="0"/>
              <a:t> regions from a website instead of a static file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 smtClean="0"/>
              <a:t>Adding </a:t>
            </a:r>
            <a:r>
              <a:rPr lang="en-US" dirty="0"/>
              <a:t>the </a:t>
            </a:r>
            <a:r>
              <a:rPr lang="en-US" dirty="0" smtClean="0"/>
              <a:t>date </a:t>
            </a:r>
            <a:r>
              <a:rPr lang="en-US" dirty="0"/>
              <a:t>of creation to each </a:t>
            </a:r>
            <a:r>
              <a:rPr lang="en-US" dirty="0" smtClean="0"/>
              <a:t>map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file =&gt; Standalone application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18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41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19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  <p:graphicFrame>
        <p:nvGraphicFramePr>
          <p:cNvPr id="6" name="Espace réservé du contenu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879524"/>
              </p:ext>
            </p:extLst>
          </p:nvPr>
        </p:nvGraphicFramePr>
        <p:xfrm>
          <a:off x="2413686" y="2108887"/>
          <a:ext cx="4033587" cy="2683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Objet d’environnement du Gestionnaire de liaisons" showAsIcon="1" r:id="rId3" imgW="734400" imgH="488520" progId="Package">
                  <p:embed/>
                </p:oleObj>
              </mc:Choice>
              <mc:Fallback>
                <p:oleObj name="Objet d’environnement du Gestionnaire de liaisons" showAsIcon="1" r:id="rId3" imgW="7344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3686" y="2108887"/>
                        <a:ext cx="4033587" cy="2683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: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2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 dirty="0">
              <a:solidFill>
                <a:prstClr val="black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27172" y="5451872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808080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33304" y="3791495"/>
            <a:ext cx="685800" cy="285751"/>
          </a:xfrm>
          <a:prstGeom prst="rect">
            <a:avLst/>
          </a:prstGeom>
        </p:spPr>
        <p:txBody>
          <a:bodyPr vert="horz" wrap="none" lIns="68580" tIns="34290" rIns="68580" bIns="34290" rtlCol="0">
            <a:normAutofit fontScale="77500" lnSpcReduction="20000"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808080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229100" y="5366811"/>
            <a:ext cx="685800" cy="426176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marL="257175" indent="-257175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808080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229100" y="5451872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808080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14625" y="5408151"/>
            <a:ext cx="3714750" cy="3429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marL="257175" indent="-257175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25" dirty="0">
              <a:solidFill>
                <a:srgbClr val="808080"/>
              </a:solidFill>
              <a:ea typeface="Calibri" pitchFamily="34" charset="0"/>
              <a:cs typeface="Times New Roman" pitchFamily="18" charset="0"/>
            </a:endParaRPr>
          </a:p>
          <a:p>
            <a:pPr marL="257175" indent="-257175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25" dirty="0">
              <a:solidFill>
                <a:srgbClr val="808080"/>
              </a:solidFill>
              <a:ea typeface="Calibri" pitchFamily="34" charset="0"/>
              <a:cs typeface="Times New Roman" pitchFamily="18" charset="0"/>
            </a:endParaRPr>
          </a:p>
          <a:p>
            <a:pPr marL="257175" indent="-257175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25" dirty="0">
              <a:solidFill>
                <a:srgbClr val="808080"/>
              </a:solidFill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2" name="Espace réservé du contenu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614113"/>
              </p:ext>
            </p:extLst>
          </p:nvPr>
        </p:nvGraphicFramePr>
        <p:xfrm>
          <a:off x="6257925" y="4032490"/>
          <a:ext cx="1927963" cy="128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Objet d’environnement du Gestionnaire de liaisons" showAsIcon="1" r:id="rId4" imgW="734400" imgH="488520" progId="Package">
                  <p:embed/>
                </p:oleObj>
              </mc:Choice>
              <mc:Fallback>
                <p:oleObj name="Objet d’environnement du Gestionnaire de liaisons" showAsIcon="1" r:id="rId4" imgW="7344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7925" y="4032490"/>
                        <a:ext cx="1927963" cy="1282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97916"/>
              </p:ext>
            </p:extLst>
          </p:nvPr>
        </p:nvGraphicFramePr>
        <p:xfrm>
          <a:off x="457200" y="4436468"/>
          <a:ext cx="2657543" cy="47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Objet d’environnement du Gestionnaire de liaisons" showAsIcon="1" r:id="rId6" imgW="2737800" imgH="488520" progId="Package">
                  <p:embed/>
                </p:oleObj>
              </mc:Choice>
              <mc:Fallback>
                <p:oleObj name="Objet d’environnement du Gestionnaire de liaisons" showAsIcon="1" r:id="rId6" imgW="27378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4436468"/>
                        <a:ext cx="2657543" cy="474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0" y="2557463"/>
            <a:ext cx="91440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 fontScale="77500" lnSpcReduction="20000"/>
          </a:bodyPr>
          <a:lstStyle/>
          <a:p>
            <a:pPr marL="257175" indent="-257175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Python code that creates interactives map of earthquakes</a:t>
            </a:r>
          </a:p>
          <a:p>
            <a:pPr marL="257175" indent="-257175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solidFill>
                <a:srgbClr val="80808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257175" indent="-257175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Documentation : </a:t>
            </a:r>
            <a:r>
              <a:rPr lang="en-US" sz="2100" dirty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  <a:hlinkClick r:id="rId8"/>
              </a:rPr>
              <a:t>https://geospatialanalysis.readthedocs.io/en/latest</a:t>
            </a:r>
            <a:r>
              <a:rPr lang="en-US" sz="2100" dirty="0" smtClean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  <a:hlinkClick r:id="rId8"/>
              </a:rPr>
              <a:t>/</a:t>
            </a:r>
            <a:r>
              <a:rPr lang="en-US" sz="2100" dirty="0" smtClean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2100" dirty="0">
              <a:solidFill>
                <a:srgbClr val="80808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16" name="Obje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36665"/>
              </p:ext>
            </p:extLst>
          </p:nvPr>
        </p:nvGraphicFramePr>
        <p:xfrm>
          <a:off x="3666080" y="4200525"/>
          <a:ext cx="1769670" cy="92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Objet d’environnement du Gestionnaire de liaisons" showAsIcon="1" r:id="rId9" imgW="933840" imgH="488520" progId="Package">
                  <p:embed/>
                </p:oleObj>
              </mc:Choice>
              <mc:Fallback>
                <p:oleObj name="Objet d’environnement du Gestionnaire de liaisons" showAsIcon="1" r:id="rId9" imgW="93384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66080" y="4200525"/>
                        <a:ext cx="1769670" cy="926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90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EMSC : </a:t>
            </a:r>
            <a:r>
              <a:rPr lang="fr-FR" i="1" dirty="0"/>
              <a:t>Euro-Mediterranean </a:t>
            </a:r>
            <a:r>
              <a:rPr lang="fr-FR" i="1" dirty="0" err="1"/>
              <a:t>seismological</a:t>
            </a:r>
            <a:r>
              <a:rPr lang="fr-FR" i="1" dirty="0"/>
              <a:t> </a:t>
            </a:r>
            <a:r>
              <a:rPr lang="fr-FR" i="1" dirty="0" smtClean="0"/>
              <a:t>center</a:t>
            </a:r>
          </a:p>
          <a:p>
            <a:r>
              <a:rPr lang="en-US" dirty="0">
                <a:hlinkClick r:id="rId2"/>
              </a:rPr>
              <a:t>https://www.emsc-csem.org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Gather </a:t>
            </a:r>
            <a:r>
              <a:rPr lang="en-US" dirty="0" err="1" smtClean="0"/>
              <a:t>informations</a:t>
            </a:r>
            <a:r>
              <a:rPr lang="en-US" dirty="0" smtClean="0"/>
              <a:t> about earthquakes and share it publicly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provides the Data 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3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52" y="3843337"/>
            <a:ext cx="6985896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Customized RSS feed option :</a:t>
            </a:r>
          </a:p>
          <a:p>
            <a:endParaRPr lang="en-US" dirty="0" smtClean="0"/>
          </a:p>
          <a:p>
            <a:r>
              <a:rPr lang="en-US" sz="1350" dirty="0"/>
              <a:t>https://www.emsc-csem.org/service/rss/rss.php?filter=yes&amp;</a:t>
            </a:r>
            <a:r>
              <a:rPr lang="en-US" sz="1350" b="1" dirty="0"/>
              <a:t>region=BELGIUM</a:t>
            </a:r>
            <a:r>
              <a:rPr lang="en-US" sz="1350" dirty="0"/>
              <a:t>&amp;min_intens=0&amp;max_intens=8 </a:t>
            </a:r>
          </a:p>
          <a:p>
            <a:endParaRPr lang="en-US" sz="1350" dirty="0"/>
          </a:p>
          <a:p>
            <a:endParaRPr lang="en-US" sz="1350" dirty="0"/>
          </a:p>
          <a:p>
            <a:r>
              <a:rPr lang="en-US" dirty="0" smtClean="0"/>
              <a:t>Parameter = </a:t>
            </a:r>
            <a:r>
              <a:rPr lang="fr-FR" dirty="0" err="1"/>
              <a:t>Flinn</a:t>
            </a:r>
            <a:r>
              <a:rPr lang="fr-FR" dirty="0"/>
              <a:t>–</a:t>
            </a:r>
            <a:r>
              <a:rPr lang="fr-FR" dirty="0" err="1"/>
              <a:t>Engdahl</a:t>
            </a:r>
            <a:r>
              <a:rPr lang="fr-FR" dirty="0"/>
              <a:t> </a:t>
            </a:r>
            <a:r>
              <a:rPr lang="fr-FR" dirty="0" err="1" smtClean="0"/>
              <a:t>regions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provides the Data 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4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3629"/>
            <a:ext cx="9144000" cy="31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7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code is compiled :</a:t>
            </a:r>
          </a:p>
          <a:p>
            <a:r>
              <a:rPr lang="en-US" dirty="0" smtClean="0"/>
              <a:t>1) First precision on the area</a:t>
            </a:r>
          </a:p>
          <a:p>
            <a:r>
              <a:rPr lang="en-US" dirty="0" smtClean="0"/>
              <a:t>2) Drop down list</a:t>
            </a:r>
          </a:p>
          <a:p>
            <a:r>
              <a:rPr lang="en-US" dirty="0" smtClean="0"/>
              <a:t>3) Reselect areas ?</a:t>
            </a:r>
          </a:p>
          <a:p>
            <a:r>
              <a:rPr lang="en-US" dirty="0" smtClean="0"/>
              <a:t>4) Retrieving data with RSS</a:t>
            </a:r>
          </a:p>
          <a:p>
            <a:r>
              <a:rPr lang="en-US" dirty="0" smtClean="0"/>
              <a:t>5) Create/Save/Display the map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flows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5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44" y="1850594"/>
            <a:ext cx="6300788" cy="37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5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Pandas/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Feedparser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Folium/</a:t>
            </a:r>
            <a:r>
              <a:rPr lang="en-US" dirty="0" err="1" smtClean="0"/>
              <a:t>Branca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 smtClean="0"/>
              <a:t>Tkinter</a:t>
            </a:r>
            <a:r>
              <a:rPr lang="en-US" dirty="0" smtClean="0"/>
              <a:t> /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Jinja2 (To use </a:t>
            </a:r>
            <a:r>
              <a:rPr lang="en-US" dirty="0" err="1" smtClean="0"/>
              <a:t>javascript</a:t>
            </a:r>
            <a:r>
              <a:rPr lang="en-US" dirty="0" smtClean="0"/>
              <a:t> with python)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Python/Packages used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6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AutoNum type="arabicParenR"/>
            </a:pPr>
            <a:r>
              <a:rPr lang="en-US" dirty="0" smtClean="0"/>
              <a:t>Area Selection</a:t>
            </a:r>
          </a:p>
          <a:p>
            <a:pPr marL="385763" indent="-385763">
              <a:buAutoNum type="arabicParenR"/>
            </a:pPr>
            <a:endParaRPr lang="en-US" dirty="0"/>
          </a:p>
          <a:p>
            <a:pPr marL="385763" indent="-385763">
              <a:buAutoNum type="arabicParenR"/>
            </a:pPr>
            <a:endParaRPr lang="en-US" dirty="0" smtClean="0"/>
          </a:p>
          <a:p>
            <a:pPr marL="385763" indent="-385763">
              <a:buAutoNum type="arabicParenR"/>
            </a:pPr>
            <a:r>
              <a:rPr lang="en-US" dirty="0" smtClean="0"/>
              <a:t>Data frame creation</a:t>
            </a:r>
          </a:p>
          <a:p>
            <a:pPr marL="385763" indent="-385763">
              <a:buAutoNum type="arabicParenR"/>
            </a:pPr>
            <a:endParaRPr lang="en-US" dirty="0"/>
          </a:p>
          <a:p>
            <a:pPr marL="385763" indent="-385763">
              <a:buAutoNum type="arabicParenR"/>
            </a:pPr>
            <a:endParaRPr lang="en-US" dirty="0" smtClean="0"/>
          </a:p>
          <a:p>
            <a:pPr marL="385763" indent="-385763">
              <a:buAutoNum type="arabicParenR"/>
            </a:pPr>
            <a:r>
              <a:rPr lang="en-US" dirty="0" smtClean="0"/>
              <a:t>Map creation</a:t>
            </a:r>
          </a:p>
          <a:p>
            <a:pPr marL="385763" indent="-385763">
              <a:buAutoNum type="arabicParenR"/>
            </a:pPr>
            <a:endParaRPr lang="en-US" dirty="0"/>
          </a:p>
          <a:p>
            <a:pPr marL="385763" indent="-385763">
              <a:buAutoNum type="arabicParenR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structure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7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the </a:t>
            </a:r>
            <a:r>
              <a:rPr lang="en-US" dirty="0" err="1" smtClean="0"/>
              <a:t>Flinn-Engdahl</a:t>
            </a:r>
            <a:r>
              <a:rPr lang="en-US" dirty="0" smtClean="0"/>
              <a:t> regions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areas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8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0784"/>
            <a:ext cx="4529138" cy="12858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29" y="3377406"/>
            <a:ext cx="6322541" cy="21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areas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89E-BEED-48C9-84BD-4A3B6EDC9475}" type="slidenum">
              <a:rPr lang="fr-BE" altLang="fr-FR" smtClean="0">
                <a:solidFill>
                  <a:prstClr val="black"/>
                </a:solidFill>
              </a:rPr>
              <a:pPr/>
              <a:t>9</a:t>
            </a:fld>
            <a:endParaRPr lang="fr-BE" alt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prstClr val="black"/>
                </a:solidFill>
              </a:rPr>
              <a:t>ANTOINE Simon, CHRISTIAENS Louis     |     Mines et géologie</a:t>
            </a:r>
            <a:endParaRPr lang="fr-BE">
              <a:solidFill>
                <a:prstClr val="black"/>
              </a:solidFill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130" y="1302308"/>
            <a:ext cx="5284820" cy="500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ONS">
  <a:themeElements>
    <a:clrScheme name="UMon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BCC"/>
      </a:accent1>
      <a:accent2>
        <a:srgbClr val="C40C42"/>
      </a:accent2>
      <a:accent3>
        <a:srgbClr val="A5A5A5"/>
      </a:accent3>
      <a:accent4>
        <a:srgbClr val="94CD7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10000"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2800" b="0" i="0" u="none" strike="noStrike" kern="1200" cap="none" spc="0" normalizeH="0" baseline="0" noProof="0" dirty="0" smtClean="0">
            <a:ln>
              <a:noFill/>
            </a:ln>
            <a:solidFill>
              <a:srgbClr val="808080"/>
            </a:solidFill>
            <a:effectLst/>
            <a:uLnTx/>
            <a:uFillTx/>
            <a:latin typeface="Calibri" pitchFamily="34" charset="0"/>
            <a:ea typeface="Calibri" pitchFamily="34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UMONS">
  <a:themeElements>
    <a:clrScheme name="UMon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BCC"/>
      </a:accent1>
      <a:accent2>
        <a:srgbClr val="C40C42"/>
      </a:accent2>
      <a:accent3>
        <a:srgbClr val="A5A5A5"/>
      </a:accent3>
      <a:accent4>
        <a:srgbClr val="94CD7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10000"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2800" b="0" i="0" u="none" strike="noStrike" kern="1200" cap="none" spc="0" normalizeH="0" baseline="0" noProof="0" dirty="0" smtClean="0">
            <a:ln>
              <a:noFill/>
            </a:ln>
            <a:solidFill>
              <a:srgbClr val="808080"/>
            </a:solidFill>
            <a:effectLst/>
            <a:uLnTx/>
            <a:uFillTx/>
            <a:latin typeface="Calibri" pitchFamily="34" charset="0"/>
            <a:ea typeface="Calibri" pitchFamily="34" charset="0"/>
            <a:cs typeface="Times New Roman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485</Words>
  <Application>Microsoft Office PowerPoint</Application>
  <PresentationFormat>Affichage à l'écran (4:3)</PresentationFormat>
  <Paragraphs>123</Paragraphs>
  <Slides>19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UMONS</vt:lpstr>
      <vt:lpstr>1_UMONS</vt:lpstr>
      <vt:lpstr>Objet d’environnement du Gestionnaire de liaisons</vt:lpstr>
      <vt:lpstr>Geospatial Data Management and analysis</vt:lpstr>
      <vt:lpstr>What we did : </vt:lpstr>
      <vt:lpstr>Who provides the Data ?</vt:lpstr>
      <vt:lpstr>Who provides the Data ?</vt:lpstr>
      <vt:lpstr>Code flows</vt:lpstr>
      <vt:lpstr>Python/Packages used</vt:lpstr>
      <vt:lpstr>Code structure</vt:lpstr>
      <vt:lpstr>Selecting areas</vt:lpstr>
      <vt:lpstr>Selecting areas</vt:lpstr>
      <vt:lpstr>Selecting areas</vt:lpstr>
      <vt:lpstr>Data frame creation</vt:lpstr>
      <vt:lpstr>Data frame creation</vt:lpstr>
      <vt:lpstr>Map creation</vt:lpstr>
      <vt:lpstr>Map creation</vt:lpstr>
      <vt:lpstr>Map creation</vt:lpstr>
      <vt:lpstr>Map creation</vt:lpstr>
      <vt:lpstr>Map creation</vt:lpstr>
      <vt:lpstr>Improvements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Pourquoi faire ?</dc:title>
  <dc:creator>Louis CHRISTIAENS</dc:creator>
  <cp:lastModifiedBy>Louis CHRISTIAENS</cp:lastModifiedBy>
  <cp:revision>24</cp:revision>
  <dcterms:created xsi:type="dcterms:W3CDTF">2019-01-04T15:46:43Z</dcterms:created>
  <dcterms:modified xsi:type="dcterms:W3CDTF">2019-01-04T23:24:27Z</dcterms:modified>
</cp:coreProperties>
</file>