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93" r:id="rId5"/>
    <p:sldId id="294" r:id="rId6"/>
    <p:sldId id="295" r:id="rId7"/>
    <p:sldId id="296" r:id="rId8"/>
    <p:sldId id="297" r:id="rId9"/>
    <p:sldId id="298" r:id="rId10"/>
    <p:sldId id="299" r:id="rId11"/>
    <p:sldId id="300" r:id="rId12"/>
    <p:sldId id="301" r:id="rId13"/>
    <p:sldId id="302" r:id="rId14"/>
    <p:sldId id="30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891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559565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505053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21959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38485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577398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401633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4940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023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7347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199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1205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378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9077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5015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3938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10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8/30/2024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954675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63" y="167412"/>
            <a:ext cx="11905306" cy="1570853"/>
          </a:xfrm>
        </p:spPr>
        <p:txBody>
          <a:bodyPr>
            <a:normAutofit/>
          </a:bodyPr>
          <a:lstStyle/>
          <a:p>
            <a:r>
              <a:rPr lang="en-US" sz="4800" b="1" dirty="0">
                <a:solidFill>
                  <a:schemeClr val="tx1"/>
                </a:solidFill>
                <a:latin typeface="Aptos" panose="020B0004020202020204" pitchFamily="34" charset="0"/>
              </a:rPr>
              <a:t>EMPLOYEE DATA ANALYSIS USING EXCEL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785164" y="1975104"/>
            <a:ext cx="5567882" cy="2907792"/>
          </a:xfrm>
        </p:spPr>
        <p:txBody>
          <a:bodyPr>
            <a:normAutofit fontScale="85000" lnSpcReduction="10000"/>
          </a:bodyPr>
          <a:lstStyle/>
          <a:p>
            <a:pPr algn="l">
              <a:spcAft>
                <a:spcPts val="600"/>
              </a:spcAft>
            </a:pPr>
            <a:r>
              <a:rPr lang="en-US" dirty="0">
                <a:solidFill>
                  <a:srgbClr val="FFC000"/>
                </a:solidFill>
              </a:rPr>
              <a:t>STUDENT NAME </a:t>
            </a:r>
            <a:r>
              <a:rPr lang="en-US" dirty="0">
                <a:solidFill>
                  <a:srgbClr val="FF0000"/>
                </a:solidFill>
              </a:rPr>
              <a:t>:</a:t>
            </a:r>
            <a:r>
              <a:rPr lang="en-US" dirty="0">
                <a:solidFill>
                  <a:schemeClr val="tx1"/>
                </a:solidFill>
              </a:rPr>
              <a:t> </a:t>
            </a:r>
            <a:r>
              <a:rPr lang="en-US" dirty="0">
                <a:solidFill>
                  <a:srgbClr val="FFFF00"/>
                </a:solidFill>
              </a:rPr>
              <a:t>CHRISTOPHER CLEMENT</a:t>
            </a:r>
          </a:p>
          <a:p>
            <a:pPr algn="l">
              <a:spcAft>
                <a:spcPts val="600"/>
              </a:spcAft>
            </a:pPr>
            <a:r>
              <a:rPr lang="en-US" dirty="0">
                <a:solidFill>
                  <a:srgbClr val="FFC000"/>
                </a:solidFill>
              </a:rPr>
              <a:t>REGISTER NO      </a:t>
            </a:r>
            <a:r>
              <a:rPr lang="en-US" dirty="0">
                <a:solidFill>
                  <a:srgbClr val="FF0000"/>
                </a:solidFill>
              </a:rPr>
              <a:t>: </a:t>
            </a:r>
            <a:r>
              <a:rPr lang="en-US" dirty="0">
                <a:solidFill>
                  <a:srgbClr val="FFFF00"/>
                </a:solidFill>
              </a:rPr>
              <a:t>E22AF013</a:t>
            </a:r>
          </a:p>
          <a:p>
            <a:pPr algn="l">
              <a:spcAft>
                <a:spcPts val="600"/>
              </a:spcAft>
            </a:pPr>
            <a:r>
              <a:rPr lang="en-US" dirty="0">
                <a:solidFill>
                  <a:srgbClr val="FFC000"/>
                </a:solidFill>
              </a:rPr>
              <a:t>DEPARTMENT</a:t>
            </a:r>
            <a:r>
              <a:rPr lang="en-US" dirty="0">
                <a:solidFill>
                  <a:schemeClr val="tx1"/>
                </a:solidFill>
              </a:rPr>
              <a:t>      </a:t>
            </a:r>
            <a:r>
              <a:rPr lang="en-US" dirty="0">
                <a:solidFill>
                  <a:srgbClr val="FF0000"/>
                </a:solidFill>
              </a:rPr>
              <a:t>:</a:t>
            </a:r>
            <a:r>
              <a:rPr lang="en-US" dirty="0">
                <a:solidFill>
                  <a:srgbClr val="FFFF00"/>
                </a:solidFill>
              </a:rPr>
              <a:t>ACCOUNTING &amp; FINANCE</a:t>
            </a:r>
          </a:p>
          <a:p>
            <a:pPr algn="l">
              <a:spcAft>
                <a:spcPts val="600"/>
              </a:spcAft>
            </a:pPr>
            <a:r>
              <a:rPr lang="en-US" dirty="0">
                <a:solidFill>
                  <a:srgbClr val="FFC000"/>
                </a:solidFill>
              </a:rPr>
              <a:t>COLLEGE</a:t>
            </a:r>
            <a:r>
              <a:rPr lang="en-US" dirty="0">
                <a:solidFill>
                  <a:schemeClr val="tx1"/>
                </a:solidFill>
              </a:rPr>
              <a:t>             </a:t>
            </a:r>
            <a:r>
              <a:rPr lang="en-US" dirty="0">
                <a:solidFill>
                  <a:srgbClr val="FF0000"/>
                </a:solidFill>
              </a:rPr>
              <a:t>:</a:t>
            </a:r>
            <a:r>
              <a:rPr lang="en-US" dirty="0">
                <a:solidFill>
                  <a:srgbClr val="FFFF00"/>
                </a:solidFill>
              </a:rPr>
              <a:t>PATRICIAN COLLEGE OF</a:t>
            </a:r>
          </a:p>
          <a:p>
            <a:pPr algn="l">
              <a:spcAft>
                <a:spcPts val="600"/>
              </a:spcAft>
            </a:pPr>
            <a:r>
              <a:rPr lang="en-US" dirty="0">
                <a:solidFill>
                  <a:srgbClr val="FFFF00"/>
                </a:solidFill>
              </a:rPr>
              <a:t>                                    ARTS AND SCIENCE </a:t>
            </a:r>
            <a:endParaRPr lang="en-IN" dirty="0">
              <a:solidFill>
                <a:srgbClr val="FFFF00"/>
              </a:solidFill>
            </a:endParaRPr>
          </a:p>
          <a:p>
            <a:pPr algn="l">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E234-F674-41A1-0290-5814374A776E}"/>
              </a:ext>
            </a:extLst>
          </p:cNvPr>
          <p:cNvSpPr>
            <a:spLocks noGrp="1"/>
          </p:cNvSpPr>
          <p:nvPr>
            <p:ph type="title"/>
          </p:nvPr>
        </p:nvSpPr>
        <p:spPr>
          <a:xfrm>
            <a:off x="913795" y="131276"/>
            <a:ext cx="10353761" cy="1281065"/>
          </a:xfrm>
        </p:spPr>
        <p:txBody>
          <a:bodyPr>
            <a:normAutofit/>
          </a:bodyPr>
          <a:lstStyle/>
          <a:p>
            <a:pPr algn="l"/>
            <a:r>
              <a:rPr lang="en-US" sz="4400" dirty="0">
                <a:latin typeface="Algerian" panose="04020705040A02060702" pitchFamily="82" charset="0"/>
              </a:rPr>
              <a:t>MODELLING</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24C9505-7BB5-068D-2F97-F299DB4964C8}"/>
              </a:ext>
            </a:extLst>
          </p:cNvPr>
          <p:cNvSpPr>
            <a:spLocks noGrp="1"/>
          </p:cNvSpPr>
          <p:nvPr>
            <p:ph idx="1"/>
          </p:nvPr>
        </p:nvSpPr>
        <p:spPr>
          <a:xfrm>
            <a:off x="913795" y="1412341"/>
            <a:ext cx="10353762" cy="5314384"/>
          </a:xfrm>
        </p:spPr>
        <p:txBody>
          <a:bodyPr>
            <a:normAutofit/>
          </a:bodyPr>
          <a:lstStyle/>
          <a:p>
            <a:r>
              <a:rPr lang="en-US" sz="4800" dirty="0">
                <a:latin typeface="Aptos" panose="020B0004020202020204" pitchFamily="34" charset="0"/>
              </a:rPr>
              <a:t>Data collection</a:t>
            </a:r>
          </a:p>
          <a:p>
            <a:r>
              <a:rPr lang="en-US" sz="4800" dirty="0">
                <a:latin typeface="Aptos" panose="020B0004020202020204" pitchFamily="34" charset="0"/>
              </a:rPr>
              <a:t>Data cleaning- filtering</a:t>
            </a:r>
          </a:p>
          <a:p>
            <a:r>
              <a:rPr lang="en-US" sz="4800" dirty="0">
                <a:latin typeface="Aptos" panose="020B0004020202020204" pitchFamily="34" charset="0"/>
              </a:rPr>
              <a:t>Performance level </a:t>
            </a:r>
          </a:p>
          <a:p>
            <a:r>
              <a:rPr lang="en-US" sz="4800" dirty="0">
                <a:latin typeface="Aptos" panose="020B0004020202020204" pitchFamily="34" charset="0"/>
              </a:rPr>
              <a:t>Piot table</a:t>
            </a:r>
          </a:p>
          <a:p>
            <a:r>
              <a:rPr lang="en-US" sz="4800" dirty="0">
                <a:latin typeface="Aptos" panose="020B0004020202020204" pitchFamily="34" charset="0"/>
              </a:rPr>
              <a:t>Graph</a:t>
            </a:r>
            <a:endParaRPr lang="en-IN" dirty="0">
              <a:latin typeface="Aptos" panose="020B0004020202020204" pitchFamily="34" charset="0"/>
            </a:endParaRPr>
          </a:p>
        </p:txBody>
      </p:sp>
    </p:spTree>
    <p:extLst>
      <p:ext uri="{BB962C8B-B14F-4D97-AF65-F5344CB8AC3E}">
        <p14:creationId xmlns:p14="http://schemas.microsoft.com/office/powerpoint/2010/main" val="280078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6B9-0B9D-B831-0723-CEE0D18A2AE6}"/>
              </a:ext>
            </a:extLst>
          </p:cNvPr>
          <p:cNvSpPr>
            <a:spLocks noGrp="1"/>
          </p:cNvSpPr>
          <p:nvPr>
            <p:ph type="title"/>
          </p:nvPr>
        </p:nvSpPr>
        <p:spPr/>
        <p:txBody>
          <a:bodyPr>
            <a:normAutofit/>
          </a:bodyPr>
          <a:lstStyle/>
          <a:p>
            <a:pPr algn="l"/>
            <a:r>
              <a:rPr lang="en-US" sz="4400" dirty="0">
                <a:latin typeface="Algerian" panose="04020705040A02060702" pitchFamily="82" charset="0"/>
              </a:rPr>
              <a:t>RESULTS</a:t>
            </a:r>
            <a:endParaRPr lang="en-IN" sz="4400" dirty="0">
              <a:latin typeface="Algerian" panose="04020705040A02060702" pitchFamily="82" charset="0"/>
            </a:endParaRPr>
          </a:p>
        </p:txBody>
      </p:sp>
      <p:pic>
        <p:nvPicPr>
          <p:cNvPr id="9" name="Content Placeholder 8">
            <a:extLst>
              <a:ext uri="{FF2B5EF4-FFF2-40B4-BE49-F238E27FC236}">
                <a16:creationId xmlns:a16="http://schemas.microsoft.com/office/drawing/2014/main" id="{62FF1100-3784-6B9E-5FDD-48290EBA5376}"/>
              </a:ext>
            </a:extLst>
          </p:cNvPr>
          <p:cNvPicPr>
            <a:picLocks noGrp="1" noChangeAspect="1"/>
          </p:cNvPicPr>
          <p:nvPr>
            <p:ph idx="1"/>
          </p:nvPr>
        </p:nvPicPr>
        <p:blipFill>
          <a:blip r:embed="rId2"/>
          <a:stretch>
            <a:fillRect/>
          </a:stretch>
        </p:blipFill>
        <p:spPr>
          <a:xfrm>
            <a:off x="2649666" y="2095500"/>
            <a:ext cx="6883142" cy="3695700"/>
          </a:xfrm>
        </p:spPr>
      </p:pic>
    </p:spTree>
    <p:extLst>
      <p:ext uri="{BB962C8B-B14F-4D97-AF65-F5344CB8AC3E}">
        <p14:creationId xmlns:p14="http://schemas.microsoft.com/office/powerpoint/2010/main" val="91265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02C8-F582-E86D-9EEE-BFF0B11008A8}"/>
              </a:ext>
            </a:extLst>
          </p:cNvPr>
          <p:cNvSpPr>
            <a:spLocks noGrp="1"/>
          </p:cNvSpPr>
          <p:nvPr>
            <p:ph type="title"/>
          </p:nvPr>
        </p:nvSpPr>
        <p:spPr>
          <a:xfrm>
            <a:off x="913795" y="244444"/>
            <a:ext cx="10353761" cy="1267485"/>
          </a:xfrm>
        </p:spPr>
        <p:txBody>
          <a:bodyPr>
            <a:normAutofit/>
          </a:bodyPr>
          <a:lstStyle/>
          <a:p>
            <a:pPr algn="l"/>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08D01053-4028-A890-3B54-7C169CFB4DBF}"/>
              </a:ext>
            </a:extLst>
          </p:cNvPr>
          <p:cNvSpPr>
            <a:spLocks noGrp="1"/>
          </p:cNvSpPr>
          <p:nvPr>
            <p:ph idx="1"/>
          </p:nvPr>
        </p:nvSpPr>
        <p:spPr>
          <a:xfrm>
            <a:off x="913795" y="1385181"/>
            <a:ext cx="10353762" cy="5314384"/>
          </a:xfrm>
        </p:spPr>
        <p:txBody>
          <a:bodyPr>
            <a:noAutofit/>
          </a:bodyPr>
          <a:lstStyle/>
          <a:p>
            <a:r>
              <a:rPr lang="en-US" sz="2600" b="1" dirty="0">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lang="en-IN" sz="2600" b="1" dirty="0">
              <a:latin typeface="Aptos" panose="020B0004020202020204" pitchFamily="34" charset="0"/>
            </a:endParaRPr>
          </a:p>
        </p:txBody>
      </p:sp>
    </p:spTree>
    <p:extLst>
      <p:ext uri="{BB962C8B-B14F-4D97-AF65-F5344CB8AC3E}">
        <p14:creationId xmlns:p14="http://schemas.microsoft.com/office/powerpoint/2010/main" val="297024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7336-E0CA-A027-8878-F8D9F4334350}"/>
              </a:ext>
            </a:extLst>
          </p:cNvPr>
          <p:cNvSpPr>
            <a:spLocks noGrp="1"/>
          </p:cNvSpPr>
          <p:nvPr>
            <p:ph type="title"/>
          </p:nvPr>
        </p:nvSpPr>
        <p:spPr>
          <a:xfrm>
            <a:off x="913795" y="609600"/>
            <a:ext cx="4373429" cy="1834836"/>
          </a:xfrm>
        </p:spPr>
        <p:txBody>
          <a:bodyPr>
            <a:normAutofit/>
          </a:bodyPr>
          <a:lstStyle/>
          <a:p>
            <a:r>
              <a:rPr lang="en-US" sz="4400" dirty="0">
                <a:latin typeface="Algerian" panose="04020705040A02060702" pitchFamily="82" charset="0"/>
              </a:rPr>
              <a:t>PROJECT TITLE</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BF21DB7-722A-726A-C17A-6FB1486F10BD}"/>
              </a:ext>
            </a:extLst>
          </p:cNvPr>
          <p:cNvSpPr>
            <a:spLocks noGrp="1"/>
          </p:cNvSpPr>
          <p:nvPr>
            <p:ph idx="1"/>
          </p:nvPr>
        </p:nvSpPr>
        <p:spPr>
          <a:xfrm>
            <a:off x="913795" y="2571184"/>
            <a:ext cx="10353762" cy="3220016"/>
          </a:xfrm>
        </p:spPr>
        <p:txBody>
          <a:bodyPr>
            <a:normAutofit/>
          </a:bodyPr>
          <a:lstStyle/>
          <a:p>
            <a:r>
              <a:rPr lang="en-US" sz="4400" b="1" dirty="0"/>
              <a:t>Employee Performance Analysis Using Excel</a:t>
            </a:r>
            <a:endParaRPr lang="en-IN" sz="4400" b="1" dirty="0"/>
          </a:p>
        </p:txBody>
      </p:sp>
    </p:spTree>
    <p:extLst>
      <p:ext uri="{BB962C8B-B14F-4D97-AF65-F5344CB8AC3E}">
        <p14:creationId xmlns:p14="http://schemas.microsoft.com/office/powerpoint/2010/main" val="253046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A96F-DDD2-31DE-51C1-9D4578350EAD}"/>
              </a:ext>
            </a:extLst>
          </p:cNvPr>
          <p:cNvSpPr>
            <a:spLocks noGrp="1"/>
          </p:cNvSpPr>
          <p:nvPr>
            <p:ph type="title"/>
          </p:nvPr>
        </p:nvSpPr>
        <p:spPr>
          <a:xfrm>
            <a:off x="913795" y="253498"/>
            <a:ext cx="2816233" cy="1140736"/>
          </a:xfrm>
        </p:spPr>
        <p:txBody>
          <a:bodyPr>
            <a:normAutofit/>
          </a:bodyPr>
          <a:lstStyle/>
          <a:p>
            <a:r>
              <a:rPr lang="en-US" sz="4400" dirty="0" err="1">
                <a:latin typeface="Algerian" panose="04020705040A02060702" pitchFamily="82" charset="0"/>
              </a:rPr>
              <a:t>aGENDA</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EC0AA58-E24E-D5C7-1B94-001E547CEAAF}"/>
              </a:ext>
            </a:extLst>
          </p:cNvPr>
          <p:cNvSpPr>
            <a:spLocks noGrp="1"/>
          </p:cNvSpPr>
          <p:nvPr>
            <p:ph idx="1"/>
          </p:nvPr>
        </p:nvSpPr>
        <p:spPr>
          <a:xfrm>
            <a:off x="2851842" y="1258433"/>
            <a:ext cx="8415714" cy="5269116"/>
          </a:xfrm>
        </p:spPr>
        <p:txBody>
          <a:bodyPr>
            <a:normAutofit lnSpcReduction="10000"/>
          </a:bodyPr>
          <a:lstStyle/>
          <a:p>
            <a:r>
              <a:rPr lang="en-US" sz="3200" b="1" dirty="0">
                <a:latin typeface="Aptos" panose="020B0004020202020204" pitchFamily="34" charset="0"/>
              </a:rPr>
              <a:t>1. Problem Statement</a:t>
            </a:r>
          </a:p>
          <a:p>
            <a:r>
              <a:rPr lang="en-US" sz="3200" b="1" dirty="0">
                <a:latin typeface="Aptos" panose="020B0004020202020204" pitchFamily="34" charset="0"/>
              </a:rPr>
              <a:t>2. Project Overview</a:t>
            </a:r>
          </a:p>
          <a:p>
            <a:r>
              <a:rPr lang="en-US" sz="3200" b="1" dirty="0">
                <a:latin typeface="Aptos" panose="020B0004020202020204" pitchFamily="34" charset="0"/>
              </a:rPr>
              <a:t>3. End Users </a:t>
            </a:r>
          </a:p>
          <a:p>
            <a:r>
              <a:rPr lang="en-US" sz="3200" b="1" dirty="0">
                <a:latin typeface="Aptos" panose="020B0004020202020204" pitchFamily="34" charset="0"/>
              </a:rPr>
              <a:t>4. Our Solution And Proposition</a:t>
            </a:r>
          </a:p>
          <a:p>
            <a:r>
              <a:rPr lang="en-US" sz="3200" b="1" dirty="0">
                <a:latin typeface="Aptos" panose="020B0004020202020204" pitchFamily="34" charset="0"/>
              </a:rPr>
              <a:t>5. Dataset Description</a:t>
            </a:r>
          </a:p>
          <a:p>
            <a:r>
              <a:rPr lang="en-US" sz="3200" b="1" dirty="0">
                <a:latin typeface="Aptos" panose="020B0004020202020204" pitchFamily="34" charset="0"/>
              </a:rPr>
              <a:t>6. Modelling Approach</a:t>
            </a:r>
          </a:p>
          <a:p>
            <a:r>
              <a:rPr lang="en-US" sz="3200" b="1" dirty="0">
                <a:latin typeface="Aptos" panose="020B0004020202020204" pitchFamily="34" charset="0"/>
              </a:rPr>
              <a:t>7. Results And Discussion</a:t>
            </a:r>
          </a:p>
          <a:p>
            <a:r>
              <a:rPr lang="en-US" sz="3200" b="1" dirty="0">
                <a:latin typeface="Aptos" panose="020B0004020202020204" pitchFamily="34" charset="0"/>
              </a:rPr>
              <a:t>8. Conclusion</a:t>
            </a:r>
            <a:endParaRPr lang="en-IN" sz="3200" b="1" dirty="0">
              <a:latin typeface="Aptos" panose="020B0004020202020204" pitchFamily="34" charset="0"/>
            </a:endParaRPr>
          </a:p>
        </p:txBody>
      </p:sp>
    </p:spTree>
    <p:extLst>
      <p:ext uri="{BB962C8B-B14F-4D97-AF65-F5344CB8AC3E}">
        <p14:creationId xmlns:p14="http://schemas.microsoft.com/office/powerpoint/2010/main" val="35800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B73B-C455-A227-9C58-F287F7BC59A2}"/>
              </a:ext>
            </a:extLst>
          </p:cNvPr>
          <p:cNvSpPr>
            <a:spLocks noGrp="1"/>
          </p:cNvSpPr>
          <p:nvPr>
            <p:ph type="title"/>
          </p:nvPr>
        </p:nvSpPr>
        <p:spPr/>
        <p:txBody>
          <a:bodyPr>
            <a:normAutofit/>
          </a:bodyPr>
          <a:lstStyle/>
          <a:p>
            <a:pPr algn="l"/>
            <a:r>
              <a:rPr lang="en-US" sz="4800" dirty="0">
                <a:latin typeface="Algerian" panose="04020705040A02060702" pitchFamily="82" charset="0"/>
              </a:rPr>
              <a:t>PROBLEM STATEMENT</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4A09D44-0DA5-03F8-EF00-4F6E7D9EAB86}"/>
              </a:ext>
            </a:extLst>
          </p:cNvPr>
          <p:cNvSpPr>
            <a:spLocks noGrp="1"/>
          </p:cNvSpPr>
          <p:nvPr>
            <p:ph idx="1"/>
          </p:nvPr>
        </p:nvSpPr>
        <p:spPr/>
        <p:txBody>
          <a:bodyPr>
            <a:normAutofit/>
          </a:bodyPr>
          <a:lstStyle/>
          <a:p>
            <a:r>
              <a:rPr lang="en-US" sz="4800" b="1" dirty="0">
                <a:latin typeface="Aptos" panose="020B0004020202020204" pitchFamily="34" charset="0"/>
              </a:rPr>
              <a:t>Develop an Excel-based solution to analyze employee data, focusing on key metrics such as demographics, tenure, job roles, and performance. </a:t>
            </a:r>
            <a:endParaRPr lang="en-IN" sz="4800" b="1" dirty="0">
              <a:latin typeface="Aptos" panose="020B0004020202020204" pitchFamily="34" charset="0"/>
            </a:endParaRPr>
          </a:p>
        </p:txBody>
      </p:sp>
    </p:spTree>
    <p:extLst>
      <p:ext uri="{BB962C8B-B14F-4D97-AF65-F5344CB8AC3E}">
        <p14:creationId xmlns:p14="http://schemas.microsoft.com/office/powerpoint/2010/main" val="356199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41AD-7CC5-B95F-F9F1-EC49D19041A1}"/>
              </a:ext>
            </a:extLst>
          </p:cNvPr>
          <p:cNvSpPr>
            <a:spLocks noGrp="1"/>
          </p:cNvSpPr>
          <p:nvPr>
            <p:ph type="title"/>
          </p:nvPr>
        </p:nvSpPr>
        <p:spPr>
          <a:xfrm>
            <a:off x="913795" y="244444"/>
            <a:ext cx="10353761" cy="1358019"/>
          </a:xfrm>
        </p:spPr>
        <p:txBody>
          <a:bodyPr>
            <a:normAutofit/>
          </a:bodyPr>
          <a:lstStyle/>
          <a:p>
            <a:pPr algn="l"/>
            <a:r>
              <a:rPr lang="en-US" sz="4400" dirty="0">
                <a:latin typeface="Algerian" panose="04020705040A02060702" pitchFamily="82" charset="0"/>
              </a:rPr>
              <a:t>PROJECT OVERVIEW</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C41311E3-CACA-49F0-C610-FA6FAD80B058}"/>
              </a:ext>
            </a:extLst>
          </p:cNvPr>
          <p:cNvSpPr>
            <a:spLocks noGrp="1"/>
          </p:cNvSpPr>
          <p:nvPr>
            <p:ph idx="1"/>
          </p:nvPr>
        </p:nvSpPr>
        <p:spPr>
          <a:xfrm>
            <a:off x="913795" y="1801641"/>
            <a:ext cx="10964352" cy="4925084"/>
          </a:xfrm>
        </p:spPr>
        <p:txBody>
          <a:bodyPr>
            <a:noAutofit/>
          </a:bodyPr>
          <a:lstStyle/>
          <a:p>
            <a:r>
              <a:rPr lang="en-US" sz="3000" b="1" dirty="0">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lang="en-IN" sz="3000" b="1" dirty="0">
              <a:latin typeface="Aptos" panose="020B0004020202020204" pitchFamily="34" charset="0"/>
            </a:endParaRPr>
          </a:p>
        </p:txBody>
      </p:sp>
    </p:spTree>
    <p:extLst>
      <p:ext uri="{BB962C8B-B14F-4D97-AF65-F5344CB8AC3E}">
        <p14:creationId xmlns:p14="http://schemas.microsoft.com/office/powerpoint/2010/main" val="4947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7C23-17CB-1FAF-540E-62E43F4802A0}"/>
              </a:ext>
            </a:extLst>
          </p:cNvPr>
          <p:cNvSpPr>
            <a:spLocks noGrp="1"/>
          </p:cNvSpPr>
          <p:nvPr>
            <p:ph type="title"/>
          </p:nvPr>
        </p:nvSpPr>
        <p:spPr>
          <a:xfrm>
            <a:off x="913795" y="158437"/>
            <a:ext cx="10353761" cy="1398760"/>
          </a:xfrm>
        </p:spPr>
        <p:txBody>
          <a:bodyPr>
            <a:normAutofit/>
          </a:bodyPr>
          <a:lstStyle/>
          <a:p>
            <a:pPr algn="l"/>
            <a:r>
              <a:rPr lang="en-US" sz="4400" dirty="0">
                <a:latin typeface="Algerian" panose="04020705040A02060702" pitchFamily="82" charset="0"/>
              </a:rPr>
              <a:t>WHO ARE THE END USERS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E8D4E60-3139-34F1-EA46-00F88CE25862}"/>
              </a:ext>
            </a:extLst>
          </p:cNvPr>
          <p:cNvSpPr>
            <a:spLocks noGrp="1"/>
          </p:cNvSpPr>
          <p:nvPr>
            <p:ph idx="1"/>
          </p:nvPr>
        </p:nvSpPr>
        <p:spPr>
          <a:xfrm>
            <a:off x="913795" y="1692998"/>
            <a:ext cx="10353762" cy="5006566"/>
          </a:xfrm>
        </p:spPr>
        <p:txBody>
          <a:bodyPr>
            <a:normAutofit/>
          </a:bodyPr>
          <a:lstStyle/>
          <a:p>
            <a:r>
              <a:rPr lang="en-US" sz="2200" b="1" dirty="0">
                <a:latin typeface="Aptos" panose="020B0004020202020204" pitchFamily="34" charset="0"/>
              </a:rPr>
              <a:t>1. Human Resources (HR) Professionals*: To monitor workforce metrics, develop retention strategies, and support diversity and inclusion initiatives.</a:t>
            </a:r>
          </a:p>
          <a:p>
            <a:r>
              <a:rPr lang="en-US" sz="2200" b="1" dirty="0">
                <a:latin typeface="Aptos" panose="020B0004020202020204" pitchFamily="34" charset="0"/>
              </a:rPr>
              <a:t>  2. *Managers and Team Leaders*: To assess team performance, identify areas for development, and make informed decisions on promotions, training, and resource allocation.</a:t>
            </a:r>
          </a:p>
          <a:p>
            <a:r>
              <a:rPr lang="en-US" sz="2200" b="1" dirty="0">
                <a:latin typeface="Aptos" panose="020B0004020202020204" pitchFamily="34" charset="0"/>
              </a:rPr>
              <a:t>  3. *Executives and Senior Management*: To gain insights into overall organizational health, track key performance indicators, and align HR strategies with business goals.</a:t>
            </a:r>
          </a:p>
          <a:p>
            <a:r>
              <a:rPr lang="en-US" sz="2200" b="1" dirty="0">
                <a:latin typeface="Aptos" panose="020B0004020202020204" pitchFamily="34" charset="0"/>
              </a:rPr>
              <a:t>4. *Data Analysts*: To further analyze employee data, create reports, and support HR with advanced data insights and trends.</a:t>
            </a:r>
            <a:endParaRPr lang="en-IN" sz="2200" b="1" dirty="0">
              <a:latin typeface="Aptos" panose="020B0004020202020204" pitchFamily="34" charset="0"/>
            </a:endParaRPr>
          </a:p>
        </p:txBody>
      </p:sp>
    </p:spTree>
    <p:extLst>
      <p:ext uri="{BB962C8B-B14F-4D97-AF65-F5344CB8AC3E}">
        <p14:creationId xmlns:p14="http://schemas.microsoft.com/office/powerpoint/2010/main" val="94352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7DCA-F6BB-CA89-478E-25D440CEDEA5}"/>
              </a:ext>
            </a:extLst>
          </p:cNvPr>
          <p:cNvSpPr>
            <a:spLocks noGrp="1"/>
          </p:cNvSpPr>
          <p:nvPr>
            <p:ph type="title"/>
          </p:nvPr>
        </p:nvSpPr>
        <p:spPr>
          <a:xfrm>
            <a:off x="380246" y="353086"/>
            <a:ext cx="11606541" cy="1421393"/>
          </a:xfrm>
        </p:spPr>
        <p:txBody>
          <a:bodyPr>
            <a:normAutofit/>
          </a:bodyPr>
          <a:lstStyle/>
          <a:p>
            <a:pPr algn="l"/>
            <a:r>
              <a:rPr lang="en-US" sz="4400" dirty="0">
                <a:latin typeface="Algerian" panose="04020705040A02060702" pitchFamily="82" charset="0"/>
              </a:rPr>
              <a:t>OUR SOLUTION AND ITS VALUE PROPOSITION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17B3B1FB-51E0-78F1-79C1-010DBD094226}"/>
              </a:ext>
            </a:extLst>
          </p:cNvPr>
          <p:cNvSpPr>
            <a:spLocks noGrp="1"/>
          </p:cNvSpPr>
          <p:nvPr>
            <p:ph idx="1"/>
          </p:nvPr>
        </p:nvSpPr>
        <p:spPr>
          <a:xfrm>
            <a:off x="913795" y="2096063"/>
            <a:ext cx="10353762" cy="4485805"/>
          </a:xfrm>
        </p:spPr>
        <p:txBody>
          <a:bodyPr>
            <a:normAutofit/>
          </a:bodyPr>
          <a:lstStyle/>
          <a:p>
            <a:r>
              <a:rPr lang="en-US" sz="4800" dirty="0">
                <a:latin typeface="Aptos" panose="020B0004020202020204" pitchFamily="34" charset="0"/>
              </a:rPr>
              <a:t>Filtering – missing values</a:t>
            </a:r>
          </a:p>
          <a:p>
            <a:r>
              <a:rPr lang="en-US" sz="4800" dirty="0">
                <a:latin typeface="Aptos" panose="020B0004020202020204" pitchFamily="34" charset="0"/>
              </a:rPr>
              <a:t>Conditional formatting- blank values</a:t>
            </a:r>
          </a:p>
          <a:p>
            <a:r>
              <a:rPr lang="en-US" sz="4800" dirty="0">
                <a:latin typeface="Aptos" panose="020B0004020202020204" pitchFamily="34" charset="0"/>
              </a:rPr>
              <a:t>Pivot table</a:t>
            </a:r>
          </a:p>
          <a:p>
            <a:r>
              <a:rPr lang="en-US" sz="4800" dirty="0">
                <a:latin typeface="Aptos" panose="020B0004020202020204" pitchFamily="34" charset="0"/>
              </a:rPr>
              <a:t>Chart </a:t>
            </a:r>
            <a:endParaRPr lang="en-IN" sz="4800" dirty="0">
              <a:latin typeface="Aptos" panose="020B0004020202020204" pitchFamily="34" charset="0"/>
            </a:endParaRPr>
          </a:p>
        </p:txBody>
      </p:sp>
    </p:spTree>
    <p:extLst>
      <p:ext uri="{BB962C8B-B14F-4D97-AF65-F5344CB8AC3E}">
        <p14:creationId xmlns:p14="http://schemas.microsoft.com/office/powerpoint/2010/main" val="183925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7F69-13E2-56E8-B18A-69DE7D69CF5F}"/>
              </a:ext>
            </a:extLst>
          </p:cNvPr>
          <p:cNvSpPr>
            <a:spLocks noGrp="1"/>
          </p:cNvSpPr>
          <p:nvPr>
            <p:ph type="title"/>
          </p:nvPr>
        </p:nvSpPr>
        <p:spPr>
          <a:xfrm>
            <a:off x="913795" y="108642"/>
            <a:ext cx="10353761" cy="1367073"/>
          </a:xfrm>
        </p:spPr>
        <p:txBody>
          <a:bodyPr>
            <a:normAutofit/>
          </a:bodyPr>
          <a:lstStyle/>
          <a:p>
            <a:pPr algn="l"/>
            <a:r>
              <a:rPr lang="en-US" sz="4400" dirty="0">
                <a:latin typeface="Algerian" panose="04020705040A02060702" pitchFamily="82" charset="0"/>
              </a:rPr>
              <a:t>DATASET DESCRIPTION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78CDE1F7-4A89-9F32-68A8-88C2FA21B333}"/>
              </a:ext>
            </a:extLst>
          </p:cNvPr>
          <p:cNvSpPr>
            <a:spLocks noGrp="1"/>
          </p:cNvSpPr>
          <p:nvPr>
            <p:ph idx="1"/>
          </p:nvPr>
        </p:nvSpPr>
        <p:spPr>
          <a:xfrm>
            <a:off x="913795" y="1367073"/>
            <a:ext cx="7696051" cy="5382285"/>
          </a:xfrm>
        </p:spPr>
        <p:txBody>
          <a:bodyPr>
            <a:normAutofit fontScale="92500" lnSpcReduction="20000"/>
          </a:bodyPr>
          <a:lstStyle/>
          <a:p>
            <a:r>
              <a:rPr lang="en-US" sz="2400" b="1" dirty="0">
                <a:latin typeface="Aptos" panose="020B0004020202020204" pitchFamily="34" charset="0"/>
              </a:rPr>
              <a:t>Kaggle-employee data set</a:t>
            </a:r>
          </a:p>
          <a:p>
            <a:r>
              <a:rPr lang="en-US" sz="2400" b="1" dirty="0">
                <a:latin typeface="Aptos" panose="020B0004020202020204" pitchFamily="34" charset="0"/>
              </a:rPr>
              <a:t>26 features</a:t>
            </a:r>
          </a:p>
          <a:p>
            <a:r>
              <a:rPr lang="en-US" sz="2400" b="1" dirty="0">
                <a:latin typeface="Aptos" panose="020B0004020202020204" pitchFamily="34" charset="0"/>
              </a:rPr>
              <a:t>9 features</a:t>
            </a:r>
          </a:p>
          <a:p>
            <a:r>
              <a:rPr lang="en-US" sz="2400" b="1" dirty="0">
                <a:latin typeface="Aptos" panose="020B0004020202020204" pitchFamily="34" charset="0"/>
              </a:rPr>
              <a:t>Employee id –numerical</a:t>
            </a:r>
          </a:p>
          <a:p>
            <a:r>
              <a:rPr lang="en-US" sz="2400" b="1" dirty="0">
                <a:latin typeface="Aptos" panose="020B0004020202020204" pitchFamily="34" charset="0"/>
              </a:rPr>
              <a:t>Gender-male, female </a:t>
            </a:r>
          </a:p>
          <a:p>
            <a:r>
              <a:rPr lang="en-US" sz="2400" b="1" dirty="0">
                <a:latin typeface="Aptos" panose="020B0004020202020204" pitchFamily="34" charset="0"/>
              </a:rPr>
              <a:t>Business unit</a:t>
            </a:r>
          </a:p>
          <a:p>
            <a:r>
              <a:rPr lang="en-US" sz="2400" b="1" dirty="0">
                <a:latin typeface="Aptos" panose="020B0004020202020204" pitchFamily="34" charset="0"/>
              </a:rPr>
              <a:t>Employee type</a:t>
            </a:r>
          </a:p>
          <a:p>
            <a:r>
              <a:rPr lang="en-US" sz="2400" b="1" dirty="0">
                <a:latin typeface="Aptos" panose="020B0004020202020204" pitchFamily="34" charset="0"/>
              </a:rPr>
              <a:t>Status</a:t>
            </a:r>
            <a:endParaRPr lang="en-IN" sz="2400" b="1" dirty="0">
              <a:latin typeface="Aptos" panose="020B0004020202020204" pitchFamily="34" charset="0"/>
            </a:endParaRPr>
          </a:p>
          <a:p>
            <a:r>
              <a:rPr lang="en-IN" sz="2400" b="1" dirty="0">
                <a:latin typeface="Aptos" panose="020B0004020202020204" pitchFamily="34" charset="0"/>
              </a:rPr>
              <a:t>Performance</a:t>
            </a:r>
          </a:p>
          <a:p>
            <a:r>
              <a:rPr lang="en-IN" sz="2400" b="1" dirty="0">
                <a:latin typeface="Aptos" panose="020B0004020202020204" pitchFamily="34" charset="0"/>
              </a:rPr>
              <a:t>Rating –</a:t>
            </a:r>
            <a:r>
              <a:rPr lang="en-IN" sz="2400" b="1" dirty="0" err="1">
                <a:latin typeface="Aptos" panose="020B0004020202020204" pitchFamily="34" charset="0"/>
              </a:rPr>
              <a:t>num</a:t>
            </a:r>
            <a:endParaRPr lang="en-IN" sz="2400" b="1" dirty="0">
              <a:latin typeface="Aptos" panose="020B0004020202020204" pitchFamily="34" charset="0"/>
            </a:endParaRPr>
          </a:p>
          <a:p>
            <a:r>
              <a:rPr lang="en-IN" sz="2400" b="1" dirty="0">
                <a:latin typeface="Aptos" panose="020B0004020202020204" pitchFamily="34" charset="0"/>
              </a:rPr>
              <a:t>level</a:t>
            </a:r>
            <a:endParaRPr lang="en-IN" sz="1000" b="1" dirty="0">
              <a:latin typeface="Aptos" panose="020B0004020202020204" pitchFamily="34" charset="0"/>
            </a:endParaRPr>
          </a:p>
        </p:txBody>
      </p:sp>
    </p:spTree>
    <p:extLst>
      <p:ext uri="{BB962C8B-B14F-4D97-AF65-F5344CB8AC3E}">
        <p14:creationId xmlns:p14="http://schemas.microsoft.com/office/powerpoint/2010/main" val="414136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B43A-9C0C-88D3-9B19-B88E339126CA}"/>
              </a:ext>
            </a:extLst>
          </p:cNvPr>
          <p:cNvSpPr>
            <a:spLocks noGrp="1"/>
          </p:cNvSpPr>
          <p:nvPr>
            <p:ph type="title"/>
          </p:nvPr>
        </p:nvSpPr>
        <p:spPr>
          <a:xfrm>
            <a:off x="913795" y="199177"/>
            <a:ext cx="10353761" cy="1258432"/>
          </a:xfrm>
        </p:spPr>
        <p:txBody>
          <a:bodyPr>
            <a:normAutofit/>
          </a:bodyPr>
          <a:lstStyle/>
          <a:p>
            <a:pPr algn="l"/>
            <a:r>
              <a:rPr lang="en-US" sz="4400" dirty="0">
                <a:latin typeface="Algerian" panose="04020705040A02060702" pitchFamily="82" charset="0"/>
              </a:rPr>
              <a:t>THE “WOW” IN OUR SOLUTION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78D437E-63F8-88D5-9A96-5065AA789566}"/>
              </a:ext>
            </a:extLst>
          </p:cNvPr>
          <p:cNvSpPr>
            <a:spLocks noGrp="1"/>
          </p:cNvSpPr>
          <p:nvPr>
            <p:ph idx="1"/>
          </p:nvPr>
        </p:nvSpPr>
        <p:spPr>
          <a:xfrm>
            <a:off x="913795" y="1629625"/>
            <a:ext cx="10353762" cy="5097100"/>
          </a:xfrm>
        </p:spPr>
        <p:txBody>
          <a:bodyPr>
            <a:noAutofit/>
          </a:bodyPr>
          <a:lstStyle/>
          <a:p>
            <a:r>
              <a:rPr lang="en-US" sz="2300" b="1" dirty="0">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lang="en-US" sz="2300" b="1" dirty="0">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lang="en-US" sz="2300" b="1" dirty="0">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lang="en-IN" sz="2300" b="1" dirty="0">
              <a:latin typeface="Aptos" panose="020B0004020202020204" pitchFamily="34" charset="0"/>
            </a:endParaRPr>
          </a:p>
        </p:txBody>
      </p:sp>
    </p:spTree>
    <p:extLst>
      <p:ext uri="{BB962C8B-B14F-4D97-AF65-F5344CB8AC3E}">
        <p14:creationId xmlns:p14="http://schemas.microsoft.com/office/powerpoint/2010/main" val="3987332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Damask</Template>
  <TotalTime>150</TotalTime>
  <Words>564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Aptos</vt:lpstr>
      <vt:lpstr>Arial</vt:lpstr>
      <vt:lpstr>Bookman Old Style</vt:lpstr>
      <vt:lpstr>Rockwell</vt:lpstr>
      <vt:lpstr>Damask</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 Computers</dc:creator>
  <cp:lastModifiedBy>Micro Computers</cp:lastModifiedBy>
  <cp:revision>3</cp:revision>
  <dcterms:created xsi:type="dcterms:W3CDTF">2024-08-29T14:58:21Z</dcterms:created>
  <dcterms:modified xsi:type="dcterms:W3CDTF">2024-08-30T17:05:55Z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