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1" r:id="rId6"/>
    <p:sldId id="263" r:id="rId7"/>
    <p:sldId id="264" r:id="rId8"/>
    <p:sldId id="260"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D5EC-7FC9-8B68-912C-B285D92BA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A7C3D3-DBB7-50F0-3E1F-9D1D13B12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16B16C8-F446-D01F-9ED7-AA6FFAE75B9E}"/>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488FD328-AC7C-2B62-A65A-AB05F6C380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3B5990-A371-6794-CA62-5AD28B475EB5}"/>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93161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7CAA-7589-F6C2-8F0B-4DD5E03537E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8FC90C-2237-68B1-E733-A8A0DB224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ECAA02-0F72-82CB-4713-2245264F1A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003D0663-DE0A-ABC2-BA5D-148B874B24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1697EF-28CF-4D86-7E69-328462668A8E}"/>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70362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62AD1-205E-D40C-3F43-36E3775A5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C0C81C2-716F-1242-1824-F91DF85BE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972EF7-090C-E917-AECC-02D328606B2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B6CD6BE3-3981-C921-4676-EDD6A3FD7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4CBE98-3531-2383-1A55-2DE457BBCDE7}"/>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401026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3BFC-7029-EEFF-D973-81D9CF78BAB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0E196F-13AD-0C3F-EBB5-27D00DE4D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44488F-51F5-958F-F42C-4BEFDE881302}"/>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BC14581-0F72-DB15-DFBB-70D837E18A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BA3C01-7DC2-212A-43EB-987F17EBBD40}"/>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8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C94D-B5B0-47C6-4E1B-B35BE0754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A9BC360-52E9-022F-81E5-18FE4C403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45927-ABC4-4A42-391B-B565A74CBA04}"/>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DDFD14EA-A06A-3AFB-15E4-DFE1CDB20B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E4DB9B-9ACB-2DB3-545B-1E5E4A5BB4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522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F967-6A9F-B560-DC60-9C4EE54480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B06BF9B-6201-29E6-DCEF-8EE0A31B1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E7CCD-F9B2-29B8-B8CA-F528E3418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34DABC7-C234-02A2-80A7-DFEF498F2170}"/>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54392C1A-A8C7-10FE-54CB-D553562E52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5E534D-B000-20EC-2E65-138B6DB038C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40EA-A447-7F8D-E00E-5A075AB064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EFEAD1-B176-C857-6E78-3EB98F096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A13B7-3F63-2E75-2575-7B54ABB82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440569-7429-AA95-6C10-440B7F71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7F8BF-5763-2630-E0AF-1955371A9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0734961-E771-7797-2739-BA80348845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8" name="Footer Placeholder 7">
            <a:extLst>
              <a:ext uri="{FF2B5EF4-FFF2-40B4-BE49-F238E27FC236}">
                <a16:creationId xmlns:a16="http://schemas.microsoft.com/office/drawing/2014/main" id="{9089FDDF-5D65-2AF2-A559-3EF5945252D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F147B0-A8ED-E08A-61F1-DECCD76699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020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2565-F7B7-0CF2-11BE-91D77F8CA61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D8B06D-42B3-7FC3-FC91-2BAAD566A3B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4" name="Footer Placeholder 3">
            <a:extLst>
              <a:ext uri="{FF2B5EF4-FFF2-40B4-BE49-F238E27FC236}">
                <a16:creationId xmlns:a16="http://schemas.microsoft.com/office/drawing/2014/main" id="{4D080ED4-A2B8-1946-73CD-453DC6F4F36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3978CB-16F5-13F3-B729-7AA79775B60B}"/>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0775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ECDEC-E71D-4055-F2B7-31C3DA0EA2B6}"/>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3" name="Footer Placeholder 2">
            <a:extLst>
              <a:ext uri="{FF2B5EF4-FFF2-40B4-BE49-F238E27FC236}">
                <a16:creationId xmlns:a16="http://schemas.microsoft.com/office/drawing/2014/main" id="{6901006B-8CC7-5C49-D070-FEF99E759D5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523FE0-BA9E-8883-B83D-B5473D1702D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79477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0136-7E02-4360-D1D8-1D4B191BB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DE28F8-6231-843B-81A2-675A06B3D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60910A7-D5F9-E323-018D-B6D06D73A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0A338-5649-846F-EA4C-1AC2549355A9}"/>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754C5E02-07BA-2CB1-7F84-77A62AFAE2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E183C2-9AC8-9FBE-36E3-DDFC5FC8BABC}"/>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10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634E-C791-6784-DEC3-F1F5E502B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2D03D2-10ED-D499-E86F-8A3426821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BF298B9-1D52-DCF3-9D1C-CD7377327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1B622-1849-C442-24B3-0CC76642B3FA}"/>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92C8D1AD-E817-1CB1-0905-6959165AC5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C1638C-904F-5841-90E1-D362B33668C1}"/>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45673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78B9C-9E1B-8946-8DE0-821DF1920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4B8FA29-D127-28E2-6238-F2A112D69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779517-43B0-075C-A19A-4A2194651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15235DB-2303-3581-EF26-66F525E95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89B7D8F-7D02-5B1C-0F73-13891E458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401CD-F0E8-49BE-8F05-64834EF78E23}" type="slidenum">
              <a:rPr lang="en-AU" smtClean="0"/>
              <a:t>‹#›</a:t>
            </a:fld>
            <a:endParaRPr lang="en-AU"/>
          </a:p>
        </p:txBody>
      </p:sp>
    </p:spTree>
    <p:extLst>
      <p:ext uri="{BB962C8B-B14F-4D97-AF65-F5344CB8AC3E}">
        <p14:creationId xmlns:p14="http://schemas.microsoft.com/office/powerpoint/2010/main" val="411279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OME-PLATED-METRO-WOLF/attac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7" Type="http://schemas.openxmlformats.org/officeDocument/2006/relationships/hyperlink" Target="https://attack.mitre.org/software/S1068/"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6" Type="http://schemas.openxmlformats.org/officeDocument/2006/relationships/hyperlink" Target="attack.mitre.org" TargetMode="Externa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sysinternals/downloads/psexec" TargetMode="External"/><Relationship Id="rId2" Type="http://schemas.openxmlformats.org/officeDocument/2006/relationships/hyperlink" Target="https://attack.mitre.org/techniques/T157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hyperlink" Target="https://attack.mitre.org/techniques/T1070/0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ttack.mitre.org/techniques/T1070/0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tack.mitre.org/techniques/T1490"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3F61-C9E9-5DC4-635A-8803A919DA9C}"/>
              </a:ext>
            </a:extLst>
          </p:cNvPr>
          <p:cNvSpPr>
            <a:spLocks noGrp="1"/>
          </p:cNvSpPr>
          <p:nvPr>
            <p:ph type="ctrTitle"/>
          </p:nvPr>
        </p:nvSpPr>
        <p:spPr/>
        <p:txBody>
          <a:bodyPr/>
          <a:lstStyle/>
          <a:p>
            <a:r>
              <a:rPr lang="en-GB" dirty="0"/>
              <a:t>Caleb Davidson</a:t>
            </a:r>
            <a:endParaRPr lang="en-AU" dirty="0"/>
          </a:p>
        </p:txBody>
      </p:sp>
      <p:sp>
        <p:nvSpPr>
          <p:cNvPr id="3" name="Subtitle 2">
            <a:extLst>
              <a:ext uri="{FF2B5EF4-FFF2-40B4-BE49-F238E27FC236}">
                <a16:creationId xmlns:a16="http://schemas.microsoft.com/office/drawing/2014/main" id="{4D1FEC4E-7BA1-8802-AAAD-5A97A3A3834B}"/>
              </a:ext>
            </a:extLst>
          </p:cNvPr>
          <p:cNvSpPr>
            <a:spLocks noGrp="1"/>
          </p:cNvSpPr>
          <p:nvPr>
            <p:ph type="subTitle" idx="1"/>
          </p:nvPr>
        </p:nvSpPr>
        <p:spPr/>
        <p:txBody>
          <a:bodyPr/>
          <a:lstStyle/>
          <a:p>
            <a:r>
              <a:rPr lang="en-AU" dirty="0">
                <a:hlinkClick r:id="rId2"/>
              </a:rPr>
              <a:t>https://github.com/CHROME-PLATED-METRO-WOLF/attack</a:t>
            </a:r>
            <a:endParaRPr lang="en-AU" dirty="0"/>
          </a:p>
          <a:p>
            <a:endParaRPr lang="en-AU" dirty="0"/>
          </a:p>
        </p:txBody>
      </p:sp>
    </p:spTree>
    <p:extLst>
      <p:ext uri="{BB962C8B-B14F-4D97-AF65-F5344CB8AC3E}">
        <p14:creationId xmlns:p14="http://schemas.microsoft.com/office/powerpoint/2010/main" val="231431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DD17-7677-7688-0107-DE283F56C9AE}"/>
              </a:ext>
            </a:extLst>
          </p:cNvPr>
          <p:cNvSpPr>
            <a:spLocks noGrp="1"/>
          </p:cNvSpPr>
          <p:nvPr>
            <p:ph type="title"/>
          </p:nvPr>
        </p:nvSpPr>
        <p:spPr/>
        <p:txBody>
          <a:bodyPr/>
          <a:lstStyle/>
          <a:p>
            <a:r>
              <a:rPr lang="en-GB" dirty="0" err="1"/>
              <a:t>BlackCat</a:t>
            </a:r>
            <a:r>
              <a:rPr lang="en-GB" dirty="0"/>
              <a:t> commands</a:t>
            </a:r>
            <a:endParaRPr lang="en-AU" dirty="0"/>
          </a:p>
        </p:txBody>
      </p:sp>
      <p:graphicFrame>
        <p:nvGraphicFramePr>
          <p:cNvPr id="4" name="Table 4">
            <a:extLst>
              <a:ext uri="{FF2B5EF4-FFF2-40B4-BE49-F238E27FC236}">
                <a16:creationId xmlns:a16="http://schemas.microsoft.com/office/drawing/2014/main" id="{11ABF2B1-7C6F-3A53-CF7A-C2D178ABA4AE}"/>
              </a:ext>
            </a:extLst>
          </p:cNvPr>
          <p:cNvGraphicFramePr>
            <a:graphicFrameLocks noGrp="1"/>
          </p:cNvGraphicFramePr>
          <p:nvPr>
            <p:extLst>
              <p:ext uri="{D42A27DB-BD31-4B8C-83A1-F6EECF244321}">
                <p14:modId xmlns:p14="http://schemas.microsoft.com/office/powerpoint/2010/main" val="4236861146"/>
              </p:ext>
            </p:extLst>
          </p:nvPr>
        </p:nvGraphicFramePr>
        <p:xfrm>
          <a:off x="647700" y="1328738"/>
          <a:ext cx="11125200" cy="4028440"/>
        </p:xfrm>
        <a:graphic>
          <a:graphicData uri="http://schemas.openxmlformats.org/drawingml/2006/table">
            <a:tbl>
              <a:tblPr firstRow="1" bandRow="1">
                <a:tableStyleId>{5C22544A-7EE6-4342-B048-85BDC9FD1C3A}</a:tableStyleId>
              </a:tblPr>
              <a:tblGrid>
                <a:gridCol w="3708400">
                  <a:extLst>
                    <a:ext uri="{9D8B030D-6E8A-4147-A177-3AD203B41FA5}">
                      <a16:colId xmlns:a16="http://schemas.microsoft.com/office/drawing/2014/main" val="3320604885"/>
                    </a:ext>
                  </a:extLst>
                </a:gridCol>
                <a:gridCol w="3543300">
                  <a:extLst>
                    <a:ext uri="{9D8B030D-6E8A-4147-A177-3AD203B41FA5}">
                      <a16:colId xmlns:a16="http://schemas.microsoft.com/office/drawing/2014/main" val="2877726149"/>
                    </a:ext>
                  </a:extLst>
                </a:gridCol>
                <a:gridCol w="3873500">
                  <a:extLst>
                    <a:ext uri="{9D8B030D-6E8A-4147-A177-3AD203B41FA5}">
                      <a16:colId xmlns:a16="http://schemas.microsoft.com/office/drawing/2014/main" val="3357257556"/>
                    </a:ext>
                  </a:extLst>
                </a:gridCol>
              </a:tblGrid>
              <a:tr h="370840">
                <a:tc>
                  <a:txBody>
                    <a:bodyPr/>
                    <a:lstStyle/>
                    <a:p>
                      <a:r>
                        <a:rPr lang="en-AU" dirty="0"/>
                        <a:t>Category</a:t>
                      </a:r>
                    </a:p>
                  </a:txBody>
                  <a:tcPr/>
                </a:tc>
                <a:tc>
                  <a:txBody>
                    <a:bodyPr/>
                    <a:lstStyle/>
                    <a:p>
                      <a:r>
                        <a:rPr lang="en-AU" dirty="0"/>
                        <a:t>Category Description</a:t>
                      </a:r>
                    </a:p>
                  </a:txBody>
                  <a:tcPr/>
                </a:tc>
                <a:tc>
                  <a:txBody>
                    <a:bodyPr/>
                    <a:lstStyle/>
                    <a:p>
                      <a:r>
                        <a:rPr lang="en-AU" dirty="0"/>
                        <a:t>Description</a:t>
                      </a:r>
                    </a:p>
                  </a:txBody>
                  <a:tcPr/>
                </a:tc>
                <a:extLst>
                  <a:ext uri="{0D108BD9-81ED-4DB2-BD59-A6C34878D82A}">
                    <a16:rowId xmlns:a16="http://schemas.microsoft.com/office/drawing/2014/main" val="3923147600"/>
                  </a:ext>
                </a:extLst>
              </a:tr>
              <a:tr h="370840">
                <a:tc>
                  <a:txBody>
                    <a:bodyPr/>
                    <a:lstStyle/>
                    <a:p>
                      <a:r>
                        <a:rPr lang="en-AU" sz="1800" dirty="0">
                          <a:hlinkClick r:id="rId2"/>
                        </a:rPr>
                        <a:t>T1033</a:t>
                      </a:r>
                      <a:endParaRPr lang="en-AU" dirty="0"/>
                    </a:p>
                  </a:txBody>
                  <a:tcPr/>
                </a:tc>
                <a:tc>
                  <a:txBody>
                    <a:bodyPr/>
                    <a:lstStyle/>
                    <a:p>
                      <a:r>
                        <a:rPr lang="en-AU" dirty="0"/>
                        <a:t> System Owner/User Discovery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t>Net Use </a:t>
                      </a:r>
                      <a:r>
                        <a:rPr lang="en-GB" sz="1800" dirty="0"/>
                        <a:t>to connect to other computers</a:t>
                      </a:r>
                      <a:br>
                        <a:rPr lang="en-GB" sz="1800" dirty="0"/>
                      </a:br>
                      <a:r>
                        <a:rPr lang="en-AU" sz="1800" dirty="0"/>
                        <a:t>(Microsoft Threat Intelligence, 2022)</a:t>
                      </a:r>
                      <a:endParaRPr lang="en-AU" sz="1800" b="0" dirty="0"/>
                    </a:p>
                  </a:txBody>
                  <a:tcPr/>
                </a:tc>
                <a:extLst>
                  <a:ext uri="{0D108BD9-81ED-4DB2-BD59-A6C34878D82A}">
                    <a16:rowId xmlns:a16="http://schemas.microsoft.com/office/drawing/2014/main" val="972132094"/>
                  </a:ext>
                </a:extLst>
              </a:tr>
              <a:tr h="370840">
                <a:tc>
                  <a:txBody>
                    <a:bodyPr/>
                    <a:lstStyle/>
                    <a:p>
                      <a:r>
                        <a:rPr lang="en-AU" sz="1800" dirty="0">
                          <a:hlinkClick r:id="rId3"/>
                        </a:rPr>
                        <a:t>T1570</a:t>
                      </a:r>
                      <a:endParaRPr lang="en-AU" dirty="0"/>
                    </a:p>
                  </a:txBody>
                  <a:tcPr/>
                </a:tc>
                <a:tc>
                  <a:txBody>
                    <a:bodyPr/>
                    <a:lstStyle/>
                    <a:p>
                      <a:r>
                        <a:rPr lang="en-AU" dirty="0"/>
                        <a:t> Lateral Tool Transfer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err="1"/>
                        <a:t>PsExec</a:t>
                      </a:r>
                      <a:r>
                        <a:rPr lang="en-GB" sz="1800" dirty="0"/>
                        <a:t> to deploy payloads to computer</a:t>
                      </a:r>
                      <a:br>
                        <a:rPr lang="en-GB" sz="1800" dirty="0"/>
                      </a:br>
                      <a:r>
                        <a:rPr lang="en-AU" sz="1800" dirty="0"/>
                        <a:t>(</a:t>
                      </a:r>
                      <a:r>
                        <a:rPr lang="en-AU" sz="1800" dirty="0" err="1"/>
                        <a:t>Bouchrika</a:t>
                      </a:r>
                      <a:r>
                        <a:rPr lang="en-AU" sz="1800" dirty="0"/>
                        <a:t>, 2023)</a:t>
                      </a:r>
                      <a:endParaRPr lang="en-AU" sz="1800" b="0" dirty="0"/>
                    </a:p>
                  </a:txBody>
                  <a:tcPr/>
                </a:tc>
                <a:extLst>
                  <a:ext uri="{0D108BD9-81ED-4DB2-BD59-A6C34878D82A}">
                    <a16:rowId xmlns:a16="http://schemas.microsoft.com/office/drawing/2014/main" val="2415464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dirty="0">
                          <a:hlinkClick r:id="rId4"/>
                        </a:rPr>
                        <a:t>T1070.001</a:t>
                      </a:r>
                      <a:endParaRPr lang="en-AU" sz="1800" b="0" dirty="0"/>
                    </a:p>
                  </a:txBody>
                  <a:tcPr/>
                </a:tc>
                <a:tc>
                  <a:txBody>
                    <a:bodyPr/>
                    <a:lstStyle/>
                    <a:p>
                      <a:r>
                        <a:rPr lang="en-GB" dirty="0"/>
                        <a:t>Indicator Removal: Clear Windows Event Logs</a:t>
                      </a:r>
                      <a:endParaRPr lang="en-AU" dirty="0"/>
                    </a:p>
                  </a:txBody>
                  <a:tcPr/>
                </a:tc>
                <a:tc>
                  <a:txBody>
                    <a:bodyPr/>
                    <a:lstStyle/>
                    <a:p>
                      <a:r>
                        <a:rPr lang="en-AU" sz="1800" dirty="0"/>
                        <a:t>Can use wevtutil.exe to remove event logs to hide </a:t>
                      </a:r>
                      <a:r>
                        <a:rPr lang="en-AU" sz="1800" dirty="0" err="1"/>
                        <a:t>blackcats</a:t>
                      </a:r>
                      <a:r>
                        <a:rPr lang="en-AU" sz="1800" dirty="0"/>
                        <a:t> presence. (Microsoft Threat Intelligence, 2022)</a:t>
                      </a:r>
                      <a:endParaRPr lang="en-AU" b="1" dirty="0"/>
                    </a:p>
                  </a:txBody>
                  <a:tcPr/>
                </a:tc>
                <a:extLst>
                  <a:ext uri="{0D108BD9-81ED-4DB2-BD59-A6C34878D82A}">
                    <a16:rowId xmlns:a16="http://schemas.microsoft.com/office/drawing/2014/main" val="3751381801"/>
                  </a:ext>
                </a:extLst>
              </a:tr>
              <a:tr h="370840">
                <a:tc>
                  <a:txBody>
                    <a:bodyPr/>
                    <a:lstStyle/>
                    <a:p>
                      <a:r>
                        <a:rPr lang="en-AU" sz="1800" dirty="0">
                          <a:hlinkClick r:id="rId5"/>
                        </a:rPr>
                        <a:t>T1490</a:t>
                      </a:r>
                      <a:endParaRPr lang="en-AU" dirty="0"/>
                    </a:p>
                  </a:txBody>
                  <a:tcPr/>
                </a:tc>
                <a:tc>
                  <a:txBody>
                    <a:bodyPr/>
                    <a:lstStyle/>
                    <a:p>
                      <a:r>
                        <a:rPr lang="en-AU" dirty="0"/>
                        <a:t> Inhibit System Recovery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can delete shadow copies using </a:t>
                      </a:r>
                      <a:r>
                        <a:rPr lang="en-AU" sz="1800" b="1" dirty="0"/>
                        <a:t>vssadmin.exe and wmic.exe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it can also modify the boot loader using </a:t>
                      </a:r>
                      <a:r>
                        <a:rPr lang="en-AU" sz="1800" b="1" dirty="0" err="1"/>
                        <a:t>bcdedit</a:t>
                      </a:r>
                      <a:r>
                        <a:rPr lang="en-AU" sz="18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(Clark et al., 2019)</a:t>
                      </a:r>
                    </a:p>
                  </a:txBody>
                  <a:tcPr/>
                </a:tc>
                <a:extLst>
                  <a:ext uri="{0D108BD9-81ED-4DB2-BD59-A6C34878D82A}">
                    <a16:rowId xmlns:a16="http://schemas.microsoft.com/office/drawing/2014/main" val="3220529917"/>
                  </a:ext>
                </a:extLst>
              </a:tr>
            </a:tbl>
          </a:graphicData>
        </a:graphic>
      </p:graphicFrame>
      <p:sp>
        <p:nvSpPr>
          <p:cNvPr id="5" name="TextBox 4">
            <a:extLst>
              <a:ext uri="{FF2B5EF4-FFF2-40B4-BE49-F238E27FC236}">
                <a16:creationId xmlns:a16="http://schemas.microsoft.com/office/drawing/2014/main" id="{73E7FCC8-F8DC-ADC9-7670-941264761717}"/>
              </a:ext>
            </a:extLst>
          </p:cNvPr>
          <p:cNvSpPr txBox="1"/>
          <p:nvPr/>
        </p:nvSpPr>
        <p:spPr>
          <a:xfrm>
            <a:off x="3162300" y="5631498"/>
            <a:ext cx="8128000" cy="646331"/>
          </a:xfrm>
          <a:prstGeom prst="rect">
            <a:avLst/>
          </a:prstGeom>
          <a:noFill/>
        </p:spPr>
        <p:txBody>
          <a:bodyPr wrap="square" rtlCol="0">
            <a:spAutoFit/>
          </a:bodyPr>
          <a:lstStyle/>
          <a:p>
            <a:r>
              <a:rPr lang="en-AU" dirty="0"/>
              <a:t>All command categories came from </a:t>
            </a:r>
            <a:r>
              <a:rPr lang="en-AU" dirty="0">
                <a:hlinkClick r:id="rId6" action="ppaction://hlinkfile"/>
              </a:rPr>
              <a:t>attack.mitre.org </a:t>
            </a:r>
            <a:r>
              <a:rPr lang="en-AU" dirty="0"/>
              <a:t>group.</a:t>
            </a:r>
            <a:br>
              <a:rPr lang="en-AU" dirty="0"/>
            </a:br>
            <a:r>
              <a:rPr lang="en-AU" dirty="0"/>
              <a:t>Specifically </a:t>
            </a:r>
            <a:r>
              <a:rPr lang="en-AU" dirty="0" err="1"/>
              <a:t>BlackCats</a:t>
            </a:r>
            <a:r>
              <a:rPr lang="en-AU" dirty="0"/>
              <a:t> </a:t>
            </a:r>
            <a:r>
              <a:rPr lang="en-AU" dirty="0" err="1"/>
              <a:t>att&amp;ck</a:t>
            </a:r>
            <a:r>
              <a:rPr lang="en-AU" dirty="0"/>
              <a:t> page </a:t>
            </a:r>
            <a:r>
              <a:rPr lang="en-AU" dirty="0">
                <a:hlinkClick r:id="rId7"/>
              </a:rPr>
              <a:t>https://attack.mitre.org/software/S1068/</a:t>
            </a:r>
            <a:r>
              <a:rPr lang="en-AU" dirty="0"/>
              <a:t> </a:t>
            </a:r>
          </a:p>
        </p:txBody>
      </p:sp>
    </p:spTree>
    <p:extLst>
      <p:ext uri="{BB962C8B-B14F-4D97-AF65-F5344CB8AC3E}">
        <p14:creationId xmlns:p14="http://schemas.microsoft.com/office/powerpoint/2010/main" val="266993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BE-3348-504E-ACEF-16D78EB496EF}"/>
              </a:ext>
            </a:extLst>
          </p:cNvPr>
          <p:cNvSpPr>
            <a:spLocks noGrp="1"/>
          </p:cNvSpPr>
          <p:nvPr>
            <p:ph type="title"/>
          </p:nvPr>
        </p:nvSpPr>
        <p:spPr/>
        <p:txBody>
          <a:bodyPr/>
          <a:lstStyle/>
          <a:p>
            <a:r>
              <a:rPr lang="en-AU" dirty="0"/>
              <a:t>Detailed commands</a:t>
            </a:r>
          </a:p>
        </p:txBody>
      </p:sp>
      <p:graphicFrame>
        <p:nvGraphicFramePr>
          <p:cNvPr id="4" name="Table 4">
            <a:extLst>
              <a:ext uri="{FF2B5EF4-FFF2-40B4-BE49-F238E27FC236}">
                <a16:creationId xmlns:a16="http://schemas.microsoft.com/office/drawing/2014/main" id="{9B48E109-1677-AD53-CBAD-A2E43739327D}"/>
              </a:ext>
            </a:extLst>
          </p:cNvPr>
          <p:cNvGraphicFramePr>
            <a:graphicFrameLocks noGrp="1"/>
          </p:cNvGraphicFramePr>
          <p:nvPr>
            <p:ph idx="1"/>
            <p:extLst>
              <p:ext uri="{D42A27DB-BD31-4B8C-83A1-F6EECF244321}">
                <p14:modId xmlns:p14="http://schemas.microsoft.com/office/powerpoint/2010/main" val="2965059544"/>
              </p:ext>
            </p:extLst>
          </p:nvPr>
        </p:nvGraphicFramePr>
        <p:xfrm>
          <a:off x="838200" y="1825625"/>
          <a:ext cx="10725150" cy="3510280"/>
        </p:xfrm>
        <a:graphic>
          <a:graphicData uri="http://schemas.openxmlformats.org/drawingml/2006/table">
            <a:tbl>
              <a:tblPr firstRow="1" bandRow="1">
                <a:tableStyleId>{5C22544A-7EE6-4342-B048-85BDC9FD1C3A}</a:tableStyleId>
              </a:tblPr>
              <a:tblGrid>
                <a:gridCol w="5362575">
                  <a:extLst>
                    <a:ext uri="{9D8B030D-6E8A-4147-A177-3AD203B41FA5}">
                      <a16:colId xmlns:a16="http://schemas.microsoft.com/office/drawing/2014/main" val="62658098"/>
                    </a:ext>
                  </a:extLst>
                </a:gridCol>
                <a:gridCol w="5362575">
                  <a:extLst>
                    <a:ext uri="{9D8B030D-6E8A-4147-A177-3AD203B41FA5}">
                      <a16:colId xmlns:a16="http://schemas.microsoft.com/office/drawing/2014/main" val="3171455961"/>
                    </a:ext>
                  </a:extLst>
                </a:gridCol>
              </a:tblGrid>
              <a:tr h="370840">
                <a:tc>
                  <a:txBody>
                    <a:bodyPr/>
                    <a:lstStyle/>
                    <a:p>
                      <a:r>
                        <a:rPr lang="en-AU" dirty="0"/>
                        <a:t>Name</a:t>
                      </a:r>
                    </a:p>
                  </a:txBody>
                  <a:tcPr/>
                </a:tc>
                <a:tc>
                  <a:txBody>
                    <a:bodyPr/>
                    <a:lstStyle/>
                    <a:p>
                      <a:r>
                        <a:rPr lang="en-AU" dirty="0"/>
                        <a:t>Detailed command</a:t>
                      </a:r>
                    </a:p>
                  </a:txBody>
                  <a:tcPr/>
                </a:tc>
                <a:extLst>
                  <a:ext uri="{0D108BD9-81ED-4DB2-BD59-A6C34878D82A}">
                    <a16:rowId xmlns:a16="http://schemas.microsoft.com/office/drawing/2014/main" val="301619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2"/>
                        </a:rPr>
                        <a:t>T1033</a:t>
                      </a:r>
                      <a:r>
                        <a:rPr lang="en-AU" sz="1400" b="0" dirty="0"/>
                        <a:t> </a:t>
                      </a:r>
                      <a:r>
                        <a:rPr lang="en-GB" sz="1400" b="0" dirty="0"/>
                        <a:t>Net Use </a:t>
                      </a:r>
                      <a:endParaRPr lang="en-AU" sz="1400" b="0" dirty="0"/>
                    </a:p>
                  </a:txBody>
                  <a:tcPr/>
                </a:tc>
                <a:tc>
                  <a:txBody>
                    <a:bodyPr/>
                    <a:lstStyle/>
                    <a:p>
                      <a:r>
                        <a:rPr lang="en-GB" sz="1400" dirty="0"/>
                        <a:t>net use \\[computer name]  /user:[domain]\[user] [password] /</a:t>
                      </a:r>
                      <a:r>
                        <a:rPr lang="en-GB" sz="1400" dirty="0" err="1"/>
                        <a:t>persistent:no</a:t>
                      </a:r>
                      <a:r>
                        <a:rPr lang="en-GB" sz="1400" dirty="0"/>
                        <a:t> </a:t>
                      </a:r>
                    </a:p>
                    <a:p>
                      <a:r>
                        <a:rPr lang="en-AU" sz="1400" dirty="0"/>
                        <a:t>(Microsoft Threat Intelligence, 2022)</a:t>
                      </a:r>
                      <a:endParaRPr lang="en-AU" sz="1400" b="0" dirty="0"/>
                    </a:p>
                  </a:txBody>
                  <a:tcPr/>
                </a:tc>
                <a:extLst>
                  <a:ext uri="{0D108BD9-81ED-4DB2-BD59-A6C34878D82A}">
                    <a16:rowId xmlns:a16="http://schemas.microsoft.com/office/drawing/2014/main" val="1517858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3"/>
                        </a:rPr>
                        <a:t>T1570</a:t>
                      </a:r>
                      <a:r>
                        <a:rPr lang="en-AU" sz="1400" b="0" dirty="0"/>
                        <a:t> </a:t>
                      </a:r>
                      <a:r>
                        <a:rPr lang="en-AU" sz="1400" b="0" dirty="0" err="1"/>
                        <a:t>PsExec</a:t>
                      </a:r>
                      <a:r>
                        <a:rPr lang="en-AU" sz="1400" b="0" dirty="0"/>
                        <a:t> </a:t>
                      </a:r>
                    </a:p>
                    <a:p>
                      <a:endParaRPr lang="en-AU"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t>psexec.exe -</a:t>
                      </a:r>
                      <a:r>
                        <a:rPr lang="en-AU" sz="1400" b="0" dirty="0" err="1"/>
                        <a:t>accepteula</a:t>
                      </a:r>
                      <a:r>
                        <a:rPr lang="en-AU" sz="1400" b="0" dirty="0"/>
                        <a:t> \\&lt;TARGET_HOST&gt; -u &lt;USERNAME&gt; -p &lt;PASSWORD&gt; -s -d -f -c &lt;ALPHV_EXECUTABLE&gt; [FLAGS] [OPTIONS] --access-token &lt;ACCESS_TOKEN&gt; [SUBCOMMAND] </a:t>
                      </a:r>
                    </a:p>
                    <a:p>
                      <a:r>
                        <a:rPr lang="en-AU" sz="1400" dirty="0"/>
                        <a:t>(</a:t>
                      </a:r>
                      <a:r>
                        <a:rPr lang="en-AU" sz="1400" dirty="0" err="1"/>
                        <a:t>Bouchrika</a:t>
                      </a:r>
                      <a:r>
                        <a:rPr lang="en-AU" sz="1400" dirty="0"/>
                        <a:t>, 2023)</a:t>
                      </a:r>
                      <a:endParaRPr lang="en-AU" sz="1400" b="0" dirty="0"/>
                    </a:p>
                  </a:txBody>
                  <a:tcPr/>
                </a:tc>
                <a:extLst>
                  <a:ext uri="{0D108BD9-81ED-4DB2-BD59-A6C34878D82A}">
                    <a16:rowId xmlns:a16="http://schemas.microsoft.com/office/drawing/2014/main" val="1992186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4"/>
                        </a:rPr>
                        <a:t>T1070.001</a:t>
                      </a:r>
                      <a:r>
                        <a:rPr lang="en-AU" sz="1400" b="0" dirty="0"/>
                        <a:t> </a:t>
                      </a:r>
                      <a:r>
                        <a:rPr lang="en-AU" sz="1400" dirty="0"/>
                        <a:t>wevtutil.exe</a:t>
                      </a:r>
                      <a:endParaRPr lang="en-AU" sz="1400" b="0" dirty="0"/>
                    </a:p>
                  </a:txBody>
                  <a:tcPr/>
                </a:tc>
                <a:tc>
                  <a:txBody>
                    <a:bodyPr/>
                    <a:lstStyle/>
                    <a:p>
                      <a:r>
                        <a:rPr lang="en-AU" sz="1400" dirty="0"/>
                        <a:t>for /F \”tokens=*\” %1 in (‘wevtutil.exe </a:t>
                      </a:r>
                      <a:r>
                        <a:rPr lang="en-AU" sz="1400" dirty="0" err="1"/>
                        <a:t>el</a:t>
                      </a:r>
                      <a:r>
                        <a:rPr lang="en-AU" sz="1400" dirty="0"/>
                        <a:t>’) DO wevtutil.exe cl \”%1\”</a:t>
                      </a:r>
                    </a:p>
                    <a:p>
                      <a:r>
                        <a:rPr lang="en-AU" sz="1400" dirty="0"/>
                        <a:t>(Microsoft Threat Intelligence, 2022)</a:t>
                      </a:r>
                      <a:endParaRPr lang="en-AU" sz="1400" b="0" dirty="0"/>
                    </a:p>
                  </a:txBody>
                  <a:tcPr/>
                </a:tc>
                <a:extLst>
                  <a:ext uri="{0D108BD9-81ED-4DB2-BD59-A6C34878D82A}">
                    <a16:rowId xmlns:a16="http://schemas.microsoft.com/office/drawing/2014/main" val="3828133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5"/>
                        </a:rPr>
                        <a:t>T1490</a:t>
                      </a:r>
                      <a:r>
                        <a:rPr lang="en-AU" sz="1400" b="0" dirty="0"/>
                        <a:t> vssadmin.exe </a:t>
                      </a:r>
                    </a:p>
                  </a:txBody>
                  <a:tcPr/>
                </a:tc>
                <a:tc>
                  <a:txBody>
                    <a:bodyPr/>
                    <a:lstStyle/>
                    <a:p>
                      <a:r>
                        <a:rPr lang="en-AU" sz="1400" b="0" dirty="0"/>
                        <a:t>vssadmin.exe delete shadows /all /quiet</a:t>
                      </a:r>
                      <a:br>
                        <a:rPr lang="en-AU" sz="1400" b="0" dirty="0"/>
                      </a:br>
                      <a:r>
                        <a:rPr lang="en-AU" sz="1400" b="0" dirty="0"/>
                        <a:t>wmic.exe </a:t>
                      </a:r>
                      <a:r>
                        <a:rPr lang="en-AU" sz="1400" b="0" dirty="0" err="1"/>
                        <a:t>Shadowcopy</a:t>
                      </a:r>
                      <a:r>
                        <a:rPr lang="en-AU" sz="1400" b="0" dirty="0"/>
                        <a:t> Delete</a:t>
                      </a:r>
                    </a:p>
                    <a:p>
                      <a:r>
                        <a:rPr lang="en-AU" sz="1400" b="0" dirty="0" err="1"/>
                        <a:t>bcdedit</a:t>
                      </a:r>
                      <a:r>
                        <a:rPr lang="en-AU" sz="1400" b="0" dirty="0"/>
                        <a:t> /set {default} </a:t>
                      </a:r>
                      <a:r>
                        <a:rPr lang="en-AU" sz="1400" b="0" dirty="0" err="1"/>
                        <a:t>recoveryenabled</a:t>
                      </a:r>
                      <a:r>
                        <a:rPr lang="en-AU" sz="1400" b="0" dirty="0"/>
                        <a:t> No</a:t>
                      </a:r>
                      <a:br>
                        <a:rPr lang="en-AU" sz="1400" b="0" dirty="0"/>
                      </a:br>
                      <a:r>
                        <a:rPr lang="en-AU" sz="1400" dirty="0"/>
                        <a:t>(Clark et al., 2019)</a:t>
                      </a:r>
                      <a:endParaRPr lang="en-AU" sz="1400" b="0" dirty="0"/>
                    </a:p>
                  </a:txBody>
                  <a:tcPr/>
                </a:tc>
                <a:extLst>
                  <a:ext uri="{0D108BD9-81ED-4DB2-BD59-A6C34878D82A}">
                    <a16:rowId xmlns:a16="http://schemas.microsoft.com/office/drawing/2014/main" val="1798786680"/>
                  </a:ext>
                </a:extLst>
              </a:tr>
            </a:tbl>
          </a:graphicData>
        </a:graphic>
      </p:graphicFrame>
    </p:spTree>
    <p:extLst>
      <p:ext uri="{BB962C8B-B14F-4D97-AF65-F5344CB8AC3E}">
        <p14:creationId xmlns:p14="http://schemas.microsoft.com/office/powerpoint/2010/main" val="389858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78F3-F4BA-D0D3-3A46-E78A7247D7C8}"/>
              </a:ext>
            </a:extLst>
          </p:cNvPr>
          <p:cNvSpPr>
            <a:spLocks noGrp="1"/>
          </p:cNvSpPr>
          <p:nvPr>
            <p:ph type="title"/>
          </p:nvPr>
        </p:nvSpPr>
        <p:spPr/>
        <p:txBody>
          <a:bodyPr/>
          <a:lstStyle/>
          <a:p>
            <a:r>
              <a:rPr lang="en-AU" sz="4400" b="0" dirty="0">
                <a:hlinkClick r:id="rId2"/>
              </a:rPr>
              <a:t>T1033 </a:t>
            </a:r>
            <a:r>
              <a:rPr lang="en-AU" sz="4400" b="0" dirty="0"/>
              <a:t> </a:t>
            </a:r>
            <a:r>
              <a:rPr lang="en-AU" dirty="0"/>
              <a:t>Net Use</a:t>
            </a:r>
          </a:p>
        </p:txBody>
      </p:sp>
      <p:sp>
        <p:nvSpPr>
          <p:cNvPr id="3" name="Content Placeholder 2">
            <a:extLst>
              <a:ext uri="{FF2B5EF4-FFF2-40B4-BE49-F238E27FC236}">
                <a16:creationId xmlns:a16="http://schemas.microsoft.com/office/drawing/2014/main" id="{028EF4B6-CB90-54BF-23B5-0ED9C0E7D91E}"/>
              </a:ext>
            </a:extLst>
          </p:cNvPr>
          <p:cNvSpPr>
            <a:spLocks noGrp="1"/>
          </p:cNvSpPr>
          <p:nvPr>
            <p:ph idx="1"/>
          </p:nvPr>
        </p:nvSpPr>
        <p:spPr/>
        <p:txBody>
          <a:bodyPr>
            <a:normAutofit/>
          </a:bodyPr>
          <a:lstStyle/>
          <a:p>
            <a:r>
              <a:rPr lang="en-GB" sz="1600" dirty="0"/>
              <a:t>net use \\[computer name]  /user:[domain]\[user] [password] /</a:t>
            </a:r>
            <a:r>
              <a:rPr lang="en-GB" sz="1600" dirty="0" err="1"/>
              <a:t>persistent:no</a:t>
            </a:r>
            <a:r>
              <a:rPr lang="en-GB" sz="1600" dirty="0"/>
              <a:t> </a:t>
            </a:r>
          </a:p>
          <a:p>
            <a:r>
              <a:rPr lang="en-AU" sz="1600" dirty="0" err="1"/>
              <a:t>BlackCat</a:t>
            </a:r>
            <a:r>
              <a:rPr lang="en-AU" sz="1600" dirty="0"/>
              <a:t> uses the net use command to connect to remote drives, this command is slightly more likely to be used by legitimate process or users so there may be some false positives. To reduce false positives the </a:t>
            </a:r>
            <a:r>
              <a:rPr lang="en-AU" sz="1600" dirty="0" err="1"/>
              <a:t>wazuh</a:t>
            </a:r>
            <a:r>
              <a:rPr lang="en-AU" sz="1600" dirty="0"/>
              <a:t> rule will look for net use and /</a:t>
            </a:r>
            <a:r>
              <a:rPr lang="en-AU" sz="1600" dirty="0" err="1"/>
              <a:t>persistent:no</a:t>
            </a:r>
            <a:r>
              <a:rPr lang="en-AU" sz="1600" dirty="0"/>
              <a:t> it is unlikely for a user adding a network drive to specifically turn persistence off. If that’s the case its still worth raising an alert.</a:t>
            </a:r>
          </a:p>
          <a:p>
            <a:r>
              <a:rPr lang="en-AU" sz="1600" dirty="0"/>
              <a:t>In order to reduce the possibility of command being formatted in a way that prevents detection our </a:t>
            </a:r>
            <a:r>
              <a:rPr lang="en-AU" sz="1600" dirty="0" err="1"/>
              <a:t>wazuh</a:t>
            </a:r>
            <a:r>
              <a:rPr lang="en-AU" sz="1600" dirty="0"/>
              <a:t> rule will look for a command that has “net use”, “persistent” and “no” in the command. </a:t>
            </a:r>
          </a:p>
        </p:txBody>
      </p:sp>
      <p:pic>
        <p:nvPicPr>
          <p:cNvPr id="7" name="Picture 6">
            <a:extLst>
              <a:ext uri="{FF2B5EF4-FFF2-40B4-BE49-F238E27FC236}">
                <a16:creationId xmlns:a16="http://schemas.microsoft.com/office/drawing/2014/main" id="{40A9D5B4-A4FF-480D-3779-54C07961CE15}"/>
              </a:ext>
            </a:extLst>
          </p:cNvPr>
          <p:cNvPicPr>
            <a:picLocks noChangeAspect="1"/>
          </p:cNvPicPr>
          <p:nvPr/>
        </p:nvPicPr>
        <p:blipFill>
          <a:blip r:embed="rId3"/>
          <a:stretch>
            <a:fillRect/>
          </a:stretch>
        </p:blipFill>
        <p:spPr>
          <a:xfrm>
            <a:off x="0" y="3753495"/>
            <a:ext cx="12192000" cy="1071170"/>
          </a:xfrm>
          <a:prstGeom prst="rect">
            <a:avLst/>
          </a:prstGeom>
        </p:spPr>
      </p:pic>
    </p:spTree>
    <p:extLst>
      <p:ext uri="{BB962C8B-B14F-4D97-AF65-F5344CB8AC3E}">
        <p14:creationId xmlns:p14="http://schemas.microsoft.com/office/powerpoint/2010/main" val="278646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3D04-D302-066F-3889-7BAA00DF47A4}"/>
              </a:ext>
            </a:extLst>
          </p:cNvPr>
          <p:cNvSpPr>
            <a:spLocks noGrp="1"/>
          </p:cNvSpPr>
          <p:nvPr>
            <p:ph type="title"/>
          </p:nvPr>
        </p:nvSpPr>
        <p:spPr/>
        <p:txBody>
          <a:bodyPr/>
          <a:lstStyle/>
          <a:p>
            <a:r>
              <a:rPr lang="en-AU" sz="4400" b="0" dirty="0">
                <a:hlinkClick r:id="rId2"/>
              </a:rPr>
              <a:t>T1570 </a:t>
            </a:r>
            <a:r>
              <a:rPr lang="en-AU" dirty="0" err="1"/>
              <a:t>PsExec</a:t>
            </a:r>
            <a:endParaRPr lang="en-AU" dirty="0"/>
          </a:p>
        </p:txBody>
      </p:sp>
      <p:sp>
        <p:nvSpPr>
          <p:cNvPr id="3" name="Content Placeholder 2">
            <a:extLst>
              <a:ext uri="{FF2B5EF4-FFF2-40B4-BE49-F238E27FC236}">
                <a16:creationId xmlns:a16="http://schemas.microsoft.com/office/drawing/2014/main" id="{B9629E02-08BB-E64B-7466-C09D07ED138E}"/>
              </a:ext>
            </a:extLst>
          </p:cNvPr>
          <p:cNvSpPr>
            <a:spLocks noGrp="1"/>
          </p:cNvSpPr>
          <p:nvPr>
            <p:ph idx="1"/>
          </p:nvPr>
        </p:nvSpPr>
        <p:spPr/>
        <p:txBody>
          <a:bodyPr/>
          <a:lstStyle/>
          <a:p>
            <a:r>
              <a:rPr lang="en-AU" dirty="0" err="1"/>
              <a:t>BlackCat</a:t>
            </a:r>
            <a:r>
              <a:rPr lang="en-AU" dirty="0"/>
              <a:t> will have </a:t>
            </a:r>
            <a:r>
              <a:rPr lang="en-AU" dirty="0" err="1"/>
              <a:t>PsExec</a:t>
            </a:r>
            <a:r>
              <a:rPr lang="en-AU" dirty="0"/>
              <a:t> bundled into the executable however </a:t>
            </a:r>
            <a:r>
              <a:rPr lang="en-AU" dirty="0" err="1"/>
              <a:t>PsExec</a:t>
            </a:r>
            <a:r>
              <a:rPr lang="en-AU" dirty="0"/>
              <a:t> can be download from </a:t>
            </a:r>
            <a:r>
              <a:rPr lang="en-AU" dirty="0">
                <a:hlinkClick r:id="rId3"/>
              </a:rPr>
              <a:t>here</a:t>
            </a:r>
            <a:r>
              <a:rPr lang="en-AU" dirty="0"/>
              <a:t> .</a:t>
            </a:r>
          </a:p>
          <a:p>
            <a:r>
              <a:rPr lang="en-AU" sz="2800" b="0" dirty="0">
                <a:hlinkClick r:id="rId2"/>
              </a:rPr>
              <a:t>T1570</a:t>
            </a:r>
            <a:r>
              <a:rPr lang="en-AU" sz="2800" b="0" dirty="0"/>
              <a:t> – </a:t>
            </a:r>
            <a:r>
              <a:rPr lang="en-AU" sz="2800" b="0" dirty="0" err="1"/>
              <a:t>PsExec</a:t>
            </a:r>
            <a:r>
              <a:rPr lang="en-AU" sz="2800" b="0" dirty="0"/>
              <a:t> is </a:t>
            </a:r>
            <a:r>
              <a:rPr lang="en-AU" dirty="0"/>
              <a:t>unlikely to be run via the command line on normal machines especially with the –</a:t>
            </a:r>
            <a:r>
              <a:rPr lang="en-AU" dirty="0" err="1"/>
              <a:t>accepteula</a:t>
            </a:r>
            <a:r>
              <a:rPr lang="en-AU" dirty="0"/>
              <a:t> argument therefore all events of </a:t>
            </a:r>
            <a:r>
              <a:rPr lang="en-AU" dirty="0" err="1"/>
              <a:t>PsExec</a:t>
            </a:r>
            <a:r>
              <a:rPr lang="en-AU" dirty="0"/>
              <a:t> being run from the command line with –</a:t>
            </a:r>
            <a:r>
              <a:rPr lang="en-AU" dirty="0" err="1"/>
              <a:t>accepteula</a:t>
            </a:r>
            <a:r>
              <a:rPr lang="en-AU" dirty="0"/>
              <a:t> argument are suspicious.</a:t>
            </a:r>
          </a:p>
          <a:p>
            <a:r>
              <a:rPr lang="en-AU" dirty="0" err="1"/>
              <a:t>Wazuh</a:t>
            </a:r>
            <a:r>
              <a:rPr lang="en-AU" dirty="0"/>
              <a:t> can catch </a:t>
            </a:r>
            <a:r>
              <a:rPr lang="en-AU" dirty="0" err="1"/>
              <a:t>PsExec</a:t>
            </a:r>
            <a:r>
              <a:rPr lang="en-AU" dirty="0"/>
              <a:t> events by looking at the </a:t>
            </a:r>
            <a:r>
              <a:rPr lang="en-AU" dirty="0" err="1"/>
              <a:t>commandLine</a:t>
            </a:r>
            <a:r>
              <a:rPr lang="en-AU" dirty="0"/>
              <a:t> section of event logs for </a:t>
            </a:r>
            <a:r>
              <a:rPr lang="en-AU" dirty="0" err="1"/>
              <a:t>PsExec</a:t>
            </a:r>
            <a:r>
              <a:rPr lang="en-AU" dirty="0"/>
              <a:t> and </a:t>
            </a:r>
            <a:r>
              <a:rPr lang="en-AU" dirty="0" err="1"/>
              <a:t>accepteula</a:t>
            </a:r>
            <a:endParaRPr lang="en-AU" dirty="0"/>
          </a:p>
          <a:p>
            <a:endParaRPr lang="en-AU" dirty="0"/>
          </a:p>
        </p:txBody>
      </p:sp>
      <p:pic>
        <p:nvPicPr>
          <p:cNvPr id="5" name="Picture 4">
            <a:extLst>
              <a:ext uri="{FF2B5EF4-FFF2-40B4-BE49-F238E27FC236}">
                <a16:creationId xmlns:a16="http://schemas.microsoft.com/office/drawing/2014/main" id="{6B079AB9-CC2C-68E0-E460-F28CBED81C22}"/>
              </a:ext>
            </a:extLst>
          </p:cNvPr>
          <p:cNvPicPr>
            <a:picLocks noChangeAspect="1"/>
          </p:cNvPicPr>
          <p:nvPr/>
        </p:nvPicPr>
        <p:blipFill>
          <a:blip r:embed="rId4"/>
          <a:stretch>
            <a:fillRect/>
          </a:stretch>
        </p:blipFill>
        <p:spPr>
          <a:xfrm>
            <a:off x="99588" y="5253131"/>
            <a:ext cx="12011547" cy="1058769"/>
          </a:xfrm>
          <a:prstGeom prst="rect">
            <a:avLst/>
          </a:prstGeom>
        </p:spPr>
      </p:pic>
    </p:spTree>
    <p:extLst>
      <p:ext uri="{BB962C8B-B14F-4D97-AF65-F5344CB8AC3E}">
        <p14:creationId xmlns:p14="http://schemas.microsoft.com/office/powerpoint/2010/main" val="3624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AB63-F8E5-04BB-8FD8-C35283288B2E}"/>
              </a:ext>
            </a:extLst>
          </p:cNvPr>
          <p:cNvSpPr>
            <a:spLocks noGrp="1"/>
          </p:cNvSpPr>
          <p:nvPr>
            <p:ph type="title"/>
          </p:nvPr>
        </p:nvSpPr>
        <p:spPr/>
        <p:txBody>
          <a:bodyPr/>
          <a:lstStyle/>
          <a:p>
            <a:r>
              <a:rPr lang="en-AU" sz="4400" b="0" dirty="0">
                <a:hlinkClick r:id="rId2"/>
              </a:rPr>
              <a:t>T1070.001</a:t>
            </a:r>
            <a:r>
              <a:rPr lang="en-AU" sz="4400" b="0" dirty="0"/>
              <a:t> </a:t>
            </a:r>
            <a:r>
              <a:rPr lang="en-AU" sz="4400" dirty="0"/>
              <a:t>wevtutil.exe</a:t>
            </a:r>
            <a:endParaRPr lang="en-AU" dirty="0"/>
          </a:p>
        </p:txBody>
      </p:sp>
      <p:sp>
        <p:nvSpPr>
          <p:cNvPr id="3" name="Content Placeholder 2">
            <a:extLst>
              <a:ext uri="{FF2B5EF4-FFF2-40B4-BE49-F238E27FC236}">
                <a16:creationId xmlns:a16="http://schemas.microsoft.com/office/drawing/2014/main" id="{755FC6F4-DB97-96DB-148F-F1DFBECB7C4C}"/>
              </a:ext>
            </a:extLst>
          </p:cNvPr>
          <p:cNvSpPr>
            <a:spLocks noGrp="1"/>
          </p:cNvSpPr>
          <p:nvPr>
            <p:ph idx="1"/>
          </p:nvPr>
        </p:nvSpPr>
        <p:spPr/>
        <p:txBody>
          <a:bodyPr>
            <a:normAutofit fontScale="85000" lnSpcReduction="20000"/>
          </a:bodyPr>
          <a:lstStyle/>
          <a:p>
            <a:r>
              <a:rPr lang="en-AU" sz="2800" dirty="0"/>
              <a:t>for /F \”tokens=*\” %1 in (‘wevtutil.exe </a:t>
            </a:r>
            <a:r>
              <a:rPr lang="en-AU" sz="2800" dirty="0" err="1"/>
              <a:t>el</a:t>
            </a:r>
            <a:r>
              <a:rPr lang="en-AU" sz="2800" dirty="0"/>
              <a:t>’) DO wevtutil.exe cl \”%1\”</a:t>
            </a:r>
          </a:p>
          <a:p>
            <a:r>
              <a:rPr lang="en-AU" dirty="0"/>
              <a:t>This command doesn’t work in the testing environment however in </a:t>
            </a:r>
            <a:r>
              <a:rPr lang="en-AU" dirty="0" err="1"/>
              <a:t>powershell</a:t>
            </a:r>
            <a:r>
              <a:rPr lang="en-AU" dirty="0"/>
              <a:t> you can achieve the same outcome using </a:t>
            </a:r>
            <a:r>
              <a:rPr lang="en-AU" dirty="0" err="1"/>
              <a:t>wevtutil</a:t>
            </a:r>
            <a:r>
              <a:rPr lang="en-AU" dirty="0"/>
              <a:t> with this command.</a:t>
            </a:r>
          </a:p>
          <a:p>
            <a:r>
              <a:rPr lang="en-AU" b="1" dirty="0" err="1"/>
              <a:t>wevtutil</a:t>
            </a:r>
            <a:r>
              <a:rPr lang="en-AU" b="1" dirty="0"/>
              <a:t> </a:t>
            </a:r>
            <a:r>
              <a:rPr lang="en-AU" b="1" dirty="0" err="1"/>
              <a:t>el</a:t>
            </a:r>
            <a:r>
              <a:rPr lang="en-AU" b="1" dirty="0"/>
              <a:t> | Foreach-Object {</a:t>
            </a:r>
            <a:r>
              <a:rPr lang="en-AU" b="1" dirty="0" err="1"/>
              <a:t>wevtutil</a:t>
            </a:r>
            <a:r>
              <a:rPr lang="en-AU" b="1" dirty="0"/>
              <a:t> cl "$_"}</a:t>
            </a:r>
          </a:p>
          <a:p>
            <a:r>
              <a:rPr lang="en-AU" dirty="0"/>
              <a:t>Despite it clearing logs Sysmon will still catch it until it fully clears the logs allowing </a:t>
            </a:r>
            <a:r>
              <a:rPr lang="en-AU" dirty="0" err="1"/>
              <a:t>Wazuh</a:t>
            </a:r>
            <a:r>
              <a:rPr lang="en-AU" dirty="0"/>
              <a:t> to generate a alert.</a:t>
            </a:r>
          </a:p>
          <a:p>
            <a:r>
              <a:rPr lang="en-AU" dirty="0"/>
              <a:t>You can prevent the logs from being cleared either by group policy from the domain controller. This can be circumvented sometimes if the user or </a:t>
            </a:r>
            <a:r>
              <a:rPr lang="en-AU" dirty="0" err="1"/>
              <a:t>BlackCat</a:t>
            </a:r>
            <a:r>
              <a:rPr lang="en-AU" dirty="0"/>
              <a:t> can edit the registry they could undo the domain controller action then quickly remove logs before the group policy is updated again. </a:t>
            </a:r>
          </a:p>
          <a:p>
            <a:r>
              <a:rPr lang="en-AU" dirty="0"/>
              <a:t>A better solution would be some kind of remote logging server where logs are forwarded to. In this case the logs are forwarded to </a:t>
            </a:r>
            <a:r>
              <a:rPr lang="en-AU" dirty="0" err="1"/>
              <a:t>Wazuh</a:t>
            </a:r>
            <a:r>
              <a:rPr lang="en-AU" dirty="0"/>
              <a:t> and an event is triggered.</a:t>
            </a:r>
          </a:p>
        </p:txBody>
      </p:sp>
    </p:spTree>
    <p:extLst>
      <p:ext uri="{BB962C8B-B14F-4D97-AF65-F5344CB8AC3E}">
        <p14:creationId xmlns:p14="http://schemas.microsoft.com/office/powerpoint/2010/main" val="258630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34EE-F25F-8261-B599-A4C507A9F72E}"/>
              </a:ext>
            </a:extLst>
          </p:cNvPr>
          <p:cNvSpPr>
            <a:spLocks noGrp="1"/>
          </p:cNvSpPr>
          <p:nvPr>
            <p:ph type="title"/>
          </p:nvPr>
        </p:nvSpPr>
        <p:spPr/>
        <p:txBody>
          <a:bodyPr/>
          <a:lstStyle/>
          <a:p>
            <a:r>
              <a:rPr lang="en-AU" sz="4400" b="0" dirty="0">
                <a:hlinkClick r:id="rId2"/>
              </a:rPr>
              <a:t>T1070.001</a:t>
            </a:r>
            <a:r>
              <a:rPr lang="en-AU" sz="4400" b="0" dirty="0"/>
              <a:t> </a:t>
            </a:r>
            <a:r>
              <a:rPr lang="en-AU" sz="4400" dirty="0"/>
              <a:t>wevtutil.exe</a:t>
            </a:r>
            <a:endParaRPr lang="en-AU" dirty="0"/>
          </a:p>
        </p:txBody>
      </p:sp>
      <p:pic>
        <p:nvPicPr>
          <p:cNvPr id="5" name="Picture 4">
            <a:extLst>
              <a:ext uri="{FF2B5EF4-FFF2-40B4-BE49-F238E27FC236}">
                <a16:creationId xmlns:a16="http://schemas.microsoft.com/office/drawing/2014/main" id="{0697E70F-04F5-357E-38F2-ED5A4560DE0F}"/>
              </a:ext>
            </a:extLst>
          </p:cNvPr>
          <p:cNvPicPr>
            <a:picLocks noChangeAspect="1"/>
          </p:cNvPicPr>
          <p:nvPr/>
        </p:nvPicPr>
        <p:blipFill>
          <a:blip r:embed="rId3"/>
          <a:stretch>
            <a:fillRect/>
          </a:stretch>
        </p:blipFill>
        <p:spPr>
          <a:xfrm>
            <a:off x="0" y="2627280"/>
            <a:ext cx="12192000" cy="1603439"/>
          </a:xfrm>
          <a:prstGeom prst="rect">
            <a:avLst/>
          </a:prstGeom>
        </p:spPr>
      </p:pic>
      <p:sp>
        <p:nvSpPr>
          <p:cNvPr id="6" name="TextBox 5">
            <a:extLst>
              <a:ext uri="{FF2B5EF4-FFF2-40B4-BE49-F238E27FC236}">
                <a16:creationId xmlns:a16="http://schemas.microsoft.com/office/drawing/2014/main" id="{5AEB4758-FBFD-43D8-6546-62CC8614BE88}"/>
              </a:ext>
            </a:extLst>
          </p:cNvPr>
          <p:cNvSpPr txBox="1"/>
          <p:nvPr/>
        </p:nvSpPr>
        <p:spPr>
          <a:xfrm>
            <a:off x="63374" y="4327556"/>
            <a:ext cx="12013949" cy="369332"/>
          </a:xfrm>
          <a:prstGeom prst="rect">
            <a:avLst/>
          </a:prstGeom>
          <a:noFill/>
        </p:spPr>
        <p:txBody>
          <a:bodyPr wrap="square" rtlCol="0">
            <a:spAutoFit/>
          </a:bodyPr>
          <a:lstStyle/>
          <a:p>
            <a:r>
              <a:rPr lang="en-AU" dirty="0"/>
              <a:t>Manual log clearing through event viewer does not trigger these alerts.</a:t>
            </a:r>
          </a:p>
        </p:txBody>
      </p:sp>
    </p:spTree>
    <p:extLst>
      <p:ext uri="{BB962C8B-B14F-4D97-AF65-F5344CB8AC3E}">
        <p14:creationId xmlns:p14="http://schemas.microsoft.com/office/powerpoint/2010/main" val="346787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C70D-8AB6-3412-A9E3-594A7DAD279D}"/>
              </a:ext>
            </a:extLst>
          </p:cNvPr>
          <p:cNvSpPr>
            <a:spLocks noGrp="1"/>
          </p:cNvSpPr>
          <p:nvPr>
            <p:ph type="title"/>
          </p:nvPr>
        </p:nvSpPr>
        <p:spPr/>
        <p:txBody>
          <a:bodyPr/>
          <a:lstStyle/>
          <a:p>
            <a:r>
              <a:rPr lang="en-AU" sz="4400" dirty="0">
                <a:hlinkClick r:id="rId2"/>
              </a:rPr>
              <a:t>T1490</a:t>
            </a:r>
            <a:r>
              <a:rPr lang="en-AU" sz="4400" dirty="0"/>
              <a:t> </a:t>
            </a:r>
            <a:r>
              <a:rPr lang="en-AU" dirty="0"/>
              <a:t>Inhibit System Recovery </a:t>
            </a:r>
            <a:br>
              <a:rPr lang="en-AU" dirty="0"/>
            </a:br>
            <a:endParaRPr lang="en-AU" dirty="0"/>
          </a:p>
        </p:txBody>
      </p:sp>
      <p:pic>
        <p:nvPicPr>
          <p:cNvPr id="7" name="Picture 6">
            <a:extLst>
              <a:ext uri="{FF2B5EF4-FFF2-40B4-BE49-F238E27FC236}">
                <a16:creationId xmlns:a16="http://schemas.microsoft.com/office/drawing/2014/main" id="{C5CAD526-2F0C-9002-D56D-89F78705607C}"/>
              </a:ext>
            </a:extLst>
          </p:cNvPr>
          <p:cNvPicPr>
            <a:picLocks noChangeAspect="1"/>
          </p:cNvPicPr>
          <p:nvPr/>
        </p:nvPicPr>
        <p:blipFill>
          <a:blip r:embed="rId3"/>
          <a:stretch>
            <a:fillRect/>
          </a:stretch>
        </p:blipFill>
        <p:spPr>
          <a:xfrm>
            <a:off x="0" y="1690688"/>
            <a:ext cx="2876498" cy="2885991"/>
          </a:xfrm>
          <a:prstGeom prst="rect">
            <a:avLst/>
          </a:prstGeom>
        </p:spPr>
      </p:pic>
      <p:sp>
        <p:nvSpPr>
          <p:cNvPr id="8" name="TextBox 7">
            <a:extLst>
              <a:ext uri="{FF2B5EF4-FFF2-40B4-BE49-F238E27FC236}">
                <a16:creationId xmlns:a16="http://schemas.microsoft.com/office/drawing/2014/main" id="{4EB107DB-0E5E-BC67-894E-ECA2C1DA86E0}"/>
              </a:ext>
            </a:extLst>
          </p:cNvPr>
          <p:cNvSpPr txBox="1"/>
          <p:nvPr/>
        </p:nvSpPr>
        <p:spPr>
          <a:xfrm>
            <a:off x="0" y="1044357"/>
            <a:ext cx="3902330" cy="646331"/>
          </a:xfrm>
          <a:prstGeom prst="rect">
            <a:avLst/>
          </a:prstGeom>
          <a:noFill/>
        </p:spPr>
        <p:txBody>
          <a:bodyPr wrap="square" rtlCol="0">
            <a:spAutoFit/>
          </a:bodyPr>
          <a:lstStyle/>
          <a:p>
            <a:r>
              <a:rPr lang="en-AU" dirty="0"/>
              <a:t>Had to enable shadow copies first for the attack to be successful</a:t>
            </a:r>
          </a:p>
        </p:txBody>
      </p:sp>
      <p:sp>
        <p:nvSpPr>
          <p:cNvPr id="10" name="TextBox 9">
            <a:extLst>
              <a:ext uri="{FF2B5EF4-FFF2-40B4-BE49-F238E27FC236}">
                <a16:creationId xmlns:a16="http://schemas.microsoft.com/office/drawing/2014/main" id="{5265D93B-6C0D-C8AF-DE91-12FFFF79CDCC}"/>
              </a:ext>
            </a:extLst>
          </p:cNvPr>
          <p:cNvSpPr txBox="1"/>
          <p:nvPr/>
        </p:nvSpPr>
        <p:spPr>
          <a:xfrm>
            <a:off x="5097102" y="1216041"/>
            <a:ext cx="4309449" cy="3693319"/>
          </a:xfrm>
          <a:prstGeom prst="rect">
            <a:avLst/>
          </a:prstGeom>
          <a:noFill/>
        </p:spPr>
        <p:txBody>
          <a:bodyPr wrap="square">
            <a:spAutoFit/>
          </a:bodyPr>
          <a:lstStyle/>
          <a:p>
            <a:r>
              <a:rPr lang="en-AU" sz="1800" b="0" dirty="0"/>
              <a:t>vssadmin.exe delete shadows /all /quiet</a:t>
            </a:r>
            <a:br>
              <a:rPr lang="en-AU" sz="1800" b="0" dirty="0"/>
            </a:br>
            <a:r>
              <a:rPr lang="en-AU" sz="1800" b="0" dirty="0"/>
              <a:t>wmic.exe </a:t>
            </a:r>
            <a:r>
              <a:rPr lang="en-AU" sz="1800" b="0" dirty="0" err="1"/>
              <a:t>Shadowcopy</a:t>
            </a:r>
            <a:r>
              <a:rPr lang="en-AU" sz="1800" b="0" dirty="0"/>
              <a:t> Delete</a:t>
            </a:r>
          </a:p>
          <a:p>
            <a:r>
              <a:rPr lang="en-AU" sz="1800" b="0" dirty="0" err="1"/>
              <a:t>bcdedit</a:t>
            </a:r>
            <a:r>
              <a:rPr lang="en-AU" sz="1800" b="0" dirty="0"/>
              <a:t> /set {default} </a:t>
            </a:r>
            <a:r>
              <a:rPr lang="en-AU" sz="1800" b="0" dirty="0" err="1"/>
              <a:t>recoveryenabled</a:t>
            </a:r>
            <a:r>
              <a:rPr lang="en-AU" sz="1800" b="0" dirty="0"/>
              <a:t> No</a:t>
            </a:r>
            <a:br>
              <a:rPr lang="en-AU" sz="1800" b="0" dirty="0"/>
            </a:br>
            <a:endParaRPr lang="en-AU" sz="1800" b="0" dirty="0"/>
          </a:p>
          <a:p>
            <a:r>
              <a:rPr lang="en-AU" dirty="0"/>
              <a:t>Each command will trigger a event in </a:t>
            </a:r>
            <a:r>
              <a:rPr lang="en-AU" dirty="0" err="1"/>
              <a:t>wazuh</a:t>
            </a:r>
            <a:r>
              <a:rPr lang="en-AU" dirty="0"/>
              <a:t> under these conditions</a:t>
            </a:r>
          </a:p>
          <a:p>
            <a:r>
              <a:rPr lang="en-AU" dirty="0"/>
              <a:t>1. if vssadmin.exe and delete are called in the same command.</a:t>
            </a:r>
          </a:p>
          <a:p>
            <a:r>
              <a:rPr lang="en-AU" dirty="0"/>
              <a:t>2. If wmic.exe, </a:t>
            </a:r>
            <a:r>
              <a:rPr lang="en-AU" dirty="0" err="1"/>
              <a:t>shadowcopy</a:t>
            </a:r>
            <a:r>
              <a:rPr lang="en-AU" dirty="0"/>
              <a:t> and delete are called in the same command.</a:t>
            </a:r>
          </a:p>
          <a:p>
            <a:r>
              <a:rPr lang="en-AU" dirty="0"/>
              <a:t>3. If </a:t>
            </a:r>
            <a:r>
              <a:rPr lang="en-AU" dirty="0" err="1"/>
              <a:t>bcdedit</a:t>
            </a:r>
            <a:r>
              <a:rPr lang="en-AU" dirty="0"/>
              <a:t>, </a:t>
            </a:r>
            <a:r>
              <a:rPr lang="en-AU" dirty="0" err="1"/>
              <a:t>recoveryenabled</a:t>
            </a:r>
            <a:r>
              <a:rPr lang="en-AU" dirty="0"/>
              <a:t> and no are called in same command.</a:t>
            </a:r>
          </a:p>
          <a:p>
            <a:endParaRPr lang="en-AU" dirty="0"/>
          </a:p>
        </p:txBody>
      </p:sp>
      <p:pic>
        <p:nvPicPr>
          <p:cNvPr id="14" name="Picture 13">
            <a:extLst>
              <a:ext uri="{FF2B5EF4-FFF2-40B4-BE49-F238E27FC236}">
                <a16:creationId xmlns:a16="http://schemas.microsoft.com/office/drawing/2014/main" id="{1DE5E57F-91BB-EE7E-2517-AC16D6BD261C}"/>
              </a:ext>
            </a:extLst>
          </p:cNvPr>
          <p:cNvPicPr>
            <a:picLocks noChangeAspect="1"/>
          </p:cNvPicPr>
          <p:nvPr/>
        </p:nvPicPr>
        <p:blipFill>
          <a:blip r:embed="rId4"/>
          <a:stretch>
            <a:fillRect/>
          </a:stretch>
        </p:blipFill>
        <p:spPr>
          <a:xfrm>
            <a:off x="625544" y="5015620"/>
            <a:ext cx="11566456" cy="1842380"/>
          </a:xfrm>
          <a:prstGeom prst="rect">
            <a:avLst/>
          </a:prstGeom>
        </p:spPr>
      </p:pic>
    </p:spTree>
    <p:extLst>
      <p:ext uri="{BB962C8B-B14F-4D97-AF65-F5344CB8AC3E}">
        <p14:creationId xmlns:p14="http://schemas.microsoft.com/office/powerpoint/2010/main" val="379400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4E43-19C5-02C9-ED26-8AF7FED21CED}"/>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6A28169-F058-5AD3-E0C5-F60F9303105A}"/>
              </a:ext>
            </a:extLst>
          </p:cNvPr>
          <p:cNvSpPr>
            <a:spLocks noGrp="1"/>
          </p:cNvSpPr>
          <p:nvPr>
            <p:ph idx="1"/>
          </p:nvPr>
        </p:nvSpPr>
        <p:spPr/>
        <p:txBody>
          <a:bodyPr>
            <a:normAutofit/>
          </a:bodyPr>
          <a:lstStyle/>
          <a:p>
            <a:r>
              <a:rPr lang="en-AU" sz="1200" dirty="0">
                <a:effectLst/>
              </a:rPr>
              <a:t>ALPHV/</a:t>
            </a:r>
            <a:r>
              <a:rPr lang="en-AU" sz="1200" dirty="0" err="1">
                <a:effectLst/>
              </a:rPr>
              <a:t>BlackCat</a:t>
            </a:r>
            <a:r>
              <a:rPr lang="en-AU" sz="1200" dirty="0">
                <a:effectLst/>
              </a:rPr>
              <a:t> Ransomware, A.D.D.I. (2023) </a:t>
            </a:r>
            <a:r>
              <a:rPr lang="en-AU" sz="1200" i="1" dirty="0">
                <a:effectLst/>
              </a:rPr>
              <a:t>A deep dive into ALPHV/</a:t>
            </a:r>
            <a:r>
              <a:rPr lang="en-AU" sz="1200" i="1" dirty="0" err="1">
                <a:effectLst/>
              </a:rPr>
              <a:t>BlackCat</a:t>
            </a:r>
            <a:r>
              <a:rPr lang="en-AU" sz="1200" i="1" dirty="0">
                <a:effectLst/>
              </a:rPr>
              <a:t> ransomware</a:t>
            </a:r>
            <a:r>
              <a:rPr lang="en-AU" sz="1200" dirty="0">
                <a:effectLst/>
              </a:rPr>
              <a:t>, </a:t>
            </a:r>
            <a:r>
              <a:rPr lang="en-AU" sz="1200" i="1" dirty="0" err="1">
                <a:effectLst/>
              </a:rPr>
              <a:t>SecurityScorecard</a:t>
            </a:r>
            <a:r>
              <a:rPr lang="en-AU" sz="1200" dirty="0">
                <a:effectLst/>
              </a:rPr>
              <a:t>. Available at: https://securityscorecard.com/research/deep-dive-into-alphv-blackcat-ransomware/ (Accessed: 22 September 2023). </a:t>
            </a:r>
          </a:p>
          <a:p>
            <a:r>
              <a:rPr lang="en-AU" sz="1200" dirty="0" err="1">
                <a:effectLst/>
              </a:rPr>
              <a:t>Bouchrika</a:t>
            </a:r>
            <a:r>
              <a:rPr lang="en-AU" sz="1200" dirty="0">
                <a:effectLst/>
              </a:rPr>
              <a:t>, I. (2023) </a:t>
            </a:r>
            <a:r>
              <a:rPr lang="en-AU" sz="1200" i="1" dirty="0" err="1">
                <a:effectLst/>
              </a:rPr>
              <a:t>BlackCat</a:t>
            </a:r>
            <a:r>
              <a:rPr lang="en-AU" sz="1200" i="1" dirty="0">
                <a:effectLst/>
              </a:rPr>
              <a:t> ransomware (ALPHV)</a:t>
            </a:r>
            <a:r>
              <a:rPr lang="en-AU" sz="1200" dirty="0">
                <a:effectLst/>
              </a:rPr>
              <a:t>, </a:t>
            </a:r>
            <a:r>
              <a:rPr lang="en-AU" sz="1200" i="1" dirty="0">
                <a:effectLst/>
              </a:rPr>
              <a:t>Varonis</a:t>
            </a:r>
            <a:r>
              <a:rPr lang="en-AU" sz="1200" dirty="0">
                <a:effectLst/>
              </a:rPr>
              <a:t>. Available at: https://www.varonis.com/blog/blackcat-ransomware (Accessed: 22 September 2023). </a:t>
            </a:r>
          </a:p>
          <a:p>
            <a:r>
              <a:rPr lang="en-AU" sz="1200" dirty="0">
                <a:effectLst/>
              </a:rPr>
              <a:t>Clark, A., Sivakumaran, P. and </a:t>
            </a:r>
            <a:r>
              <a:rPr lang="en-AU" sz="1200" dirty="0" err="1">
                <a:effectLst/>
              </a:rPr>
              <a:t>Gotlib</a:t>
            </a:r>
            <a:r>
              <a:rPr lang="en-AU" sz="1200" dirty="0">
                <a:effectLst/>
              </a:rPr>
              <a:t>, Y. (2019) </a:t>
            </a:r>
            <a:r>
              <a:rPr lang="en-AU" sz="1200" i="1" dirty="0">
                <a:effectLst/>
              </a:rPr>
              <a:t>Inhibit system recovery</a:t>
            </a:r>
            <a:r>
              <a:rPr lang="en-AU" sz="1200" dirty="0">
                <a:effectLst/>
              </a:rPr>
              <a:t>, </a:t>
            </a:r>
            <a:r>
              <a:rPr lang="en-AU" sz="1200" i="1" dirty="0">
                <a:effectLst/>
              </a:rPr>
              <a:t>Inhibit System Recovery, Technique T1490 - Enterprise | MITRE ATT&amp;CK®</a:t>
            </a:r>
            <a:r>
              <a:rPr lang="en-AU" sz="1200" dirty="0">
                <a:effectLst/>
              </a:rPr>
              <a:t>. Available at: https://attack.mitre.org/techniques/T1490/ (Accessed: 22 September 2023). </a:t>
            </a:r>
          </a:p>
          <a:p>
            <a:r>
              <a:rPr lang="en-AU" sz="1200" dirty="0">
                <a:effectLst/>
              </a:rPr>
              <a:t>Intelligence, M.T. (2022) </a:t>
            </a:r>
            <a:r>
              <a:rPr lang="en-AU" sz="1200" i="1" dirty="0">
                <a:effectLst/>
              </a:rPr>
              <a:t>The many lives of </a:t>
            </a:r>
            <a:r>
              <a:rPr lang="en-AU" sz="1200" i="1" dirty="0" err="1">
                <a:effectLst/>
              </a:rPr>
              <a:t>BlackCat</a:t>
            </a:r>
            <a:r>
              <a:rPr lang="en-AU" sz="1200" i="1" dirty="0">
                <a:effectLst/>
              </a:rPr>
              <a:t> ransomware</a:t>
            </a:r>
            <a:r>
              <a:rPr lang="en-AU" sz="1200" dirty="0">
                <a:effectLst/>
              </a:rPr>
              <a:t>, </a:t>
            </a:r>
            <a:r>
              <a:rPr lang="en-AU" sz="1200" i="1" dirty="0">
                <a:effectLst/>
              </a:rPr>
              <a:t>Microsoft Security Blog</a:t>
            </a:r>
            <a:r>
              <a:rPr lang="en-AU" sz="1200" dirty="0">
                <a:effectLst/>
              </a:rPr>
              <a:t>. Available at: https://www.microsoft.com/en-us/security/blog/2022/06/13/the-many-lives-of-blackcat-ransomware/ (Accessed: 22 September 2023). </a:t>
            </a:r>
          </a:p>
          <a:p>
            <a:r>
              <a:rPr lang="en-AU" sz="1200" dirty="0" err="1">
                <a:effectLst/>
              </a:rPr>
              <a:t>Nagahama</a:t>
            </a:r>
            <a:r>
              <a:rPr lang="en-AU" sz="1200" dirty="0">
                <a:effectLst/>
              </a:rPr>
              <a:t>, H. </a:t>
            </a:r>
            <a:r>
              <a:rPr lang="en-AU" sz="1200" i="1" dirty="0">
                <a:effectLst/>
              </a:rPr>
              <a:t>et al.</a:t>
            </a:r>
            <a:r>
              <a:rPr lang="en-AU" sz="1200" dirty="0">
                <a:effectLst/>
              </a:rPr>
              <a:t> (2023) </a:t>
            </a:r>
            <a:r>
              <a:rPr lang="en-AU" sz="1200" i="1" dirty="0">
                <a:effectLst/>
              </a:rPr>
              <a:t>Blackcat</a:t>
            </a:r>
            <a:r>
              <a:rPr lang="en-AU" sz="1200" dirty="0">
                <a:effectLst/>
              </a:rPr>
              <a:t>, </a:t>
            </a:r>
            <a:r>
              <a:rPr lang="en-AU" sz="1200" i="1" dirty="0" err="1">
                <a:effectLst/>
              </a:rPr>
              <a:t>BlackCat</a:t>
            </a:r>
            <a:r>
              <a:rPr lang="en-AU" sz="1200" i="1" dirty="0">
                <a:effectLst/>
              </a:rPr>
              <a:t>, Software S1068 | MITRE ATT&amp;CK®</a:t>
            </a:r>
            <a:r>
              <a:rPr lang="en-AU" sz="1200" dirty="0">
                <a:effectLst/>
              </a:rPr>
              <a:t>. Available at: https://attack.mitre.org/software/S1068/ (Accessed: 22 September 2023). </a:t>
            </a:r>
          </a:p>
          <a:p>
            <a:r>
              <a:rPr lang="en-AU" sz="1200" dirty="0">
                <a:effectLst/>
              </a:rPr>
              <a:t>T1033, A.R. (2023) </a:t>
            </a:r>
            <a:r>
              <a:rPr lang="en-AU" sz="1200" i="1" dirty="0">
                <a:effectLst/>
              </a:rPr>
              <a:t>T1033</a:t>
            </a:r>
            <a:r>
              <a:rPr lang="en-AU" sz="1200" dirty="0">
                <a:effectLst/>
              </a:rPr>
              <a:t>, </a:t>
            </a:r>
            <a:r>
              <a:rPr lang="en-AU" sz="1200" i="1" dirty="0">
                <a:effectLst/>
              </a:rPr>
              <a:t>Explore Atomic Red Team</a:t>
            </a:r>
            <a:r>
              <a:rPr lang="en-AU" sz="1200" dirty="0">
                <a:effectLst/>
              </a:rPr>
              <a:t>. Available at: https://atomicredteam.io/discovery/T1033/ (Accessed: 22 September 2023). </a:t>
            </a:r>
          </a:p>
          <a:p>
            <a:r>
              <a:rPr lang="en-AU" sz="1200" dirty="0">
                <a:effectLst/>
              </a:rPr>
              <a:t>T1083, A. (2023) </a:t>
            </a:r>
            <a:r>
              <a:rPr lang="en-AU" sz="1200" i="1" dirty="0">
                <a:effectLst/>
              </a:rPr>
              <a:t>T1083</a:t>
            </a:r>
            <a:r>
              <a:rPr lang="en-AU" sz="1200" dirty="0">
                <a:effectLst/>
              </a:rPr>
              <a:t>, </a:t>
            </a:r>
            <a:r>
              <a:rPr lang="en-AU" sz="1200" i="1" dirty="0">
                <a:effectLst/>
              </a:rPr>
              <a:t>Explore Atomic Red Team</a:t>
            </a:r>
            <a:r>
              <a:rPr lang="en-AU" sz="1200" dirty="0">
                <a:effectLst/>
              </a:rPr>
              <a:t>. Available at: https://atomicredteam.io/discovery/T1083/ (Accessed: 22 September 2023). </a:t>
            </a:r>
          </a:p>
        </p:txBody>
      </p:sp>
    </p:spTree>
    <p:extLst>
      <p:ext uri="{BB962C8B-B14F-4D97-AF65-F5344CB8AC3E}">
        <p14:creationId xmlns:p14="http://schemas.microsoft.com/office/powerpoint/2010/main" val="3066845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1103</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Caleb Davidson</vt:lpstr>
      <vt:lpstr>BlackCat commands</vt:lpstr>
      <vt:lpstr>Detailed commands</vt:lpstr>
      <vt:lpstr>T1033  Net Use</vt:lpstr>
      <vt:lpstr>T1570 PsExec</vt:lpstr>
      <vt:lpstr>T1070.001 wevtutil.exe</vt:lpstr>
      <vt:lpstr>T1070.001 wevtutil.exe</vt:lpstr>
      <vt:lpstr>T1490 Inhibit System Recovery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Caleb Davidson</dc:title>
  <dc:creator>Caleb Davidson</dc:creator>
  <cp:lastModifiedBy>Caleb Davidson</cp:lastModifiedBy>
  <cp:revision>32</cp:revision>
  <dcterms:created xsi:type="dcterms:W3CDTF">2023-09-14T06:28:02Z</dcterms:created>
  <dcterms:modified xsi:type="dcterms:W3CDTF">2023-09-23T08:10:32Z</dcterms:modified>
</cp:coreProperties>
</file>