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D5EC-7FC9-8B68-912C-B285D92BA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7C3D3-DBB7-50F0-3E1F-9D1D13B1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16C8-F446-D01F-9ED7-AA6FFAE7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FD328-AC7C-2B62-A65A-AB05F6C3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5990-A371-6794-CA62-5AD28B47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61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7CAA-7589-F6C2-8F0B-4DD5E035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FC90C-2237-68B1-E733-A8A0DB224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CAA02-0F72-82CB-4713-2245264F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D0663-DE0A-ABC2-BA5D-148B874B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697EF-28CF-4D86-7E69-32846266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62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62AD1-205E-D40C-3F43-36E3775A5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C81C2-716F-1242-1824-F91DF85B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2EF7-090C-E917-AECC-02D32860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6BE3-3981-C921-4676-EDD6A3F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BE98-3531-2383-1A55-2DE457BB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26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3BFC-7029-EEFF-D973-81D9CF78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196F-13AD-0C3F-EBB5-27D00DE4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4488F-51F5-958F-F42C-4BEFDE88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4581-0F72-DB15-DFBB-70D837E1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3C01-7DC2-212A-43EB-987F17EB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8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C94D-B5B0-47C6-4E1B-B35BE075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BC360-52E9-022F-81E5-18FE4C40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5927-ABC4-4A42-391B-B565A74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D14EA-A06A-3AFB-15E4-DFE1CDB2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DB9B-9ACB-2DB3-545B-1E5E4A5B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23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F967-6A9F-B560-DC60-9C4EE544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BF9B-6201-29E6-DCEF-8EE0A31B1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E7CCD-F9B2-29B8-B8CA-F528E341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ABC7-C234-02A2-80A7-DFEF498F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92C1A-A8C7-10FE-54CB-D553562E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E534D-B000-20EC-2E65-138B6DB0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3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40EA-A447-7F8D-E00E-5A075AB0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FEAD1-B176-C857-6E78-3EB98F09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A13B7-3F63-2E75-2575-7B54ABB82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40569-7429-AA95-6C10-440B7F710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7F8BF-5763-2630-E0AF-1955371A9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34961-E771-7797-2739-BA803488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9FDDF-5D65-2AF2-A559-3EF59452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147B0-A8ED-E08A-61F1-DECCD766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05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2565-F7B7-0CF2-11BE-91D77F8C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8B06D-42B3-7FC3-FC91-2BAAD566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80ED4-A2B8-1946-73CD-453DC6F4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978CB-16F5-13F3-B729-7AA79775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75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ECDEC-E71D-4055-F2B7-31C3DA0E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1006B-8CC7-5C49-D070-FEF99E75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23FE0-BA9E-8883-B83D-B5473D17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77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0136-7E02-4360-D1D8-1D4B191B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28F8-6231-843B-81A2-675A06B3D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10A7-D5F9-E323-018D-B6D06D73A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0A338-5649-846F-EA4C-1AC25493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5E02-07BA-2CB1-7F84-77A62AFA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183C2-9AC8-9FBE-36E3-DDFC5FC8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634E-C791-6784-DEC3-F1F5E502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D03D2-10ED-D499-E86F-8A3426821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298B9-1D52-DCF3-9D1C-CD7377327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1B622-1849-C442-24B3-0CC76642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A16A-6445-44E0-84C3-2A5BD5D79C2E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D1AD-E817-1CB1-0905-6959165A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1638C-904F-5841-90E1-D362B336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73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78B9C-9E1B-8946-8DE0-821DF192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8FA29-D127-28E2-6238-F2A112D6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9517-43B0-075C-A19A-4A2194651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7A16A-6445-44E0-84C3-2A5BD5D79C2E}" type="datetimeFigureOut">
              <a:rPr lang="en-AU" smtClean="0"/>
              <a:t>23/09/2023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235DB-2303-3581-EF26-66F525E95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B7D8F-7D02-5B1C-0F73-13891E458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01CD-F0E8-49BE-8F05-64834EF78E2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79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OME-PLATED-METRO-WOLF/attac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70" TargetMode="External"/><Relationship Id="rId7" Type="http://schemas.openxmlformats.org/officeDocument/2006/relationships/hyperlink" Target="https://attack.mitre.org/software/S1068/" TargetMode="External"/><Relationship Id="rId2" Type="http://schemas.openxmlformats.org/officeDocument/2006/relationships/hyperlink" Target="https://attack.mitre.org/techniques/T10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ttack.mitre.org" TargetMode="External"/><Relationship Id="rId5" Type="http://schemas.openxmlformats.org/officeDocument/2006/relationships/hyperlink" Target="https://attack.mitre.org/techniques/T1490" TargetMode="External"/><Relationship Id="rId4" Type="http://schemas.openxmlformats.org/officeDocument/2006/relationships/hyperlink" Target="https://attack.mitre.org/techniques/T1070/0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70" TargetMode="External"/><Relationship Id="rId2" Type="http://schemas.openxmlformats.org/officeDocument/2006/relationships/hyperlink" Target="https://attack.mitre.org/techniques/T103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ttack.mitre.org/techniques/T1490" TargetMode="External"/><Relationship Id="rId4" Type="http://schemas.openxmlformats.org/officeDocument/2006/relationships/hyperlink" Target="https://attack.mitre.org/techniques/T1070/00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ttack.mitre.org/techniques/T149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70" TargetMode="External"/><Relationship Id="rId2" Type="http://schemas.openxmlformats.org/officeDocument/2006/relationships/hyperlink" Target="https://learn.microsoft.com/en-us/sysinternals/downloads/psex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3F61-C9E9-5DC4-635A-8803A919D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Caleb Davidson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FEC4E-7BA1-8802-AAAD-5A97A3A38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https://github.com/CHROME-PLATED-METRO-WOLF/attack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431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D17-7677-7688-0107-DE283F56C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BlackCat</a:t>
            </a:r>
            <a:r>
              <a:rPr lang="en-GB" dirty="0"/>
              <a:t> commands</a:t>
            </a: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ABF2B1-7C6F-3A53-CF7A-C2D178AB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861146"/>
              </p:ext>
            </p:extLst>
          </p:nvPr>
        </p:nvGraphicFramePr>
        <p:xfrm>
          <a:off x="647700" y="1328738"/>
          <a:ext cx="111252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3320604885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877726149"/>
                    </a:ext>
                  </a:extLst>
                </a:gridCol>
                <a:gridCol w="3873500">
                  <a:extLst>
                    <a:ext uri="{9D8B030D-6E8A-4147-A177-3AD203B41FA5}">
                      <a16:colId xmlns:a16="http://schemas.microsoft.com/office/drawing/2014/main" val="3357257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Category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4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2"/>
                        </a:rPr>
                        <a:t>T1033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System Owner/User Discovery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Net Use </a:t>
                      </a:r>
                      <a:r>
                        <a:rPr lang="en-GB" sz="1800" dirty="0"/>
                        <a:t>to connect to other computers</a:t>
                      </a:r>
                      <a:br>
                        <a:rPr lang="en-GB" sz="1800" dirty="0"/>
                      </a:br>
                      <a:r>
                        <a:rPr lang="en-AU" sz="1800" dirty="0"/>
                        <a:t>(Microsoft Threat Intelligence, 2022)</a:t>
                      </a:r>
                      <a:endParaRPr lang="en-AU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13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3"/>
                        </a:rPr>
                        <a:t>T1570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Lateral Tool Transfer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err="1"/>
                        <a:t>PsExec</a:t>
                      </a:r>
                      <a:r>
                        <a:rPr lang="en-GB" sz="1800" dirty="0"/>
                        <a:t> to deploy payloads to computer</a:t>
                      </a:r>
                      <a:br>
                        <a:rPr lang="en-GB" sz="1800" dirty="0"/>
                      </a:br>
                      <a:r>
                        <a:rPr lang="en-AU" sz="1800" dirty="0"/>
                        <a:t>(</a:t>
                      </a:r>
                      <a:r>
                        <a:rPr lang="en-AU" sz="1800" dirty="0" err="1"/>
                        <a:t>Bouchrika</a:t>
                      </a:r>
                      <a:r>
                        <a:rPr lang="en-AU" sz="1800" dirty="0"/>
                        <a:t>, 2023)</a:t>
                      </a:r>
                      <a:endParaRPr lang="en-AU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464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dirty="0">
                          <a:hlinkClick r:id="rId4"/>
                        </a:rPr>
                        <a:t>T1070.001</a:t>
                      </a:r>
                      <a:endParaRPr lang="en-A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Indicator Removal: Clear Windows Event Logs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Can use wevtutil.exe to remove event logs to hide </a:t>
                      </a:r>
                      <a:r>
                        <a:rPr lang="en-AU" sz="1800" dirty="0" err="1"/>
                        <a:t>blackcats</a:t>
                      </a:r>
                      <a:r>
                        <a:rPr lang="en-AU" sz="1800" dirty="0"/>
                        <a:t> presence. (Microsoft Threat Intelligence, 2022)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38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>
                          <a:hlinkClick r:id="rId5"/>
                        </a:rPr>
                        <a:t>T1490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 Inhibit System Recovery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can delete shadow copies using </a:t>
                      </a:r>
                      <a:r>
                        <a:rPr lang="en-AU" sz="1800" b="1" dirty="0"/>
                        <a:t>vssadmin.exe and wmic.exe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dirty="0"/>
                        <a:t>it can also modify the boot loader using </a:t>
                      </a:r>
                      <a:r>
                        <a:rPr lang="en-AU" sz="1800" b="1" dirty="0" err="1"/>
                        <a:t>bcdedit</a:t>
                      </a:r>
                      <a:r>
                        <a:rPr lang="en-AU" sz="1800" b="1" dirty="0"/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(Clark et al., 2019)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299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E7FCC8-F8DC-ADC9-7670-941264761717}"/>
              </a:ext>
            </a:extLst>
          </p:cNvPr>
          <p:cNvSpPr txBox="1"/>
          <p:nvPr/>
        </p:nvSpPr>
        <p:spPr>
          <a:xfrm>
            <a:off x="3162300" y="5631498"/>
            <a:ext cx="812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All command categories came from </a:t>
            </a:r>
            <a:r>
              <a:rPr lang="en-AU" dirty="0">
                <a:hlinkClick r:id="rId6" action="ppaction://hlinkfile"/>
              </a:rPr>
              <a:t>attack.mitre.org </a:t>
            </a:r>
            <a:r>
              <a:rPr lang="en-AU" dirty="0"/>
              <a:t>group.</a:t>
            </a:r>
            <a:br>
              <a:rPr lang="en-AU" dirty="0"/>
            </a:br>
            <a:r>
              <a:rPr lang="en-AU" dirty="0"/>
              <a:t>Specifically </a:t>
            </a:r>
            <a:r>
              <a:rPr lang="en-AU" dirty="0" err="1"/>
              <a:t>BlackCats</a:t>
            </a:r>
            <a:r>
              <a:rPr lang="en-AU" dirty="0"/>
              <a:t> </a:t>
            </a:r>
            <a:r>
              <a:rPr lang="en-AU" dirty="0" err="1"/>
              <a:t>att&amp;ck</a:t>
            </a:r>
            <a:r>
              <a:rPr lang="en-AU" dirty="0"/>
              <a:t> page </a:t>
            </a:r>
            <a:r>
              <a:rPr lang="en-AU" dirty="0">
                <a:hlinkClick r:id="rId7"/>
              </a:rPr>
              <a:t>https://attack.mitre.org/software/S1068/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993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DABE-3348-504E-ACEF-16D78EB4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Detailed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48E109-1677-AD53-CBAD-A2E437393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146532"/>
              </p:ext>
            </p:extLst>
          </p:nvPr>
        </p:nvGraphicFramePr>
        <p:xfrm>
          <a:off x="838200" y="1825625"/>
          <a:ext cx="10725150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2575">
                  <a:extLst>
                    <a:ext uri="{9D8B030D-6E8A-4147-A177-3AD203B41FA5}">
                      <a16:colId xmlns:a16="http://schemas.microsoft.com/office/drawing/2014/main" val="62658098"/>
                    </a:ext>
                  </a:extLst>
                </a:gridCol>
                <a:gridCol w="5362575">
                  <a:extLst>
                    <a:ext uri="{9D8B030D-6E8A-4147-A177-3AD203B41FA5}">
                      <a16:colId xmlns:a16="http://schemas.microsoft.com/office/drawing/2014/main" val="3171455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Detailed 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9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2"/>
                        </a:rPr>
                        <a:t>T1033</a:t>
                      </a:r>
                      <a:r>
                        <a:rPr lang="en-AU" sz="1400" b="0" dirty="0"/>
                        <a:t> </a:t>
                      </a:r>
                      <a:r>
                        <a:rPr lang="en-GB" sz="1400" b="0" dirty="0"/>
                        <a:t>Net Use 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net use \\[computer name]  /user:[domain]\[user] [password] /</a:t>
                      </a:r>
                      <a:r>
                        <a:rPr lang="en-GB" sz="1400" dirty="0" err="1"/>
                        <a:t>persistent:no</a:t>
                      </a:r>
                      <a:r>
                        <a:rPr lang="en-GB" sz="1400" dirty="0"/>
                        <a:t> </a:t>
                      </a:r>
                    </a:p>
                    <a:p>
                      <a:r>
                        <a:rPr lang="en-AU" sz="1400" dirty="0"/>
                        <a:t>(Microsoft Threat Intelligence, 2022)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85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3"/>
                        </a:rPr>
                        <a:t>T1570</a:t>
                      </a:r>
                      <a:r>
                        <a:rPr lang="en-AU" sz="1400" b="0" dirty="0"/>
                        <a:t> </a:t>
                      </a:r>
                      <a:r>
                        <a:rPr lang="en-AU" sz="1400" b="0" dirty="0" err="1"/>
                        <a:t>PsExec</a:t>
                      </a:r>
                      <a:r>
                        <a:rPr lang="en-AU" sz="1400" b="0" dirty="0"/>
                        <a:t> </a:t>
                      </a:r>
                    </a:p>
                    <a:p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/>
                        <a:t>psexec.exe -</a:t>
                      </a:r>
                      <a:r>
                        <a:rPr lang="en-AU" sz="1400" b="0" dirty="0" err="1"/>
                        <a:t>accepteula</a:t>
                      </a:r>
                      <a:r>
                        <a:rPr lang="en-AU" sz="1400" b="0" dirty="0"/>
                        <a:t> \\&lt;TARGET_HOST&gt; -u &lt;USERNAME&gt; -p &lt;PASSWORD&gt; -s -d -f -c &lt;ALPHV_EXECUTABLE&gt; [FLAGS] [OPTIONS] --access-token &lt;ACCESS_TOKEN&gt; [SUBCOMMAND] </a:t>
                      </a:r>
                    </a:p>
                    <a:p>
                      <a:r>
                        <a:rPr lang="en-AU" sz="1400" dirty="0"/>
                        <a:t>(</a:t>
                      </a:r>
                      <a:r>
                        <a:rPr lang="en-AU" sz="1400" dirty="0" err="1"/>
                        <a:t>Bouchrika</a:t>
                      </a:r>
                      <a:r>
                        <a:rPr lang="en-AU" sz="1400" dirty="0"/>
                        <a:t>, 2023)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86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4"/>
                        </a:rPr>
                        <a:t>T1070.001</a:t>
                      </a:r>
                      <a:r>
                        <a:rPr lang="en-AU" sz="1400" b="0" dirty="0"/>
                        <a:t> </a:t>
                      </a:r>
                      <a:r>
                        <a:rPr lang="en-AU" sz="1400" dirty="0"/>
                        <a:t>wevtutil.exe</a:t>
                      </a:r>
                      <a:endParaRPr lang="en-A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for /F \”tokens=*\” %1 in (‘wevtutil.exe </a:t>
                      </a:r>
                      <a:r>
                        <a:rPr lang="en-AU" sz="1400" dirty="0" err="1"/>
                        <a:t>el</a:t>
                      </a:r>
                      <a:r>
                        <a:rPr lang="en-AU" sz="1400" dirty="0"/>
                        <a:t>’) DO wevtutil.exe cl \”%1\”</a:t>
                      </a:r>
                    </a:p>
                    <a:p>
                      <a:r>
                        <a:rPr lang="en-AU" sz="1400" dirty="0"/>
                        <a:t>(Microsoft Threat Intelligence, 2022)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3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dirty="0">
                          <a:hlinkClick r:id="rId5"/>
                        </a:rPr>
                        <a:t>T1490</a:t>
                      </a:r>
                      <a:r>
                        <a:rPr lang="en-AU" sz="1400" b="0" dirty="0"/>
                        <a:t> vssadmin.exe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dirty="0"/>
                        <a:t>vssadmin.exe delete shadows /all /quiet</a:t>
                      </a:r>
                      <a:br>
                        <a:rPr lang="en-AU" sz="1400" b="0" dirty="0"/>
                      </a:br>
                      <a:r>
                        <a:rPr lang="en-AU" sz="1400" b="0" dirty="0"/>
                        <a:t>wmic.exe </a:t>
                      </a:r>
                      <a:r>
                        <a:rPr lang="en-AU" sz="1400" b="0" dirty="0" err="1"/>
                        <a:t>Shadowcopy</a:t>
                      </a:r>
                      <a:r>
                        <a:rPr lang="en-AU" sz="1400" b="0" dirty="0"/>
                        <a:t> Delete</a:t>
                      </a:r>
                    </a:p>
                    <a:p>
                      <a:r>
                        <a:rPr lang="en-AU" sz="1400" b="0" dirty="0" err="1"/>
                        <a:t>bcdedit</a:t>
                      </a:r>
                      <a:r>
                        <a:rPr lang="en-AU" sz="1400" b="0" dirty="0"/>
                        <a:t> /set {default} </a:t>
                      </a:r>
                      <a:r>
                        <a:rPr lang="en-AU" sz="1400" b="0" dirty="0" err="1"/>
                        <a:t>recoveryenabled</a:t>
                      </a:r>
                      <a:r>
                        <a:rPr lang="en-AU" sz="1400" b="0" dirty="0"/>
                        <a:t> No</a:t>
                      </a:r>
                      <a:br>
                        <a:rPr lang="en-AU" sz="1400" b="0" dirty="0"/>
                      </a:br>
                      <a:r>
                        <a:rPr lang="en-AU" sz="1400" dirty="0"/>
                        <a:t>(Clark et al., 2019)</a:t>
                      </a:r>
                      <a:endParaRPr lang="en-A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86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58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C70D-8AB6-3412-A9E3-594A7DAD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>
                <a:hlinkClick r:id="rId2"/>
              </a:rPr>
              <a:t>T1490</a:t>
            </a:r>
            <a:r>
              <a:rPr lang="en-AU" sz="4400" dirty="0"/>
              <a:t> </a:t>
            </a:r>
            <a:r>
              <a:rPr lang="en-AU" dirty="0"/>
              <a:t>Inhibit System Recovery </a:t>
            </a:r>
            <a:br>
              <a:rPr lang="en-AU" dirty="0"/>
            </a:b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CAD526-2F0C-9002-D56D-89F787056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2876498" cy="2885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B107DB-0E5E-BC67-894E-ECA2C1DA86E0}"/>
              </a:ext>
            </a:extLst>
          </p:cNvPr>
          <p:cNvSpPr txBox="1"/>
          <p:nvPr/>
        </p:nvSpPr>
        <p:spPr>
          <a:xfrm>
            <a:off x="0" y="1044357"/>
            <a:ext cx="390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Had to enable shadow copies first for the attack to be successful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5D93B-6C0D-C8AF-DE91-12FFFF79CDCC}"/>
              </a:ext>
            </a:extLst>
          </p:cNvPr>
          <p:cNvSpPr txBox="1"/>
          <p:nvPr/>
        </p:nvSpPr>
        <p:spPr>
          <a:xfrm>
            <a:off x="5097102" y="1216041"/>
            <a:ext cx="430944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0" dirty="0"/>
              <a:t>vssadmin.exe delete shadows /all /quiet</a:t>
            </a:r>
            <a:br>
              <a:rPr lang="en-AU" sz="1800" b="0" dirty="0"/>
            </a:br>
            <a:r>
              <a:rPr lang="en-AU" sz="1800" b="0" dirty="0"/>
              <a:t>wmic.exe </a:t>
            </a:r>
            <a:r>
              <a:rPr lang="en-AU" sz="1800" b="0" dirty="0" err="1"/>
              <a:t>Shadowcopy</a:t>
            </a:r>
            <a:r>
              <a:rPr lang="en-AU" sz="1800" b="0" dirty="0"/>
              <a:t> Delete</a:t>
            </a:r>
          </a:p>
          <a:p>
            <a:r>
              <a:rPr lang="en-AU" sz="1800" b="0" dirty="0" err="1"/>
              <a:t>bcdedit</a:t>
            </a:r>
            <a:r>
              <a:rPr lang="en-AU" sz="1800" b="0" dirty="0"/>
              <a:t> /set {default} </a:t>
            </a:r>
            <a:r>
              <a:rPr lang="en-AU" sz="1800" b="0" dirty="0" err="1"/>
              <a:t>recoveryenabled</a:t>
            </a:r>
            <a:r>
              <a:rPr lang="en-AU" sz="1800" b="0" dirty="0"/>
              <a:t> No</a:t>
            </a:r>
            <a:br>
              <a:rPr lang="en-AU" sz="1800" b="0" dirty="0"/>
            </a:br>
            <a:endParaRPr lang="en-AU" sz="1800" b="0" dirty="0"/>
          </a:p>
          <a:p>
            <a:r>
              <a:rPr lang="en-AU" dirty="0"/>
              <a:t>Each command will trigger a event in </a:t>
            </a:r>
            <a:r>
              <a:rPr lang="en-AU" dirty="0" err="1"/>
              <a:t>wazuh</a:t>
            </a:r>
            <a:r>
              <a:rPr lang="en-AU" dirty="0"/>
              <a:t> under these conditions</a:t>
            </a:r>
          </a:p>
          <a:p>
            <a:r>
              <a:rPr lang="en-AU" dirty="0"/>
              <a:t>1. if vssadmin.exe and delete are called in the same command.</a:t>
            </a:r>
          </a:p>
          <a:p>
            <a:r>
              <a:rPr lang="en-AU" dirty="0"/>
              <a:t>2. If wmic.exe, </a:t>
            </a:r>
            <a:r>
              <a:rPr lang="en-AU" dirty="0" err="1"/>
              <a:t>shadowcopy</a:t>
            </a:r>
            <a:r>
              <a:rPr lang="en-AU" dirty="0"/>
              <a:t> and delete are called in the same command.</a:t>
            </a:r>
          </a:p>
          <a:p>
            <a:r>
              <a:rPr lang="en-AU" dirty="0"/>
              <a:t>3. If </a:t>
            </a:r>
            <a:r>
              <a:rPr lang="en-AU" dirty="0" err="1"/>
              <a:t>bcdedit</a:t>
            </a:r>
            <a:r>
              <a:rPr lang="en-AU" dirty="0"/>
              <a:t>, </a:t>
            </a:r>
            <a:r>
              <a:rPr lang="en-AU" dirty="0" err="1"/>
              <a:t>recoveryenabled</a:t>
            </a:r>
            <a:r>
              <a:rPr lang="en-AU" dirty="0"/>
              <a:t> and no are called in same command.</a:t>
            </a:r>
          </a:p>
          <a:p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E5E57F-91BB-EE7E-2517-AC16D6BD2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44" y="5015620"/>
            <a:ext cx="11566456" cy="184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0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3D04-D302-066F-3889-7BAA00DF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PsExec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9E02-08BB-E64B-7466-C09D07ED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BlackCat</a:t>
            </a:r>
            <a:r>
              <a:rPr lang="en-AU" dirty="0"/>
              <a:t> will have </a:t>
            </a:r>
            <a:r>
              <a:rPr lang="en-AU" dirty="0" err="1"/>
              <a:t>PsExec</a:t>
            </a:r>
            <a:r>
              <a:rPr lang="en-AU" dirty="0"/>
              <a:t> bundled into the executable however </a:t>
            </a:r>
            <a:r>
              <a:rPr lang="en-AU" dirty="0" err="1"/>
              <a:t>PsExec</a:t>
            </a:r>
            <a:r>
              <a:rPr lang="en-AU" dirty="0"/>
              <a:t> can be download from </a:t>
            </a:r>
            <a:r>
              <a:rPr lang="en-AU" dirty="0">
                <a:hlinkClick r:id="rId2"/>
              </a:rPr>
              <a:t>here</a:t>
            </a:r>
            <a:r>
              <a:rPr lang="en-AU" dirty="0"/>
              <a:t> .</a:t>
            </a:r>
          </a:p>
          <a:p>
            <a:r>
              <a:rPr lang="en-AU" sz="2800" b="0" dirty="0">
                <a:hlinkClick r:id="rId3"/>
              </a:rPr>
              <a:t>T1570</a:t>
            </a:r>
            <a:r>
              <a:rPr lang="en-AU" sz="2800" b="0" dirty="0"/>
              <a:t> – </a:t>
            </a:r>
            <a:r>
              <a:rPr lang="en-AU" sz="2800" b="0" dirty="0" err="1"/>
              <a:t>PsExec</a:t>
            </a:r>
            <a:r>
              <a:rPr lang="en-AU" sz="2800" b="0" dirty="0"/>
              <a:t> is </a:t>
            </a:r>
            <a:r>
              <a:rPr lang="en-AU" dirty="0"/>
              <a:t>unlikely to be run via the command line on normal machines especially with the –</a:t>
            </a:r>
            <a:r>
              <a:rPr lang="en-AU" dirty="0" err="1"/>
              <a:t>accepteula</a:t>
            </a:r>
            <a:r>
              <a:rPr lang="en-AU" dirty="0"/>
              <a:t> argument therefore all events of </a:t>
            </a:r>
            <a:r>
              <a:rPr lang="en-AU" dirty="0" err="1"/>
              <a:t>PsExec</a:t>
            </a:r>
            <a:r>
              <a:rPr lang="en-AU" dirty="0"/>
              <a:t> being run from the command line with –</a:t>
            </a:r>
            <a:r>
              <a:rPr lang="en-AU" dirty="0" err="1"/>
              <a:t>accepteula</a:t>
            </a:r>
            <a:r>
              <a:rPr lang="en-AU" dirty="0"/>
              <a:t> argument are suspicious.</a:t>
            </a:r>
          </a:p>
          <a:p>
            <a:r>
              <a:rPr lang="en-AU" dirty="0" err="1"/>
              <a:t>Wazuh</a:t>
            </a:r>
            <a:r>
              <a:rPr lang="en-AU" dirty="0"/>
              <a:t> can catch </a:t>
            </a:r>
            <a:r>
              <a:rPr lang="en-AU" dirty="0" err="1"/>
              <a:t>PsExec</a:t>
            </a:r>
            <a:r>
              <a:rPr lang="en-AU" dirty="0"/>
              <a:t> events by looking at the </a:t>
            </a:r>
            <a:r>
              <a:rPr lang="en-AU" dirty="0" err="1"/>
              <a:t>commandLine</a:t>
            </a:r>
            <a:r>
              <a:rPr lang="en-AU" dirty="0"/>
              <a:t> section of event logs for </a:t>
            </a:r>
            <a:r>
              <a:rPr lang="en-AU" dirty="0" err="1"/>
              <a:t>PsExec</a:t>
            </a:r>
            <a:r>
              <a:rPr lang="en-AU" dirty="0"/>
              <a:t> and </a:t>
            </a:r>
            <a:r>
              <a:rPr lang="en-AU" dirty="0" err="1"/>
              <a:t>accepteula</a:t>
            </a:r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79AB9-CC2C-68E0-E460-F28CBED81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88" y="5253131"/>
            <a:ext cx="12011547" cy="105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4E43-19C5-02C9-ED26-8AF7FED2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28169-F058-5AD3-E0C5-F60F9303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200" dirty="0">
                <a:effectLst/>
              </a:rPr>
              <a:t>ALPHV/</a:t>
            </a:r>
            <a:r>
              <a:rPr lang="en-AU" sz="1200" dirty="0" err="1">
                <a:effectLst/>
              </a:rPr>
              <a:t>BlackCat</a:t>
            </a:r>
            <a:r>
              <a:rPr lang="en-AU" sz="1200" dirty="0">
                <a:effectLst/>
              </a:rPr>
              <a:t> Ransomware, A.D.D.I. (2023) </a:t>
            </a:r>
            <a:r>
              <a:rPr lang="en-AU" sz="1200" i="1" dirty="0">
                <a:effectLst/>
              </a:rPr>
              <a:t>A deep dive into ALPHV/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 ransomware</a:t>
            </a:r>
            <a:r>
              <a:rPr lang="en-AU" sz="1200" dirty="0">
                <a:effectLst/>
              </a:rPr>
              <a:t>, </a:t>
            </a:r>
            <a:r>
              <a:rPr lang="en-AU" sz="1200" i="1" dirty="0" err="1">
                <a:effectLst/>
              </a:rPr>
              <a:t>SecurityScorecard</a:t>
            </a:r>
            <a:r>
              <a:rPr lang="en-AU" sz="1200" dirty="0">
                <a:effectLst/>
              </a:rPr>
              <a:t>. Available at: https://securityscorecard.com/research/deep-dive-into-alphv-blackcat-ransomware/ (Accessed: 22 September 2023). </a:t>
            </a:r>
          </a:p>
          <a:p>
            <a:r>
              <a:rPr lang="en-AU" sz="1200" dirty="0" err="1">
                <a:effectLst/>
              </a:rPr>
              <a:t>Bouchrika</a:t>
            </a:r>
            <a:r>
              <a:rPr lang="en-AU" sz="1200" dirty="0">
                <a:effectLst/>
              </a:rPr>
              <a:t>, I. (2023) 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 ransomware (ALPHV)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Varonis</a:t>
            </a:r>
            <a:r>
              <a:rPr lang="en-AU" sz="1200" dirty="0">
                <a:effectLst/>
              </a:rPr>
              <a:t>. Available at: https://www.varonis.com/blog/blackcat-ransomware (Accessed: 22 September 2023). </a:t>
            </a:r>
          </a:p>
          <a:p>
            <a:r>
              <a:rPr lang="en-AU" sz="1200" dirty="0">
                <a:effectLst/>
              </a:rPr>
              <a:t>Clark, A., Sivakumaran, P. and </a:t>
            </a:r>
            <a:r>
              <a:rPr lang="en-AU" sz="1200" dirty="0" err="1">
                <a:effectLst/>
              </a:rPr>
              <a:t>Gotlib</a:t>
            </a:r>
            <a:r>
              <a:rPr lang="en-AU" sz="1200" dirty="0">
                <a:effectLst/>
              </a:rPr>
              <a:t>, Y. (2019) </a:t>
            </a:r>
            <a:r>
              <a:rPr lang="en-AU" sz="1200" i="1" dirty="0">
                <a:effectLst/>
              </a:rPr>
              <a:t>Inhibit system recovery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Inhibit System Recovery, Technique T1490 - Enterprise | MITRE ATT&amp;CK®</a:t>
            </a:r>
            <a:r>
              <a:rPr lang="en-AU" sz="1200" dirty="0">
                <a:effectLst/>
              </a:rPr>
              <a:t>. Available at: https://attack.mitre.org/techniques/T1490/ (Accessed: 22 September 2023). </a:t>
            </a:r>
          </a:p>
          <a:p>
            <a:r>
              <a:rPr lang="en-AU" sz="1200" dirty="0">
                <a:effectLst/>
              </a:rPr>
              <a:t>Intelligence, M.T. (2022) </a:t>
            </a:r>
            <a:r>
              <a:rPr lang="en-AU" sz="1200" i="1" dirty="0">
                <a:effectLst/>
              </a:rPr>
              <a:t>The many lives of 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 ransomware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Microsoft Security Blog</a:t>
            </a:r>
            <a:r>
              <a:rPr lang="en-AU" sz="1200" dirty="0">
                <a:effectLst/>
              </a:rPr>
              <a:t>. Available at: https://www.microsoft.com/en-us/security/blog/2022/06/13/the-many-lives-of-blackcat-ransomware/ (Accessed: 22 September 2023). </a:t>
            </a:r>
          </a:p>
          <a:p>
            <a:r>
              <a:rPr lang="en-AU" sz="1200" dirty="0" err="1">
                <a:effectLst/>
              </a:rPr>
              <a:t>Nagahama</a:t>
            </a:r>
            <a:r>
              <a:rPr lang="en-AU" sz="1200" dirty="0">
                <a:effectLst/>
              </a:rPr>
              <a:t>, H. </a:t>
            </a:r>
            <a:r>
              <a:rPr lang="en-AU" sz="1200" i="1" dirty="0">
                <a:effectLst/>
              </a:rPr>
              <a:t>et al.</a:t>
            </a:r>
            <a:r>
              <a:rPr lang="en-AU" sz="1200" dirty="0">
                <a:effectLst/>
              </a:rPr>
              <a:t> (2023) </a:t>
            </a:r>
            <a:r>
              <a:rPr lang="en-AU" sz="1200" i="1" dirty="0">
                <a:effectLst/>
              </a:rPr>
              <a:t>Blackcat</a:t>
            </a:r>
            <a:r>
              <a:rPr lang="en-AU" sz="1200" dirty="0">
                <a:effectLst/>
              </a:rPr>
              <a:t>, </a:t>
            </a:r>
            <a:r>
              <a:rPr lang="en-AU" sz="1200" i="1" dirty="0" err="1">
                <a:effectLst/>
              </a:rPr>
              <a:t>BlackCat</a:t>
            </a:r>
            <a:r>
              <a:rPr lang="en-AU" sz="1200" i="1" dirty="0">
                <a:effectLst/>
              </a:rPr>
              <a:t>, Software S1068 | MITRE ATT&amp;CK®</a:t>
            </a:r>
            <a:r>
              <a:rPr lang="en-AU" sz="1200" dirty="0">
                <a:effectLst/>
              </a:rPr>
              <a:t>. Available at: https://attack.mitre.org/software/S1068/ (Accessed: 22 September 2023). </a:t>
            </a:r>
          </a:p>
          <a:p>
            <a:r>
              <a:rPr lang="en-AU" sz="1200" dirty="0">
                <a:effectLst/>
              </a:rPr>
              <a:t>T1033, A.R. (2023) </a:t>
            </a:r>
            <a:r>
              <a:rPr lang="en-AU" sz="1200" i="1" dirty="0">
                <a:effectLst/>
              </a:rPr>
              <a:t>T1033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Explore Atomic Red Team</a:t>
            </a:r>
            <a:r>
              <a:rPr lang="en-AU" sz="1200" dirty="0">
                <a:effectLst/>
              </a:rPr>
              <a:t>. Available at: https://atomicredteam.io/discovery/T1033/ (Accessed: 22 September 2023). </a:t>
            </a:r>
          </a:p>
          <a:p>
            <a:r>
              <a:rPr lang="en-AU" sz="1200" dirty="0">
                <a:effectLst/>
              </a:rPr>
              <a:t>T1083, A. (2023) </a:t>
            </a:r>
            <a:r>
              <a:rPr lang="en-AU" sz="1200" i="1" dirty="0">
                <a:effectLst/>
              </a:rPr>
              <a:t>T1083</a:t>
            </a:r>
            <a:r>
              <a:rPr lang="en-AU" sz="1200" dirty="0">
                <a:effectLst/>
              </a:rPr>
              <a:t>, </a:t>
            </a:r>
            <a:r>
              <a:rPr lang="en-AU" sz="1200" i="1" dirty="0">
                <a:effectLst/>
              </a:rPr>
              <a:t>Explore Atomic Red Team</a:t>
            </a:r>
            <a:r>
              <a:rPr lang="en-AU" sz="1200" dirty="0">
                <a:effectLst/>
              </a:rPr>
              <a:t>. Available at: https://atomicredteam.io/discovery/T1083/ (Accessed: 22 September 2023). </a:t>
            </a:r>
          </a:p>
        </p:txBody>
      </p:sp>
    </p:spTree>
    <p:extLst>
      <p:ext uri="{BB962C8B-B14F-4D97-AF65-F5344CB8AC3E}">
        <p14:creationId xmlns:p14="http://schemas.microsoft.com/office/powerpoint/2010/main" val="306684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782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Caleb Davidson</vt:lpstr>
      <vt:lpstr>BlackCat commands</vt:lpstr>
      <vt:lpstr>Detailed commands</vt:lpstr>
      <vt:lpstr>T1490 Inhibit System Recovery  </vt:lpstr>
      <vt:lpstr>PsExec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Caleb Davidson</dc:title>
  <dc:creator>Caleb Davidson</dc:creator>
  <cp:lastModifiedBy>Caleb Davidson</cp:lastModifiedBy>
  <cp:revision>24</cp:revision>
  <dcterms:created xsi:type="dcterms:W3CDTF">2023-09-14T06:28:02Z</dcterms:created>
  <dcterms:modified xsi:type="dcterms:W3CDTF">2023-09-23T05:58:15Z</dcterms:modified>
</cp:coreProperties>
</file>