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7" Type="http://schemas.openxmlformats.org/officeDocument/2006/relationships/hyperlink" Target="https://attack.mitre.org/software/S1068/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ttack.mitre.org/techniques/T149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10104"/>
              </p:ext>
            </p:extLst>
          </p:nvPr>
        </p:nvGraphicFramePr>
        <p:xfrm>
          <a:off x="647700" y="1328738"/>
          <a:ext cx="111252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(Microsoft Threat Intelligence, 2022)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</a:t>
                      </a:r>
                      <a:r>
                        <a:rPr lang="en-AU" sz="1800" dirty="0" err="1"/>
                        <a:t>Bouchrika</a:t>
                      </a:r>
                      <a:r>
                        <a:rPr lang="en-AU" sz="1800" dirty="0"/>
                        <a:t>, 2023)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>
                          <a:hlinkClick r:id="rId4"/>
                        </a:rPr>
                        <a:t>T1070.001</a:t>
                      </a:r>
                      <a:endParaRPr lang="en-A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Indicator Removal: Clear Windows Event Logs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Can use wevtutil.exe to remove event logs to hide </a:t>
                      </a:r>
                      <a:r>
                        <a:rPr lang="en-AU" sz="1800" dirty="0" err="1"/>
                        <a:t>blackcats</a:t>
                      </a:r>
                      <a:r>
                        <a:rPr lang="en-AU" sz="1800" dirty="0"/>
                        <a:t> </a:t>
                      </a:r>
                      <a:r>
                        <a:rPr lang="en-AU" sz="1800" dirty="0" err="1"/>
                        <a:t>presenc</a:t>
                      </a:r>
                      <a:r>
                        <a:rPr lang="en-AU" sz="1800" dirty="0"/>
                        <a:t>. (Microsoft Threat Intelligence, 2022)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62300" y="5631498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  <a:br>
              <a:rPr lang="en-AU" dirty="0"/>
            </a:br>
            <a:r>
              <a:rPr lang="en-AU" dirty="0"/>
              <a:t>Specifically </a:t>
            </a:r>
            <a:r>
              <a:rPr lang="en-AU" dirty="0" err="1"/>
              <a:t>BlackCats</a:t>
            </a:r>
            <a:r>
              <a:rPr lang="en-AU" dirty="0"/>
              <a:t> </a:t>
            </a:r>
            <a:r>
              <a:rPr lang="en-AU" dirty="0" err="1"/>
              <a:t>att&amp;ck</a:t>
            </a:r>
            <a:r>
              <a:rPr lang="en-AU" dirty="0"/>
              <a:t> page </a:t>
            </a:r>
            <a:r>
              <a:rPr lang="en-AU" dirty="0">
                <a:hlinkClick r:id="rId7"/>
              </a:rPr>
              <a:t>https://attack.mitre.org/software/S1068/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46532"/>
              </p:ext>
            </p:extLst>
          </p:nvPr>
        </p:nvGraphicFramePr>
        <p:xfrm>
          <a:off x="838200" y="1825625"/>
          <a:ext cx="107251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 use \\[computer name]  /user:[domain]\[user] [password] /</a:t>
                      </a:r>
                      <a:r>
                        <a:rPr lang="en-GB" sz="1400" dirty="0" err="1"/>
                        <a:t>persistent:no</a:t>
                      </a:r>
                      <a:r>
                        <a:rPr lang="en-GB" sz="1400" dirty="0"/>
                        <a:t> 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T1070.001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dirty="0"/>
                        <a:t>wevtutil.exe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for /F \”tokens=*\” %1 in (‘wevtutil.exe </a:t>
                      </a:r>
                      <a:r>
                        <a:rPr lang="en-AU" sz="1400" dirty="0" err="1"/>
                        <a:t>el</a:t>
                      </a:r>
                      <a:r>
                        <a:rPr lang="en-AU" sz="1400" dirty="0"/>
                        <a:t>’) DO wevtutil.exe cl \”%1\”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70D-8AB6-3412-A9E3-594A7DAD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>
                <a:hlinkClick r:id="rId2"/>
              </a:rPr>
              <a:t>T1490</a:t>
            </a:r>
            <a:r>
              <a:rPr lang="en-AU" sz="4400" dirty="0"/>
              <a:t> </a:t>
            </a:r>
            <a:r>
              <a:rPr lang="en-AU" dirty="0"/>
              <a:t>Inhibit System Recovery 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AD526-2F0C-9002-D56D-89F78705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6200"/>
            <a:ext cx="3902330" cy="3915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107DB-0E5E-BC67-894E-ECA2C1DA86E0}"/>
              </a:ext>
            </a:extLst>
          </p:cNvPr>
          <p:cNvSpPr txBox="1"/>
          <p:nvPr/>
        </p:nvSpPr>
        <p:spPr>
          <a:xfrm>
            <a:off x="0" y="1987550"/>
            <a:ext cx="390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Had to enable shadow copies first for the attack to be successful</a:t>
            </a:r>
          </a:p>
        </p:txBody>
      </p:sp>
    </p:spTree>
    <p:extLst>
      <p:ext uri="{BB962C8B-B14F-4D97-AF65-F5344CB8AC3E}">
        <p14:creationId xmlns:p14="http://schemas.microsoft.com/office/powerpoint/2010/main" val="37940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 dirty="0">
                <a:effectLst/>
              </a:rPr>
              <a:t>ALPHV/</a:t>
            </a:r>
            <a:r>
              <a:rPr lang="en-AU" sz="1200" dirty="0" err="1">
                <a:effectLst/>
              </a:rPr>
              <a:t>BlackCat</a:t>
            </a:r>
            <a:r>
              <a:rPr lang="en-AU" sz="1200" dirty="0">
                <a:effectLst/>
              </a:rPr>
              <a:t> Ransomware, A.D.D.I. (2023) </a:t>
            </a:r>
            <a:r>
              <a:rPr lang="en-AU" sz="1200" i="1" dirty="0">
                <a:effectLst/>
              </a:rPr>
              <a:t>A deep dive into ALPHV/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SecurityScorecard</a:t>
            </a:r>
            <a:r>
              <a:rPr lang="en-AU" sz="12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200" dirty="0" err="1">
                <a:effectLst/>
              </a:rPr>
              <a:t>Bouchrika</a:t>
            </a:r>
            <a:r>
              <a:rPr lang="en-AU" sz="1200" dirty="0">
                <a:effectLst/>
              </a:rPr>
              <a:t>, I. (2023)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 (ALPHV)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Varonis</a:t>
            </a:r>
            <a:r>
              <a:rPr lang="en-AU" sz="12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200" dirty="0">
                <a:effectLst/>
              </a:rPr>
              <a:t>Clark, A., Sivakumaran, P. and </a:t>
            </a:r>
            <a:r>
              <a:rPr lang="en-AU" sz="1200" dirty="0" err="1">
                <a:effectLst/>
              </a:rPr>
              <a:t>Gotlib</a:t>
            </a:r>
            <a:r>
              <a:rPr lang="en-AU" sz="1200" dirty="0">
                <a:effectLst/>
              </a:rPr>
              <a:t>, Y. (2019) </a:t>
            </a:r>
            <a:r>
              <a:rPr lang="en-AU" sz="1200" i="1" dirty="0">
                <a:effectLst/>
              </a:rPr>
              <a:t>Inhibit system recovery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Inhibit System Recovery, Technique T1490 - Enterprise | MITRE ATT&amp;CK®</a:t>
            </a:r>
            <a:r>
              <a:rPr lang="en-AU" sz="12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200" dirty="0">
                <a:effectLst/>
              </a:rPr>
              <a:t>Intelligence, M.T. (2022) </a:t>
            </a:r>
            <a:r>
              <a:rPr lang="en-AU" sz="1200" i="1" dirty="0">
                <a:effectLst/>
              </a:rPr>
              <a:t>The many lives of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Microsoft Security Blog</a:t>
            </a:r>
            <a:r>
              <a:rPr lang="en-AU" sz="1200" dirty="0">
                <a:effectLst/>
              </a:rPr>
              <a:t>. Available at: https://www.microsoft.com/en-us/security/blog/2022/06/13/the-many-lives-of-blackcat-ransomware/ (Accessed: 22 September 2023). </a:t>
            </a:r>
          </a:p>
          <a:p>
            <a:r>
              <a:rPr lang="en-AU" sz="1200" dirty="0" err="1">
                <a:effectLst/>
              </a:rPr>
              <a:t>Nagahama</a:t>
            </a:r>
            <a:r>
              <a:rPr lang="en-AU" sz="1200" dirty="0">
                <a:effectLst/>
              </a:rPr>
              <a:t>, H. </a:t>
            </a:r>
            <a:r>
              <a:rPr lang="en-AU" sz="1200" i="1" dirty="0">
                <a:effectLst/>
              </a:rPr>
              <a:t>et al.</a:t>
            </a:r>
            <a:r>
              <a:rPr lang="en-AU" sz="1200" dirty="0">
                <a:effectLst/>
              </a:rPr>
              <a:t> (2023) </a:t>
            </a:r>
            <a:r>
              <a:rPr lang="en-AU" sz="1200" i="1" dirty="0">
                <a:effectLst/>
              </a:rPr>
              <a:t>Blackcat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, Software S1068 | MITRE ATT&amp;CK®</a:t>
            </a:r>
            <a:r>
              <a:rPr lang="en-AU" sz="12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200" dirty="0">
                <a:effectLst/>
              </a:rPr>
              <a:t>T1033, A.R. (2023) </a:t>
            </a:r>
            <a:r>
              <a:rPr lang="en-AU" sz="1200" i="1" dirty="0">
                <a:effectLst/>
              </a:rPr>
              <a:t>T1033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https://atomicredteam.io/discovery/T1033/ (Accessed: 22 September 2023). </a:t>
            </a:r>
          </a:p>
          <a:p>
            <a:r>
              <a:rPr lang="en-AU" sz="1200" dirty="0">
                <a:effectLst/>
              </a:rPr>
              <a:t>T1083, A. (2023) </a:t>
            </a:r>
            <a:r>
              <a:rPr lang="en-AU" sz="1200" i="1" dirty="0">
                <a:effectLst/>
              </a:rPr>
              <a:t>T1083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627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T1490 Inhibit System Recovery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19</cp:revision>
  <dcterms:created xsi:type="dcterms:W3CDTF">2023-09-14T06:28:02Z</dcterms:created>
  <dcterms:modified xsi:type="dcterms:W3CDTF">2023-09-22T08:36:39Z</dcterms:modified>
</cp:coreProperties>
</file>