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5"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63FB9-A1D1-4D2E-961A-D674896EE6A6}" type="datetimeFigureOut">
              <a:rPr lang="en-AU" smtClean="0"/>
              <a:t>9/09/2023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4AE2E-36C6-4338-97BA-6D8C018A5257}" type="slidenum">
              <a:rPr lang="en-AU" smtClean="0"/>
              <a:t>‹#›</a:t>
            </a:fld>
            <a:endParaRPr lang="en-AU"/>
          </a:p>
        </p:txBody>
      </p:sp>
    </p:spTree>
    <p:extLst>
      <p:ext uri="{BB962C8B-B14F-4D97-AF65-F5344CB8AC3E}">
        <p14:creationId xmlns:p14="http://schemas.microsoft.com/office/powerpoint/2010/main" val="369320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8A4AE2E-36C6-4338-97BA-6D8C018A5257}" type="slidenum">
              <a:rPr lang="en-AU" smtClean="0"/>
              <a:t>2</a:t>
            </a:fld>
            <a:endParaRPr lang="en-AU"/>
          </a:p>
        </p:txBody>
      </p:sp>
    </p:spTree>
    <p:extLst>
      <p:ext uri="{BB962C8B-B14F-4D97-AF65-F5344CB8AC3E}">
        <p14:creationId xmlns:p14="http://schemas.microsoft.com/office/powerpoint/2010/main" val="293333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656A-FD63-EAC3-8922-15A5977E5B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2FC7761-82D7-295F-D9F4-3E84D1B16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CE294C6-2BF7-91D6-4366-147CCE6ACEBD}"/>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802D6EB2-7342-F72D-B4D2-DE0ABAAD663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493E5D-4A40-DBB7-77DF-AE211BC5B079}"/>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16000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675E-011E-C9AC-D650-5C5C1EB68D0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9550A7E-E0FA-7635-FB99-204784D7F1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9072F23-F5FF-101E-6161-DC1ADC73D23F}"/>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CC688661-EFA5-98B3-9CBC-D5D34275D1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0A9A1B9-A93B-EC81-E398-2DF83975172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43588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13D1F-FD17-B3D0-40C9-76888713C6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2E637F-12D4-E38B-4962-EC1651FBEA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1E2C9C-9FCA-31CB-4172-D3E805F346EE}"/>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C57554F6-D525-BE0B-AF95-84288C1E8A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4BEAF5-3646-9C4F-AF9B-243B00032965}"/>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471984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51D6-6353-0950-7AA4-573B9D3D03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F6F8623-500E-7A3C-5534-BB7DD4F69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9AEF50-A196-47C0-DB97-B2C7E5B73C8F}"/>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70B8824A-5908-CEB1-01C8-29A98FF9CD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1E5BAFC-50DB-09E6-44FD-3BFA73E3050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11090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2B1C-D65C-5CEF-9F1E-8BB4EA0C5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5214138-4C3B-4978-4B9F-55ACBEFA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973D2-C82F-EC8F-99AF-5CD3EFFD82AB}"/>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DBE6A084-2DE5-CCAB-A13F-CD654CFCC8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7320F0-9926-D7A8-9407-FCE8AA6F365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9778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FBD2-FCB4-97E0-44EB-2BA408CECA4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DB03680-BF87-8BD0-F607-C25DC6D86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E50DF47-E30D-6564-35E0-AE728932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8629C8F-BD26-B28E-A36F-9681A742CD05}"/>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6" name="Footer Placeholder 5">
            <a:extLst>
              <a:ext uri="{FF2B5EF4-FFF2-40B4-BE49-F238E27FC236}">
                <a16:creationId xmlns:a16="http://schemas.microsoft.com/office/drawing/2014/main" id="{19F25DA9-D663-B035-48DF-C1F771331B7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3F27A8-767D-DE01-5DE2-B89B1B901284}"/>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66333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BA42-1320-9B7A-D666-CBE18BA8FF0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E6F3264-E527-847A-F267-E47EBBF0D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163C8-2DA3-1E03-063F-F6B487365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01EAA5E-9A1C-B865-D1C7-85348296C9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F3D324-4BB7-ABBD-8A50-7E278479C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A90A672-8D14-FCB0-E8E8-95A88FB6FD44}"/>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8" name="Footer Placeholder 7">
            <a:extLst>
              <a:ext uri="{FF2B5EF4-FFF2-40B4-BE49-F238E27FC236}">
                <a16:creationId xmlns:a16="http://schemas.microsoft.com/office/drawing/2014/main" id="{B6632DF2-735C-A8C1-D3AD-B35096FB9BF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423B65B-5F95-39D3-B979-B3364F49DEA2}"/>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35177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9A95-FF56-3A80-E8D0-5098EB906BF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6E77C93-0826-BD27-06E8-E7F4B1C956AD}"/>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4" name="Footer Placeholder 3">
            <a:extLst>
              <a:ext uri="{FF2B5EF4-FFF2-40B4-BE49-F238E27FC236}">
                <a16:creationId xmlns:a16="http://schemas.microsoft.com/office/drawing/2014/main" id="{71F2F0D9-A6FA-AF44-A7C7-24657327C01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736A7758-2CAE-70E8-8B4B-766D5B1A0A97}"/>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681219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6E4F3-4043-574C-2480-ECBAC33FFD66}"/>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3" name="Footer Placeholder 2">
            <a:extLst>
              <a:ext uri="{FF2B5EF4-FFF2-40B4-BE49-F238E27FC236}">
                <a16:creationId xmlns:a16="http://schemas.microsoft.com/office/drawing/2014/main" id="{9103E457-9C20-2770-71E3-81D4B7DA654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1D87431-EBE8-76B8-3BC3-7EEF8664D2EB}"/>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216788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1217-D860-8A77-025D-DCC29722E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7F9F394-D351-4B96-0B79-BEC7F2606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72E4827-AE5C-3A4F-8F5F-9BE49B35E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74F75-7DE6-3846-6A7E-75237378B512}"/>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6" name="Footer Placeholder 5">
            <a:extLst>
              <a:ext uri="{FF2B5EF4-FFF2-40B4-BE49-F238E27FC236}">
                <a16:creationId xmlns:a16="http://schemas.microsoft.com/office/drawing/2014/main" id="{7D25FA38-C3A7-66CB-F242-81A56DF9E3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A7FFD8-2A54-81EE-0148-93FE63E902CD}"/>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15569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2F1D-2FB2-4AAC-602C-C63262FA9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256193A-ADF7-AD4D-098F-C0568DA348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10B7297-B639-577E-C4D1-53FD35803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18564-6A57-E007-C418-C2EB3D90A03B}"/>
              </a:ext>
            </a:extLst>
          </p:cNvPr>
          <p:cNvSpPr>
            <a:spLocks noGrp="1"/>
          </p:cNvSpPr>
          <p:nvPr>
            <p:ph type="dt" sz="half" idx="10"/>
          </p:nvPr>
        </p:nvSpPr>
        <p:spPr/>
        <p:txBody>
          <a:bodyPr/>
          <a:lstStyle/>
          <a:p>
            <a:fld id="{AC86EEEC-B469-4479-988E-2EF5FAF4E7F2}" type="datetimeFigureOut">
              <a:rPr lang="en-AU" smtClean="0"/>
              <a:t>9/09/2023</a:t>
            </a:fld>
            <a:endParaRPr lang="en-AU"/>
          </a:p>
        </p:txBody>
      </p:sp>
      <p:sp>
        <p:nvSpPr>
          <p:cNvPr id="6" name="Footer Placeholder 5">
            <a:extLst>
              <a:ext uri="{FF2B5EF4-FFF2-40B4-BE49-F238E27FC236}">
                <a16:creationId xmlns:a16="http://schemas.microsoft.com/office/drawing/2014/main" id="{EFB29CE1-D889-0EAD-0410-1AEA0CA2B52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110FEB5-A871-A086-50B9-B391C8863D8F}"/>
              </a:ext>
            </a:extLst>
          </p:cNvPr>
          <p:cNvSpPr>
            <a:spLocks noGrp="1"/>
          </p:cNvSpPr>
          <p:nvPr>
            <p:ph type="sldNum" sz="quarter" idx="12"/>
          </p:nvPr>
        </p:nvSpPr>
        <p:spPr/>
        <p:txBody>
          <a:bodyPr/>
          <a:lstStyle/>
          <a:p>
            <a:fld id="{3DF43080-0606-4A96-BB18-EE849F8AD775}" type="slidenum">
              <a:rPr lang="en-AU" smtClean="0"/>
              <a:t>‹#›</a:t>
            </a:fld>
            <a:endParaRPr lang="en-AU"/>
          </a:p>
        </p:txBody>
      </p:sp>
    </p:spTree>
    <p:extLst>
      <p:ext uri="{BB962C8B-B14F-4D97-AF65-F5344CB8AC3E}">
        <p14:creationId xmlns:p14="http://schemas.microsoft.com/office/powerpoint/2010/main" val="3713131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9205D-2405-1502-53CC-B58D40606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8EC0417-96CF-5127-E7F7-430D39CA4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65F3F9-5E31-B918-00E2-54EA0C9711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6EEEC-B469-4479-988E-2EF5FAF4E7F2}" type="datetimeFigureOut">
              <a:rPr lang="en-AU" smtClean="0"/>
              <a:t>9/09/2023</a:t>
            </a:fld>
            <a:endParaRPr lang="en-AU"/>
          </a:p>
        </p:txBody>
      </p:sp>
      <p:sp>
        <p:nvSpPr>
          <p:cNvPr id="5" name="Footer Placeholder 4">
            <a:extLst>
              <a:ext uri="{FF2B5EF4-FFF2-40B4-BE49-F238E27FC236}">
                <a16:creationId xmlns:a16="http://schemas.microsoft.com/office/drawing/2014/main" id="{CF15BCAF-471F-8FB1-B4FF-71BCA188D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E3C144A6-22F1-64D1-BF46-810D4895D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43080-0606-4A96-BB18-EE849F8AD775}" type="slidenum">
              <a:rPr lang="en-AU" smtClean="0"/>
              <a:t>‹#›</a:t>
            </a:fld>
            <a:endParaRPr lang="en-AU"/>
          </a:p>
        </p:txBody>
      </p:sp>
    </p:spTree>
    <p:extLst>
      <p:ext uri="{BB962C8B-B14F-4D97-AF65-F5344CB8AC3E}">
        <p14:creationId xmlns:p14="http://schemas.microsoft.com/office/powerpoint/2010/main" val="77254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73EE2F-5186-C085-E84B-00BE2E65AB77}"/>
              </a:ext>
            </a:extLst>
          </p:cNvPr>
          <p:cNvSpPr>
            <a:spLocks noGrp="1"/>
          </p:cNvSpPr>
          <p:nvPr>
            <p:ph type="subTitle" idx="1"/>
          </p:nvPr>
        </p:nvSpPr>
        <p:spPr>
          <a:xfrm>
            <a:off x="1524000" y="139647"/>
            <a:ext cx="9144000" cy="1655762"/>
          </a:xfrm>
        </p:spPr>
        <p:txBody>
          <a:bodyPr/>
          <a:lstStyle/>
          <a:p>
            <a:r>
              <a:rPr lang="en-GB" dirty="0"/>
              <a:t>Install </a:t>
            </a:r>
            <a:r>
              <a:rPr lang="en-GB" dirty="0" err="1"/>
              <a:t>CQU_Office</a:t>
            </a:r>
            <a:r>
              <a:rPr lang="en-GB" dirty="0"/>
              <a:t> 2019 into DC</a:t>
            </a:r>
            <a:endParaRPr lang="en-AU" dirty="0"/>
          </a:p>
        </p:txBody>
      </p:sp>
      <p:pic>
        <p:nvPicPr>
          <p:cNvPr id="5" name="Picture 4">
            <a:extLst>
              <a:ext uri="{FF2B5EF4-FFF2-40B4-BE49-F238E27FC236}">
                <a16:creationId xmlns:a16="http://schemas.microsoft.com/office/drawing/2014/main" id="{2BD69E99-167B-B6D0-FB6F-647C95190028}"/>
              </a:ext>
            </a:extLst>
          </p:cNvPr>
          <p:cNvPicPr>
            <a:picLocks noChangeAspect="1"/>
          </p:cNvPicPr>
          <p:nvPr/>
        </p:nvPicPr>
        <p:blipFill>
          <a:blip r:embed="rId2"/>
          <a:stretch>
            <a:fillRect/>
          </a:stretch>
        </p:blipFill>
        <p:spPr>
          <a:xfrm>
            <a:off x="1438382" y="759871"/>
            <a:ext cx="8753582" cy="4595309"/>
          </a:xfrm>
          <a:prstGeom prst="rect">
            <a:avLst/>
          </a:prstGeom>
        </p:spPr>
      </p:pic>
    </p:spTree>
    <p:extLst>
      <p:ext uri="{BB962C8B-B14F-4D97-AF65-F5344CB8AC3E}">
        <p14:creationId xmlns:p14="http://schemas.microsoft.com/office/powerpoint/2010/main" val="11158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FA83-86A7-0900-1FFD-F345860D4587}"/>
              </a:ext>
            </a:extLst>
          </p:cNvPr>
          <p:cNvSpPr>
            <a:spLocks noGrp="1"/>
          </p:cNvSpPr>
          <p:nvPr>
            <p:ph type="title"/>
          </p:nvPr>
        </p:nvSpPr>
        <p:spPr>
          <a:xfrm>
            <a:off x="0" y="0"/>
            <a:ext cx="6858000" cy="1268963"/>
          </a:xfrm>
        </p:spPr>
        <p:txBody>
          <a:bodyPr>
            <a:normAutofit/>
          </a:bodyPr>
          <a:lstStyle/>
          <a:p>
            <a:r>
              <a:rPr lang="en-AU" sz="3600" dirty="0"/>
              <a:t>Odoo server CVE-2023-28531</a:t>
            </a:r>
          </a:p>
        </p:txBody>
      </p:sp>
      <p:pic>
        <p:nvPicPr>
          <p:cNvPr id="5" name="Picture 4">
            <a:extLst>
              <a:ext uri="{FF2B5EF4-FFF2-40B4-BE49-F238E27FC236}">
                <a16:creationId xmlns:a16="http://schemas.microsoft.com/office/drawing/2014/main" id="{C171A908-3A59-4CC2-F895-958DB9C21A6A}"/>
              </a:ext>
            </a:extLst>
          </p:cNvPr>
          <p:cNvPicPr>
            <a:picLocks noChangeAspect="1"/>
          </p:cNvPicPr>
          <p:nvPr/>
        </p:nvPicPr>
        <p:blipFill>
          <a:blip r:embed="rId2"/>
          <a:stretch>
            <a:fillRect/>
          </a:stretch>
        </p:blipFill>
        <p:spPr>
          <a:xfrm>
            <a:off x="5662105" y="1"/>
            <a:ext cx="6529896" cy="6858000"/>
          </a:xfrm>
          <a:prstGeom prst="rect">
            <a:avLst/>
          </a:prstGeom>
        </p:spPr>
      </p:pic>
    </p:spTree>
    <p:extLst>
      <p:ext uri="{BB962C8B-B14F-4D97-AF65-F5344CB8AC3E}">
        <p14:creationId xmlns:p14="http://schemas.microsoft.com/office/powerpoint/2010/main" val="422336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28E6-2CE0-156F-C37D-D3E5ACA7E03A}"/>
              </a:ext>
            </a:extLst>
          </p:cNvPr>
          <p:cNvSpPr>
            <a:spLocks noGrp="1"/>
          </p:cNvSpPr>
          <p:nvPr>
            <p:ph type="title"/>
          </p:nvPr>
        </p:nvSpPr>
        <p:spPr>
          <a:xfrm>
            <a:off x="0" y="365125"/>
            <a:ext cx="10515600" cy="1325563"/>
          </a:xfrm>
        </p:spPr>
        <p:txBody>
          <a:bodyPr>
            <a:normAutofit/>
          </a:bodyPr>
          <a:lstStyle/>
          <a:p>
            <a:r>
              <a:rPr lang="en-AU" sz="3600" dirty="0"/>
              <a:t>Odoo CVE-2021-28041</a:t>
            </a:r>
          </a:p>
        </p:txBody>
      </p:sp>
      <p:pic>
        <p:nvPicPr>
          <p:cNvPr id="5" name="Picture 4">
            <a:extLst>
              <a:ext uri="{FF2B5EF4-FFF2-40B4-BE49-F238E27FC236}">
                <a16:creationId xmlns:a16="http://schemas.microsoft.com/office/drawing/2014/main" id="{E696C6A5-5B34-9E93-A32F-3D94EBD10F9D}"/>
              </a:ext>
            </a:extLst>
          </p:cNvPr>
          <p:cNvPicPr>
            <a:picLocks noChangeAspect="1"/>
          </p:cNvPicPr>
          <p:nvPr/>
        </p:nvPicPr>
        <p:blipFill>
          <a:blip r:embed="rId2"/>
          <a:stretch>
            <a:fillRect/>
          </a:stretch>
        </p:blipFill>
        <p:spPr>
          <a:xfrm>
            <a:off x="5237515" y="0"/>
            <a:ext cx="6954486" cy="6857999"/>
          </a:xfrm>
          <a:prstGeom prst="rect">
            <a:avLst/>
          </a:prstGeom>
        </p:spPr>
      </p:pic>
    </p:spTree>
    <p:extLst>
      <p:ext uri="{BB962C8B-B14F-4D97-AF65-F5344CB8AC3E}">
        <p14:creationId xmlns:p14="http://schemas.microsoft.com/office/powerpoint/2010/main" val="161863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3645-0C5C-774E-6C31-44F139500301}"/>
              </a:ext>
            </a:extLst>
          </p:cNvPr>
          <p:cNvSpPr>
            <a:spLocks noGrp="1"/>
          </p:cNvSpPr>
          <p:nvPr>
            <p:ph type="title"/>
          </p:nvPr>
        </p:nvSpPr>
        <p:spPr/>
        <p:txBody>
          <a:bodyPr/>
          <a:lstStyle/>
          <a:p>
            <a:r>
              <a:rPr lang="en-AU" dirty="0" err="1"/>
              <a:t>Nikto</a:t>
            </a:r>
            <a:r>
              <a:rPr lang="en-AU" dirty="0"/>
              <a:t> scan of DC port 5357</a:t>
            </a:r>
          </a:p>
        </p:txBody>
      </p:sp>
      <p:pic>
        <p:nvPicPr>
          <p:cNvPr id="5" name="Picture 4">
            <a:extLst>
              <a:ext uri="{FF2B5EF4-FFF2-40B4-BE49-F238E27FC236}">
                <a16:creationId xmlns:a16="http://schemas.microsoft.com/office/drawing/2014/main" id="{B8C1A2E4-A601-74FE-D306-3BBC4ED32BC3}"/>
              </a:ext>
            </a:extLst>
          </p:cNvPr>
          <p:cNvPicPr>
            <a:picLocks noChangeAspect="1"/>
          </p:cNvPicPr>
          <p:nvPr/>
        </p:nvPicPr>
        <p:blipFill>
          <a:blip r:embed="rId2"/>
          <a:stretch>
            <a:fillRect/>
          </a:stretch>
        </p:blipFill>
        <p:spPr>
          <a:xfrm>
            <a:off x="985056" y="1212019"/>
            <a:ext cx="9605189" cy="5631985"/>
          </a:xfrm>
          <a:prstGeom prst="rect">
            <a:avLst/>
          </a:prstGeom>
        </p:spPr>
      </p:pic>
    </p:spTree>
    <p:extLst>
      <p:ext uri="{BB962C8B-B14F-4D97-AF65-F5344CB8AC3E}">
        <p14:creationId xmlns:p14="http://schemas.microsoft.com/office/powerpoint/2010/main" val="139542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747AA-EB9C-D13F-21C5-23B4DD238678}"/>
              </a:ext>
            </a:extLst>
          </p:cNvPr>
          <p:cNvSpPr>
            <a:spLocks noGrp="1"/>
          </p:cNvSpPr>
          <p:nvPr>
            <p:ph type="title"/>
          </p:nvPr>
        </p:nvSpPr>
        <p:spPr>
          <a:xfrm>
            <a:off x="4962330" y="-80131"/>
            <a:ext cx="10515600" cy="1325563"/>
          </a:xfrm>
        </p:spPr>
        <p:txBody>
          <a:bodyPr/>
          <a:lstStyle/>
          <a:p>
            <a:r>
              <a:rPr lang="en-AU" dirty="0" err="1"/>
              <a:t>Wafwoof</a:t>
            </a:r>
            <a:endParaRPr lang="en-AU" dirty="0"/>
          </a:p>
        </p:txBody>
      </p:sp>
      <p:pic>
        <p:nvPicPr>
          <p:cNvPr id="5" name="Picture 4">
            <a:extLst>
              <a:ext uri="{FF2B5EF4-FFF2-40B4-BE49-F238E27FC236}">
                <a16:creationId xmlns:a16="http://schemas.microsoft.com/office/drawing/2014/main" id="{968C3B26-9E81-99E4-3CFD-01E02619AAB9}"/>
              </a:ext>
            </a:extLst>
          </p:cNvPr>
          <p:cNvPicPr>
            <a:picLocks noChangeAspect="1"/>
          </p:cNvPicPr>
          <p:nvPr/>
        </p:nvPicPr>
        <p:blipFill>
          <a:blip r:embed="rId2"/>
          <a:stretch>
            <a:fillRect/>
          </a:stretch>
        </p:blipFill>
        <p:spPr>
          <a:xfrm>
            <a:off x="6752255" y="1212515"/>
            <a:ext cx="5439746" cy="5645486"/>
          </a:xfrm>
          <a:prstGeom prst="rect">
            <a:avLst/>
          </a:prstGeom>
        </p:spPr>
      </p:pic>
      <p:pic>
        <p:nvPicPr>
          <p:cNvPr id="7" name="Picture 6">
            <a:extLst>
              <a:ext uri="{FF2B5EF4-FFF2-40B4-BE49-F238E27FC236}">
                <a16:creationId xmlns:a16="http://schemas.microsoft.com/office/drawing/2014/main" id="{238F47A6-29C0-CE5A-986D-0265F2EFC7D5}"/>
              </a:ext>
            </a:extLst>
          </p:cNvPr>
          <p:cNvPicPr>
            <a:picLocks noChangeAspect="1"/>
          </p:cNvPicPr>
          <p:nvPr/>
        </p:nvPicPr>
        <p:blipFill>
          <a:blip r:embed="rId3"/>
          <a:stretch>
            <a:fillRect/>
          </a:stretch>
        </p:blipFill>
        <p:spPr>
          <a:xfrm>
            <a:off x="-1" y="1245432"/>
            <a:ext cx="5439747" cy="5612568"/>
          </a:xfrm>
          <a:prstGeom prst="rect">
            <a:avLst/>
          </a:prstGeom>
        </p:spPr>
      </p:pic>
      <p:sp>
        <p:nvSpPr>
          <p:cNvPr id="8" name="TextBox 7">
            <a:extLst>
              <a:ext uri="{FF2B5EF4-FFF2-40B4-BE49-F238E27FC236}">
                <a16:creationId xmlns:a16="http://schemas.microsoft.com/office/drawing/2014/main" id="{EF71355F-EFDA-F323-1B89-8909E6D3C877}"/>
              </a:ext>
            </a:extLst>
          </p:cNvPr>
          <p:cNvSpPr txBox="1"/>
          <p:nvPr/>
        </p:nvSpPr>
        <p:spPr>
          <a:xfrm>
            <a:off x="9265298" y="826532"/>
            <a:ext cx="3387012" cy="369332"/>
          </a:xfrm>
          <a:prstGeom prst="rect">
            <a:avLst/>
          </a:prstGeom>
          <a:noFill/>
        </p:spPr>
        <p:txBody>
          <a:bodyPr wrap="square" rtlCol="0">
            <a:spAutoFit/>
          </a:bodyPr>
          <a:lstStyle/>
          <a:p>
            <a:r>
              <a:rPr lang="en-AU" dirty="0"/>
              <a:t>Odoo</a:t>
            </a:r>
          </a:p>
        </p:txBody>
      </p:sp>
      <p:sp>
        <p:nvSpPr>
          <p:cNvPr id="9" name="TextBox 8">
            <a:extLst>
              <a:ext uri="{FF2B5EF4-FFF2-40B4-BE49-F238E27FC236}">
                <a16:creationId xmlns:a16="http://schemas.microsoft.com/office/drawing/2014/main" id="{95610627-0605-724B-866D-D6DF74A336BD}"/>
              </a:ext>
            </a:extLst>
          </p:cNvPr>
          <p:cNvSpPr txBox="1"/>
          <p:nvPr/>
        </p:nvSpPr>
        <p:spPr>
          <a:xfrm>
            <a:off x="2305438" y="856666"/>
            <a:ext cx="2052735" cy="369332"/>
          </a:xfrm>
          <a:prstGeom prst="rect">
            <a:avLst/>
          </a:prstGeom>
          <a:noFill/>
        </p:spPr>
        <p:txBody>
          <a:bodyPr wrap="square" rtlCol="0">
            <a:spAutoFit/>
          </a:bodyPr>
          <a:lstStyle/>
          <a:p>
            <a:r>
              <a:rPr lang="en-AU" dirty="0"/>
              <a:t>DC</a:t>
            </a:r>
          </a:p>
        </p:txBody>
      </p:sp>
    </p:spTree>
    <p:extLst>
      <p:ext uri="{BB962C8B-B14F-4D97-AF65-F5344CB8AC3E}">
        <p14:creationId xmlns:p14="http://schemas.microsoft.com/office/powerpoint/2010/main" val="141160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C018-BA90-814C-F6D6-59B5B5016ED4}"/>
              </a:ext>
            </a:extLst>
          </p:cNvPr>
          <p:cNvSpPr>
            <a:spLocks noGrp="1"/>
          </p:cNvSpPr>
          <p:nvPr>
            <p:ph type="title"/>
          </p:nvPr>
        </p:nvSpPr>
        <p:spPr>
          <a:xfrm>
            <a:off x="399662" y="2016643"/>
            <a:ext cx="10515600" cy="1325563"/>
          </a:xfrm>
        </p:spPr>
        <p:txBody>
          <a:bodyPr>
            <a:normAutofit fontScale="90000"/>
          </a:bodyPr>
          <a:lstStyle/>
          <a:p>
            <a:r>
              <a:rPr lang="en-AU" dirty="0"/>
              <a:t>Nmap</a:t>
            </a:r>
            <a:br>
              <a:rPr lang="en-AU" dirty="0"/>
            </a:br>
            <a:br>
              <a:rPr lang="en-AU" dirty="0"/>
            </a:br>
            <a:r>
              <a:rPr lang="en-AU" dirty="0"/>
              <a:t>DC machine</a:t>
            </a:r>
          </a:p>
        </p:txBody>
      </p:sp>
      <p:pic>
        <p:nvPicPr>
          <p:cNvPr id="7" name="Picture 6">
            <a:extLst>
              <a:ext uri="{FF2B5EF4-FFF2-40B4-BE49-F238E27FC236}">
                <a16:creationId xmlns:a16="http://schemas.microsoft.com/office/drawing/2014/main" id="{9EB35270-5081-D26D-1564-65696ADF34C0}"/>
              </a:ext>
            </a:extLst>
          </p:cNvPr>
          <p:cNvPicPr>
            <a:picLocks noChangeAspect="1"/>
          </p:cNvPicPr>
          <p:nvPr/>
        </p:nvPicPr>
        <p:blipFill>
          <a:blip r:embed="rId2"/>
          <a:stretch>
            <a:fillRect/>
          </a:stretch>
        </p:blipFill>
        <p:spPr>
          <a:xfrm>
            <a:off x="3282257" y="0"/>
            <a:ext cx="7512269" cy="6858000"/>
          </a:xfrm>
          <a:prstGeom prst="rect">
            <a:avLst/>
          </a:prstGeom>
        </p:spPr>
      </p:pic>
    </p:spTree>
    <p:extLst>
      <p:ext uri="{BB962C8B-B14F-4D97-AF65-F5344CB8AC3E}">
        <p14:creationId xmlns:p14="http://schemas.microsoft.com/office/powerpoint/2010/main" val="3129337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CE47-2C76-0C33-663B-6058EFFC7BF9}"/>
              </a:ext>
            </a:extLst>
          </p:cNvPr>
          <p:cNvSpPr>
            <a:spLocks noGrp="1"/>
          </p:cNvSpPr>
          <p:nvPr>
            <p:ph type="title"/>
          </p:nvPr>
        </p:nvSpPr>
        <p:spPr>
          <a:xfrm>
            <a:off x="539435" y="2420262"/>
            <a:ext cx="10515600" cy="1325563"/>
          </a:xfrm>
        </p:spPr>
        <p:txBody>
          <a:bodyPr>
            <a:normAutofit fontScale="90000"/>
          </a:bodyPr>
          <a:lstStyle/>
          <a:p>
            <a:r>
              <a:rPr lang="en-AU" dirty="0"/>
              <a:t>Nmap</a:t>
            </a:r>
            <a:br>
              <a:rPr lang="en-AU" dirty="0"/>
            </a:br>
            <a:br>
              <a:rPr lang="en-AU" dirty="0"/>
            </a:br>
            <a:r>
              <a:rPr lang="en-AU" dirty="0" err="1"/>
              <a:t>oDoo</a:t>
            </a:r>
            <a:endParaRPr lang="en-AU" dirty="0"/>
          </a:p>
        </p:txBody>
      </p:sp>
      <p:pic>
        <p:nvPicPr>
          <p:cNvPr id="5" name="Picture 4">
            <a:extLst>
              <a:ext uri="{FF2B5EF4-FFF2-40B4-BE49-F238E27FC236}">
                <a16:creationId xmlns:a16="http://schemas.microsoft.com/office/drawing/2014/main" id="{118A95FB-0F32-9A88-BB09-C237D7948112}"/>
              </a:ext>
            </a:extLst>
          </p:cNvPr>
          <p:cNvPicPr>
            <a:picLocks noChangeAspect="1"/>
          </p:cNvPicPr>
          <p:nvPr/>
        </p:nvPicPr>
        <p:blipFill>
          <a:blip r:embed="rId2"/>
          <a:stretch>
            <a:fillRect/>
          </a:stretch>
        </p:blipFill>
        <p:spPr>
          <a:xfrm>
            <a:off x="2597873" y="1394847"/>
            <a:ext cx="8553450" cy="3724275"/>
          </a:xfrm>
          <a:prstGeom prst="rect">
            <a:avLst/>
          </a:prstGeom>
        </p:spPr>
      </p:pic>
    </p:spTree>
    <p:extLst>
      <p:ext uri="{BB962C8B-B14F-4D97-AF65-F5344CB8AC3E}">
        <p14:creationId xmlns:p14="http://schemas.microsoft.com/office/powerpoint/2010/main" val="143008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D445-2CB8-AE71-10ED-EC9ACF8A9A65}"/>
              </a:ext>
            </a:extLst>
          </p:cNvPr>
          <p:cNvSpPr>
            <a:spLocks noGrp="1"/>
          </p:cNvSpPr>
          <p:nvPr>
            <p:ph type="title"/>
          </p:nvPr>
        </p:nvSpPr>
        <p:spPr/>
        <p:txBody>
          <a:bodyPr/>
          <a:lstStyle/>
          <a:p>
            <a:r>
              <a:rPr lang="en-AU" dirty="0"/>
              <a:t>Interesting</a:t>
            </a:r>
          </a:p>
        </p:txBody>
      </p:sp>
      <p:pic>
        <p:nvPicPr>
          <p:cNvPr id="5" name="Picture 4">
            <a:extLst>
              <a:ext uri="{FF2B5EF4-FFF2-40B4-BE49-F238E27FC236}">
                <a16:creationId xmlns:a16="http://schemas.microsoft.com/office/drawing/2014/main" id="{9A76E786-693E-05A2-B2D2-E058D0CB8955}"/>
              </a:ext>
            </a:extLst>
          </p:cNvPr>
          <p:cNvPicPr>
            <a:picLocks noChangeAspect="1"/>
          </p:cNvPicPr>
          <p:nvPr/>
        </p:nvPicPr>
        <p:blipFill>
          <a:blip r:embed="rId2"/>
          <a:stretch>
            <a:fillRect/>
          </a:stretch>
        </p:blipFill>
        <p:spPr>
          <a:xfrm>
            <a:off x="3584607" y="1489907"/>
            <a:ext cx="6362700" cy="4638675"/>
          </a:xfrm>
          <a:prstGeom prst="rect">
            <a:avLst/>
          </a:prstGeom>
        </p:spPr>
      </p:pic>
    </p:spTree>
    <p:extLst>
      <p:ext uri="{BB962C8B-B14F-4D97-AF65-F5344CB8AC3E}">
        <p14:creationId xmlns:p14="http://schemas.microsoft.com/office/powerpoint/2010/main" val="8340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DECA-8089-AF69-9EF1-DD85B8FAB1F6}"/>
              </a:ext>
            </a:extLst>
          </p:cNvPr>
          <p:cNvSpPr>
            <a:spLocks noGrp="1"/>
          </p:cNvSpPr>
          <p:nvPr>
            <p:ph type="title"/>
          </p:nvPr>
        </p:nvSpPr>
        <p:spPr/>
        <p:txBody>
          <a:bodyPr/>
          <a:lstStyle/>
          <a:p>
            <a:r>
              <a:rPr lang="en-AU" dirty="0" err="1"/>
              <a:t>Wazuh</a:t>
            </a:r>
            <a:endParaRPr lang="en-AU" dirty="0"/>
          </a:p>
        </p:txBody>
      </p:sp>
      <p:pic>
        <p:nvPicPr>
          <p:cNvPr id="5" name="Picture 4">
            <a:extLst>
              <a:ext uri="{FF2B5EF4-FFF2-40B4-BE49-F238E27FC236}">
                <a16:creationId xmlns:a16="http://schemas.microsoft.com/office/drawing/2014/main" id="{BE87693F-D778-2363-BBB6-99519131C9A5}"/>
              </a:ext>
            </a:extLst>
          </p:cNvPr>
          <p:cNvPicPr>
            <a:picLocks noChangeAspect="1"/>
          </p:cNvPicPr>
          <p:nvPr/>
        </p:nvPicPr>
        <p:blipFill>
          <a:blip r:embed="rId2"/>
          <a:stretch>
            <a:fillRect/>
          </a:stretch>
        </p:blipFill>
        <p:spPr>
          <a:xfrm>
            <a:off x="0" y="1969863"/>
            <a:ext cx="12192000" cy="2918273"/>
          </a:xfrm>
          <a:prstGeom prst="rect">
            <a:avLst/>
          </a:prstGeom>
        </p:spPr>
      </p:pic>
    </p:spTree>
    <p:extLst>
      <p:ext uri="{BB962C8B-B14F-4D97-AF65-F5344CB8AC3E}">
        <p14:creationId xmlns:p14="http://schemas.microsoft.com/office/powerpoint/2010/main" val="375702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9491-2C2B-F8A5-6DC2-CABF91E1985C}"/>
              </a:ext>
            </a:extLst>
          </p:cNvPr>
          <p:cNvSpPr>
            <a:spLocks noGrp="1"/>
          </p:cNvSpPr>
          <p:nvPr>
            <p:ph type="title"/>
          </p:nvPr>
        </p:nvSpPr>
        <p:spPr/>
        <p:txBody>
          <a:bodyPr/>
          <a:lstStyle/>
          <a:p>
            <a:r>
              <a:rPr lang="en-AU" dirty="0"/>
              <a:t>Black Cats Lifecycle</a:t>
            </a:r>
          </a:p>
        </p:txBody>
      </p:sp>
      <p:sp>
        <p:nvSpPr>
          <p:cNvPr id="3" name="Content Placeholder 2">
            <a:extLst>
              <a:ext uri="{FF2B5EF4-FFF2-40B4-BE49-F238E27FC236}">
                <a16:creationId xmlns:a16="http://schemas.microsoft.com/office/drawing/2014/main" id="{CA0FF930-D5B7-6C49-F32B-0883015E9A9C}"/>
              </a:ext>
            </a:extLst>
          </p:cNvPr>
          <p:cNvSpPr>
            <a:spLocks noGrp="1"/>
          </p:cNvSpPr>
          <p:nvPr>
            <p:ph idx="1"/>
          </p:nvPr>
        </p:nvSpPr>
        <p:spPr/>
        <p:txBody>
          <a:bodyPr>
            <a:normAutofit/>
          </a:bodyPr>
          <a:lstStyle/>
          <a:p>
            <a:r>
              <a:rPr lang="en-AU" sz="1400" dirty="0" err="1"/>
              <a:t>BlackCat</a:t>
            </a:r>
            <a:r>
              <a:rPr lang="en-AU" sz="1400" dirty="0"/>
              <a:t> infiltrates a network by using compromised credentials via the remote desktop protocol and virtual private networks. It also uses vulnerabilities in software to infect machines. Users can also be tricked by emails to download and execute </a:t>
            </a:r>
            <a:r>
              <a:rPr lang="en-AU" sz="1400" dirty="0" err="1"/>
              <a:t>BlackCat</a:t>
            </a:r>
            <a:r>
              <a:rPr lang="en-AU" sz="1400" dirty="0"/>
              <a:t>.</a:t>
            </a:r>
          </a:p>
          <a:p>
            <a:r>
              <a:rPr lang="en-AU" sz="1400" dirty="0"/>
              <a:t>Once black cat has infected a machine and infiltrated a network it will attempt to infect other machines in the network using a variety of techniques. It will use compromised credentials and the remote desktop protocol to gain access to other machines and install itself. If </a:t>
            </a:r>
            <a:r>
              <a:rPr lang="en-AU" sz="1400" dirty="0" err="1"/>
              <a:t>BlackCat</a:t>
            </a:r>
            <a:r>
              <a:rPr lang="en-AU" sz="1400" dirty="0"/>
              <a:t> is able to compromise the domain controller it will use group policy objects to deploy itself on other computers. </a:t>
            </a:r>
            <a:r>
              <a:rPr lang="en-AU" sz="1400" dirty="0" err="1"/>
              <a:t>PsExec</a:t>
            </a:r>
            <a:r>
              <a:rPr lang="en-AU" sz="1400" dirty="0"/>
              <a:t> is also used with compromised account credentials to spread </a:t>
            </a:r>
            <a:r>
              <a:rPr lang="en-AU" sz="1400" dirty="0" err="1"/>
              <a:t>BlackCat</a:t>
            </a:r>
            <a:r>
              <a:rPr lang="en-AU" sz="1400" dirty="0"/>
              <a:t>. Software vulnerabilities are also used to spread </a:t>
            </a:r>
            <a:r>
              <a:rPr lang="en-AU" sz="1400" dirty="0" err="1"/>
              <a:t>BlackCat</a:t>
            </a:r>
            <a:r>
              <a:rPr lang="en-AU" sz="1400" dirty="0"/>
              <a:t>, public CVEs are known to be used to spread </a:t>
            </a:r>
            <a:r>
              <a:rPr lang="en-AU" sz="1400" dirty="0" err="1"/>
              <a:t>BlackCat</a:t>
            </a:r>
            <a:endParaRPr lang="en-AU" sz="1400" dirty="0"/>
          </a:p>
          <a:p>
            <a:r>
              <a:rPr lang="en-AU" sz="1400" dirty="0"/>
              <a:t>Once </a:t>
            </a:r>
            <a:r>
              <a:rPr lang="en-AU" sz="1400" dirty="0" err="1"/>
              <a:t>BlackCat</a:t>
            </a:r>
            <a:r>
              <a:rPr lang="en-AU" sz="1400" dirty="0"/>
              <a:t> has infected a system it opens a connection back to its command and control network and a malicious actor can execute attacks. </a:t>
            </a:r>
          </a:p>
          <a:p>
            <a:r>
              <a:rPr lang="en-AU" sz="1400" dirty="0" err="1"/>
              <a:t>BlackCat</a:t>
            </a:r>
            <a:r>
              <a:rPr lang="en-AU" sz="1400" dirty="0"/>
              <a:t> typically will perform a triple-extortion attack where </a:t>
            </a:r>
            <a:r>
              <a:rPr lang="en-AU" sz="1400" dirty="0" err="1"/>
              <a:t>BlackCat</a:t>
            </a:r>
            <a:r>
              <a:rPr lang="en-AU" sz="1400" dirty="0"/>
              <a:t> will exfiltrate the users data and will threaten publishing their data if the fee is not paid. At the same time </a:t>
            </a:r>
            <a:r>
              <a:rPr lang="en-AU" sz="1400" dirty="0" err="1"/>
              <a:t>BlackCat</a:t>
            </a:r>
            <a:r>
              <a:rPr lang="en-AU" sz="1400" dirty="0"/>
              <a:t> will encrypt all of the users files and will not decrypt them if the fee is not paid and finally the user will be threatened of a denial of service attack if the fee is not paid.</a:t>
            </a:r>
          </a:p>
          <a:p>
            <a:endParaRPr lang="en-AU" sz="1400" dirty="0"/>
          </a:p>
        </p:txBody>
      </p:sp>
    </p:spTree>
    <p:extLst>
      <p:ext uri="{BB962C8B-B14F-4D97-AF65-F5344CB8AC3E}">
        <p14:creationId xmlns:p14="http://schemas.microsoft.com/office/powerpoint/2010/main" val="397210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43D9-82C1-953A-EBC5-3E74078653E8}"/>
              </a:ext>
            </a:extLst>
          </p:cNvPr>
          <p:cNvSpPr>
            <a:spLocks noGrp="1"/>
          </p:cNvSpPr>
          <p:nvPr>
            <p:ph type="title"/>
          </p:nvPr>
        </p:nvSpPr>
        <p:spPr/>
        <p:txBody>
          <a:bodyPr/>
          <a:lstStyle/>
          <a:p>
            <a:r>
              <a:rPr lang="en-AU" dirty="0" err="1"/>
              <a:t>BlackCat</a:t>
            </a:r>
            <a:r>
              <a:rPr lang="en-AU" dirty="0"/>
              <a:t> ATT&amp;CK TTPs</a:t>
            </a:r>
          </a:p>
        </p:txBody>
      </p:sp>
      <p:sp>
        <p:nvSpPr>
          <p:cNvPr id="3" name="Content Placeholder 2">
            <a:extLst>
              <a:ext uri="{FF2B5EF4-FFF2-40B4-BE49-F238E27FC236}">
                <a16:creationId xmlns:a16="http://schemas.microsoft.com/office/drawing/2014/main" id="{EE8B6E41-E88E-0AA3-9DE3-FC278D691493}"/>
              </a:ext>
            </a:extLst>
          </p:cNvPr>
          <p:cNvSpPr>
            <a:spLocks noGrp="1"/>
          </p:cNvSpPr>
          <p:nvPr>
            <p:ph idx="1"/>
          </p:nvPr>
        </p:nvSpPr>
        <p:spPr/>
        <p:txBody>
          <a:bodyPr>
            <a:normAutofit/>
          </a:bodyPr>
          <a:lstStyle/>
          <a:p>
            <a:r>
              <a:rPr lang="en-AU" dirty="0"/>
              <a:t>T1190 </a:t>
            </a:r>
            <a:r>
              <a:rPr lang="en-AU" dirty="0" err="1"/>
              <a:t>BlackCat</a:t>
            </a:r>
            <a:r>
              <a:rPr lang="en-AU" dirty="0"/>
              <a:t> exploits unpatched or vulnerable public facing applications</a:t>
            </a:r>
          </a:p>
          <a:p>
            <a:r>
              <a:rPr lang="en-AU" dirty="0"/>
              <a:t>T1112 </a:t>
            </a:r>
            <a:r>
              <a:rPr lang="en-AU" dirty="0" err="1"/>
              <a:t>BlackCat</a:t>
            </a:r>
            <a:r>
              <a:rPr lang="en-AU" dirty="0"/>
              <a:t> can use the registry to maintain persistence</a:t>
            </a:r>
          </a:p>
          <a:p>
            <a:r>
              <a:rPr lang="en-AU" dirty="0"/>
              <a:t>T1548 </a:t>
            </a:r>
            <a:r>
              <a:rPr lang="en-AU" dirty="0" err="1"/>
              <a:t>BlackCat</a:t>
            </a:r>
            <a:r>
              <a:rPr lang="en-AU" dirty="0"/>
              <a:t> bypass user account control elevating privileges</a:t>
            </a:r>
          </a:p>
          <a:p>
            <a:r>
              <a:rPr lang="en-AU" dirty="0"/>
              <a:t>T1003.001 Credential dumping can allow </a:t>
            </a:r>
            <a:r>
              <a:rPr lang="en-AU" dirty="0" err="1"/>
              <a:t>BlackCat</a:t>
            </a:r>
            <a:r>
              <a:rPr lang="en-AU" dirty="0"/>
              <a:t> to extract other users credentials</a:t>
            </a:r>
          </a:p>
          <a:p>
            <a:r>
              <a:rPr lang="en-AU" dirty="0"/>
              <a:t>T1486 </a:t>
            </a:r>
            <a:r>
              <a:rPr lang="en-AU" dirty="0" err="1"/>
              <a:t>BlackCat</a:t>
            </a:r>
            <a:r>
              <a:rPr lang="en-AU" dirty="0"/>
              <a:t> will encrypt user data.</a:t>
            </a:r>
          </a:p>
          <a:p>
            <a:r>
              <a:rPr lang="en-AU" dirty="0"/>
              <a:t>T1563.002 &amp; T1570 RDP Hijacking and </a:t>
            </a:r>
            <a:r>
              <a:rPr lang="en-AU" dirty="0" err="1"/>
              <a:t>psexec</a:t>
            </a:r>
            <a:r>
              <a:rPr lang="en-AU" dirty="0"/>
              <a:t> for lateral movement</a:t>
            </a:r>
          </a:p>
        </p:txBody>
      </p:sp>
    </p:spTree>
    <p:extLst>
      <p:ext uri="{BB962C8B-B14F-4D97-AF65-F5344CB8AC3E}">
        <p14:creationId xmlns:p14="http://schemas.microsoft.com/office/powerpoint/2010/main" val="96744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CEA96-7FDD-2C43-28ED-35123880C800}"/>
              </a:ext>
            </a:extLst>
          </p:cNvPr>
          <p:cNvSpPr>
            <a:spLocks noGrp="1"/>
          </p:cNvSpPr>
          <p:nvPr>
            <p:ph idx="1"/>
          </p:nvPr>
        </p:nvSpPr>
        <p:spPr>
          <a:xfrm>
            <a:off x="838200" y="150938"/>
            <a:ext cx="10515600" cy="4351338"/>
          </a:xfrm>
        </p:spPr>
        <p:txBody>
          <a:bodyPr/>
          <a:lstStyle/>
          <a:p>
            <a:pPr marL="0" indent="0">
              <a:buNone/>
            </a:pPr>
            <a:r>
              <a:rPr lang="en-GB" dirty="0"/>
              <a:t>Install additional app(s) into DC</a:t>
            </a:r>
            <a:endParaRPr lang="en-AU" dirty="0"/>
          </a:p>
        </p:txBody>
      </p:sp>
      <p:pic>
        <p:nvPicPr>
          <p:cNvPr id="5" name="Picture 4">
            <a:extLst>
              <a:ext uri="{FF2B5EF4-FFF2-40B4-BE49-F238E27FC236}">
                <a16:creationId xmlns:a16="http://schemas.microsoft.com/office/drawing/2014/main" id="{65521022-86DD-6D9B-6102-5C1CE9E07E1C}"/>
              </a:ext>
            </a:extLst>
          </p:cNvPr>
          <p:cNvPicPr>
            <a:picLocks noChangeAspect="1"/>
          </p:cNvPicPr>
          <p:nvPr/>
        </p:nvPicPr>
        <p:blipFill>
          <a:blip r:embed="rId3"/>
          <a:stretch>
            <a:fillRect/>
          </a:stretch>
        </p:blipFill>
        <p:spPr>
          <a:xfrm>
            <a:off x="2748643" y="2283058"/>
            <a:ext cx="7993390" cy="4546315"/>
          </a:xfrm>
          <a:prstGeom prst="rect">
            <a:avLst/>
          </a:prstGeom>
        </p:spPr>
      </p:pic>
      <p:pic>
        <p:nvPicPr>
          <p:cNvPr id="7" name="Picture 6">
            <a:extLst>
              <a:ext uri="{FF2B5EF4-FFF2-40B4-BE49-F238E27FC236}">
                <a16:creationId xmlns:a16="http://schemas.microsoft.com/office/drawing/2014/main" id="{05B6072A-FF35-2B8F-73D9-5FD63689E77D}"/>
              </a:ext>
            </a:extLst>
          </p:cNvPr>
          <p:cNvPicPr>
            <a:picLocks noChangeAspect="1"/>
          </p:cNvPicPr>
          <p:nvPr/>
        </p:nvPicPr>
        <p:blipFill>
          <a:blip r:embed="rId4"/>
          <a:stretch>
            <a:fillRect/>
          </a:stretch>
        </p:blipFill>
        <p:spPr>
          <a:xfrm>
            <a:off x="3071812" y="893692"/>
            <a:ext cx="5095619" cy="2535308"/>
          </a:xfrm>
          <a:prstGeom prst="rect">
            <a:avLst/>
          </a:prstGeom>
        </p:spPr>
      </p:pic>
    </p:spTree>
    <p:extLst>
      <p:ext uri="{BB962C8B-B14F-4D97-AF65-F5344CB8AC3E}">
        <p14:creationId xmlns:p14="http://schemas.microsoft.com/office/powerpoint/2010/main" val="17023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3BB6-37EF-0145-9D5D-743C08A4295A}"/>
              </a:ext>
            </a:extLst>
          </p:cNvPr>
          <p:cNvSpPr>
            <a:spLocks noGrp="1"/>
          </p:cNvSpPr>
          <p:nvPr>
            <p:ph type="title"/>
          </p:nvPr>
        </p:nvSpPr>
        <p:spPr/>
        <p:txBody>
          <a:bodyPr/>
          <a:lstStyle/>
          <a:p>
            <a:r>
              <a:rPr lang="en-AU" dirty="0"/>
              <a:t>References</a:t>
            </a:r>
          </a:p>
        </p:txBody>
      </p:sp>
      <p:sp>
        <p:nvSpPr>
          <p:cNvPr id="3" name="Content Placeholder 2">
            <a:extLst>
              <a:ext uri="{FF2B5EF4-FFF2-40B4-BE49-F238E27FC236}">
                <a16:creationId xmlns:a16="http://schemas.microsoft.com/office/drawing/2014/main" id="{E4917535-F7CB-DEB3-986A-942D9E4D5EDF}"/>
              </a:ext>
            </a:extLst>
          </p:cNvPr>
          <p:cNvSpPr>
            <a:spLocks noGrp="1"/>
          </p:cNvSpPr>
          <p:nvPr>
            <p:ph idx="1"/>
          </p:nvPr>
        </p:nvSpPr>
        <p:spPr/>
        <p:txBody>
          <a:bodyPr>
            <a:normAutofit/>
          </a:bodyPr>
          <a:lstStyle/>
          <a:p>
            <a:r>
              <a:rPr lang="en-GB" sz="1600" dirty="0">
                <a:effectLst/>
              </a:rPr>
              <a:t>CIS (no date) </a:t>
            </a:r>
            <a:r>
              <a:rPr lang="en-GB" sz="1600" i="1" dirty="0">
                <a:effectLst/>
              </a:rPr>
              <a:t>Breaking down the </a:t>
            </a:r>
            <a:r>
              <a:rPr lang="en-GB" sz="1600" i="1" dirty="0" err="1">
                <a:effectLst/>
              </a:rPr>
              <a:t>BlackCat</a:t>
            </a:r>
            <a:r>
              <a:rPr lang="en-GB" sz="1600" i="1" dirty="0">
                <a:effectLst/>
              </a:rPr>
              <a:t> ransomware operation</a:t>
            </a:r>
            <a:r>
              <a:rPr lang="en-GB" sz="1600" dirty="0">
                <a:effectLst/>
              </a:rPr>
              <a:t>, </a:t>
            </a:r>
            <a:r>
              <a:rPr lang="en-GB" sz="1600" i="1" dirty="0" err="1">
                <a:effectLst/>
              </a:rPr>
              <a:t>Center</a:t>
            </a:r>
            <a:r>
              <a:rPr lang="en-GB" sz="1600" i="1" dirty="0">
                <a:effectLst/>
              </a:rPr>
              <a:t> for internet security</a:t>
            </a:r>
            <a:r>
              <a:rPr lang="en-GB" sz="1600" dirty="0">
                <a:effectLst/>
              </a:rPr>
              <a:t>. Available at: https://www.cisecurity.org/insights/blog/breaking-down-the-blackcat-ransomware-operation (Accessed: 09 September 2023). </a:t>
            </a:r>
          </a:p>
          <a:p>
            <a:r>
              <a:rPr lang="en-GB" sz="1600" dirty="0">
                <a:effectLst/>
              </a:rPr>
              <a:t>Microsoft (2022) </a:t>
            </a:r>
            <a:r>
              <a:rPr lang="en-GB" sz="1600" i="1" dirty="0">
                <a:effectLst/>
              </a:rPr>
              <a:t>The many lives of </a:t>
            </a:r>
            <a:r>
              <a:rPr lang="en-GB" sz="1600" i="1" dirty="0" err="1">
                <a:effectLst/>
              </a:rPr>
              <a:t>BlackCat</a:t>
            </a:r>
            <a:r>
              <a:rPr lang="en-GB" sz="1600" i="1" dirty="0">
                <a:effectLst/>
              </a:rPr>
              <a:t> ransomware</a:t>
            </a:r>
            <a:r>
              <a:rPr lang="en-GB" sz="1600" dirty="0">
                <a:effectLst/>
              </a:rPr>
              <a:t>, </a:t>
            </a:r>
            <a:r>
              <a:rPr lang="en-GB" sz="1600" i="1" dirty="0">
                <a:effectLst/>
              </a:rPr>
              <a:t>Microsoft Security Blog</a:t>
            </a:r>
            <a:r>
              <a:rPr lang="en-GB" sz="1600" dirty="0">
                <a:effectLst/>
              </a:rPr>
              <a:t>. Available at: https://www.microsoft.com/en-us/security/blog/2022/06/13/the-many-lives-of-blackcat-ransomware/ (Accessed: 08 September 2023). </a:t>
            </a:r>
          </a:p>
          <a:p>
            <a:r>
              <a:rPr lang="en-GB" sz="1600" i="1" dirty="0">
                <a:effectLst/>
              </a:rPr>
              <a:t>What is </a:t>
            </a:r>
            <a:r>
              <a:rPr lang="en-GB" sz="1600" i="1" dirty="0" err="1">
                <a:effectLst/>
              </a:rPr>
              <a:t>BlackCat</a:t>
            </a:r>
            <a:r>
              <a:rPr lang="en-GB" sz="1600" i="1" dirty="0">
                <a:effectLst/>
              </a:rPr>
              <a:t> malware?</a:t>
            </a:r>
            <a:r>
              <a:rPr lang="en-GB" sz="1600" dirty="0">
                <a:effectLst/>
              </a:rPr>
              <a:t> (no date) </a:t>
            </a:r>
            <a:r>
              <a:rPr lang="en-GB" sz="1600" i="1" dirty="0">
                <a:effectLst/>
              </a:rPr>
              <a:t>What Is </a:t>
            </a:r>
            <a:r>
              <a:rPr lang="en-GB" sz="1600" i="1" dirty="0" err="1">
                <a:effectLst/>
              </a:rPr>
              <a:t>BlackCat</a:t>
            </a:r>
            <a:r>
              <a:rPr lang="en-GB" sz="1600" i="1" dirty="0">
                <a:effectLst/>
              </a:rPr>
              <a:t> Malware?</a:t>
            </a:r>
            <a:r>
              <a:rPr lang="en-GB" sz="1600" dirty="0">
                <a:effectLst/>
              </a:rPr>
              <a:t> Available at: https://www.blackberry.com/us/en/solutions/endpoint-security/ransomware-protection/blackcat (Accessed: 09 September 2023). </a:t>
            </a:r>
          </a:p>
          <a:p>
            <a:pPr marL="0" indent="0">
              <a:buNone/>
            </a:pPr>
            <a:endParaRPr lang="en-GB" sz="1600" dirty="0">
              <a:effectLst/>
            </a:endParaRPr>
          </a:p>
        </p:txBody>
      </p:sp>
    </p:spTree>
    <p:extLst>
      <p:ext uri="{BB962C8B-B14F-4D97-AF65-F5344CB8AC3E}">
        <p14:creationId xmlns:p14="http://schemas.microsoft.com/office/powerpoint/2010/main" val="396403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B464-9EFA-8081-133C-41D998B89245}"/>
              </a:ext>
            </a:extLst>
          </p:cNvPr>
          <p:cNvSpPr>
            <a:spLocks noGrp="1"/>
          </p:cNvSpPr>
          <p:nvPr>
            <p:ph type="title"/>
          </p:nvPr>
        </p:nvSpPr>
        <p:spPr/>
        <p:txBody>
          <a:bodyPr/>
          <a:lstStyle/>
          <a:p>
            <a:r>
              <a:rPr lang="en-GB" dirty="0"/>
              <a:t>Search the Information System for Vulnerabilities without </a:t>
            </a:r>
            <a:r>
              <a:rPr lang="en-GB" dirty="0" err="1"/>
              <a:t>Wazuh</a:t>
            </a:r>
            <a:endParaRPr lang="en-AU" dirty="0"/>
          </a:p>
        </p:txBody>
      </p:sp>
      <p:sp>
        <p:nvSpPr>
          <p:cNvPr id="3" name="Content Placeholder 2">
            <a:extLst>
              <a:ext uri="{FF2B5EF4-FFF2-40B4-BE49-F238E27FC236}">
                <a16:creationId xmlns:a16="http://schemas.microsoft.com/office/drawing/2014/main" id="{1CCD4DD4-D157-8BFF-703D-A7703B05800F}"/>
              </a:ext>
            </a:extLst>
          </p:cNvPr>
          <p:cNvSpPr>
            <a:spLocks noGrp="1"/>
          </p:cNvSpPr>
          <p:nvPr>
            <p:ph idx="1"/>
          </p:nvPr>
        </p:nvSpPr>
        <p:spPr/>
        <p:txBody>
          <a:bodyPr/>
          <a:lstStyle/>
          <a:p>
            <a:r>
              <a:rPr lang="en-AU" dirty="0"/>
              <a:t>Nessus</a:t>
            </a:r>
          </a:p>
          <a:p>
            <a:r>
              <a:rPr lang="en-AU" dirty="0" err="1"/>
              <a:t>Nikto</a:t>
            </a:r>
            <a:endParaRPr lang="en-AU" dirty="0"/>
          </a:p>
          <a:p>
            <a:r>
              <a:rPr lang="en-AU" dirty="0"/>
              <a:t>Legion</a:t>
            </a:r>
          </a:p>
          <a:p>
            <a:r>
              <a:rPr lang="en-AU" dirty="0"/>
              <a:t>Nmap</a:t>
            </a:r>
          </a:p>
          <a:p>
            <a:r>
              <a:rPr lang="en-AU" dirty="0"/>
              <a:t>Wafw00f</a:t>
            </a:r>
          </a:p>
        </p:txBody>
      </p:sp>
    </p:spTree>
    <p:extLst>
      <p:ext uri="{BB962C8B-B14F-4D97-AF65-F5344CB8AC3E}">
        <p14:creationId xmlns:p14="http://schemas.microsoft.com/office/powerpoint/2010/main" val="223413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0D7E-FFDB-3A20-A957-9F0E1871AF3D}"/>
              </a:ext>
            </a:extLst>
          </p:cNvPr>
          <p:cNvSpPr>
            <a:spLocks noGrp="1"/>
          </p:cNvSpPr>
          <p:nvPr>
            <p:ph type="title"/>
          </p:nvPr>
        </p:nvSpPr>
        <p:spPr/>
        <p:txBody>
          <a:bodyPr/>
          <a:lstStyle/>
          <a:p>
            <a:r>
              <a:rPr lang="en-AU" dirty="0"/>
              <a:t>Nessus</a:t>
            </a:r>
          </a:p>
        </p:txBody>
      </p:sp>
      <p:pic>
        <p:nvPicPr>
          <p:cNvPr id="4" name="Picture 3">
            <a:extLst>
              <a:ext uri="{FF2B5EF4-FFF2-40B4-BE49-F238E27FC236}">
                <a16:creationId xmlns:a16="http://schemas.microsoft.com/office/drawing/2014/main" id="{81F05F55-EABB-4143-77BE-CF8B1535C31C}"/>
              </a:ext>
            </a:extLst>
          </p:cNvPr>
          <p:cNvPicPr>
            <a:picLocks noChangeAspect="1"/>
          </p:cNvPicPr>
          <p:nvPr/>
        </p:nvPicPr>
        <p:blipFill>
          <a:blip r:embed="rId2"/>
          <a:stretch>
            <a:fillRect/>
          </a:stretch>
        </p:blipFill>
        <p:spPr>
          <a:xfrm>
            <a:off x="4567868" y="0"/>
            <a:ext cx="7624132" cy="6858000"/>
          </a:xfrm>
          <a:prstGeom prst="rect">
            <a:avLst/>
          </a:prstGeom>
        </p:spPr>
      </p:pic>
      <p:sp>
        <p:nvSpPr>
          <p:cNvPr id="5" name="TextBox 4">
            <a:extLst>
              <a:ext uri="{FF2B5EF4-FFF2-40B4-BE49-F238E27FC236}">
                <a16:creationId xmlns:a16="http://schemas.microsoft.com/office/drawing/2014/main" id="{04B9F63C-A516-A499-085E-FF9127D66933}"/>
              </a:ext>
            </a:extLst>
          </p:cNvPr>
          <p:cNvSpPr txBox="1"/>
          <p:nvPr/>
        </p:nvSpPr>
        <p:spPr>
          <a:xfrm>
            <a:off x="1041148" y="1348516"/>
            <a:ext cx="4567868" cy="369332"/>
          </a:xfrm>
          <a:prstGeom prst="rect">
            <a:avLst/>
          </a:prstGeom>
          <a:noFill/>
        </p:spPr>
        <p:txBody>
          <a:bodyPr wrap="square" rtlCol="0">
            <a:spAutoFit/>
          </a:bodyPr>
          <a:lstStyle/>
          <a:p>
            <a:r>
              <a:rPr lang="en-AU" dirty="0"/>
              <a:t>DC machine</a:t>
            </a:r>
          </a:p>
        </p:txBody>
      </p:sp>
      <p:graphicFrame>
        <p:nvGraphicFramePr>
          <p:cNvPr id="7" name="Object 6">
            <a:extLst>
              <a:ext uri="{FF2B5EF4-FFF2-40B4-BE49-F238E27FC236}">
                <a16:creationId xmlns:a16="http://schemas.microsoft.com/office/drawing/2014/main" id="{6D434A6D-8C2D-EE46-4D89-7F015647C9A5}"/>
              </a:ext>
            </a:extLst>
          </p:cNvPr>
          <p:cNvGraphicFramePr>
            <a:graphicFrameLocks noChangeAspect="1"/>
          </p:cNvGraphicFramePr>
          <p:nvPr>
            <p:extLst>
              <p:ext uri="{D42A27DB-BD31-4B8C-83A1-F6EECF244321}">
                <p14:modId xmlns:p14="http://schemas.microsoft.com/office/powerpoint/2010/main" val="2747786066"/>
              </p:ext>
            </p:extLst>
          </p:nvPr>
        </p:nvGraphicFramePr>
        <p:xfrm>
          <a:off x="724757" y="3315219"/>
          <a:ext cx="2600325" cy="528637"/>
        </p:xfrm>
        <a:graphic>
          <a:graphicData uri="http://schemas.openxmlformats.org/presentationml/2006/ole">
            <mc:AlternateContent xmlns:mc="http://schemas.openxmlformats.org/markup-compatibility/2006">
              <mc:Choice xmlns:v="urn:schemas-microsoft-com:vml" Requires="v">
                <p:oleObj name="Packager Shell Object" showAsIcon="1" r:id="rId3" imgW="2601000" imgH="529200" progId="Package">
                  <p:embed/>
                </p:oleObj>
              </mc:Choice>
              <mc:Fallback>
                <p:oleObj name="Packager Shell Object" showAsIcon="1" r:id="rId3" imgW="2601000" imgH="529200" progId="Package">
                  <p:embed/>
                  <p:pic>
                    <p:nvPicPr>
                      <p:cNvPr id="0" name=""/>
                      <p:cNvPicPr/>
                      <p:nvPr/>
                    </p:nvPicPr>
                    <p:blipFill>
                      <a:blip r:embed="rId4"/>
                      <a:stretch>
                        <a:fillRect/>
                      </a:stretch>
                    </p:blipFill>
                    <p:spPr>
                      <a:xfrm>
                        <a:off x="724757" y="3315219"/>
                        <a:ext cx="2600325" cy="52863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02709465-4EE6-E16A-1643-C902B272D496}"/>
              </a:ext>
            </a:extLst>
          </p:cNvPr>
          <p:cNvGraphicFramePr>
            <a:graphicFrameLocks noChangeAspect="1"/>
          </p:cNvGraphicFramePr>
          <p:nvPr>
            <p:extLst>
              <p:ext uri="{D42A27DB-BD31-4B8C-83A1-F6EECF244321}">
                <p14:modId xmlns:p14="http://schemas.microsoft.com/office/powerpoint/2010/main" val="254622277"/>
              </p:ext>
            </p:extLst>
          </p:nvPr>
        </p:nvGraphicFramePr>
        <p:xfrm>
          <a:off x="743807" y="4229242"/>
          <a:ext cx="2581275" cy="528637"/>
        </p:xfrm>
        <a:graphic>
          <a:graphicData uri="http://schemas.openxmlformats.org/presentationml/2006/ole">
            <mc:AlternateContent xmlns:mc="http://schemas.openxmlformats.org/markup-compatibility/2006">
              <mc:Choice xmlns:v="urn:schemas-microsoft-com:vml" Requires="v">
                <p:oleObj name="Packager Shell Object" showAsIcon="1" r:id="rId5" imgW="2581560" imgH="529200" progId="Package">
                  <p:embed/>
                </p:oleObj>
              </mc:Choice>
              <mc:Fallback>
                <p:oleObj name="Packager Shell Object" showAsIcon="1" r:id="rId5" imgW="2581560" imgH="529200" progId="Package">
                  <p:embed/>
                  <p:pic>
                    <p:nvPicPr>
                      <p:cNvPr id="0" name=""/>
                      <p:cNvPicPr/>
                      <p:nvPr/>
                    </p:nvPicPr>
                    <p:blipFill>
                      <a:blip r:embed="rId6"/>
                      <a:stretch>
                        <a:fillRect/>
                      </a:stretch>
                    </p:blipFill>
                    <p:spPr>
                      <a:xfrm>
                        <a:off x="743807" y="4229242"/>
                        <a:ext cx="2581275" cy="528637"/>
                      </a:xfrm>
                      <a:prstGeom prst="rect">
                        <a:avLst/>
                      </a:prstGeom>
                    </p:spPr>
                  </p:pic>
                </p:oleObj>
              </mc:Fallback>
            </mc:AlternateContent>
          </a:graphicData>
        </a:graphic>
      </p:graphicFrame>
    </p:spTree>
    <p:extLst>
      <p:ext uri="{BB962C8B-B14F-4D97-AF65-F5344CB8AC3E}">
        <p14:creationId xmlns:p14="http://schemas.microsoft.com/office/powerpoint/2010/main" val="1285793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F2A562-B17D-7060-483B-72CCE77B30DA}"/>
              </a:ext>
            </a:extLst>
          </p:cNvPr>
          <p:cNvPicPr>
            <a:picLocks noChangeAspect="1"/>
          </p:cNvPicPr>
          <p:nvPr/>
        </p:nvPicPr>
        <p:blipFill>
          <a:blip r:embed="rId2"/>
          <a:stretch>
            <a:fillRect/>
          </a:stretch>
        </p:blipFill>
        <p:spPr>
          <a:xfrm>
            <a:off x="4645146" y="0"/>
            <a:ext cx="7615052" cy="6858000"/>
          </a:xfrm>
          <a:prstGeom prst="rect">
            <a:avLst/>
          </a:prstGeom>
        </p:spPr>
      </p:pic>
      <p:sp>
        <p:nvSpPr>
          <p:cNvPr id="6" name="Title 1">
            <a:extLst>
              <a:ext uri="{FF2B5EF4-FFF2-40B4-BE49-F238E27FC236}">
                <a16:creationId xmlns:a16="http://schemas.microsoft.com/office/drawing/2014/main" id="{8C61C245-0D6F-BC8A-E717-9C8DD710EDA1}"/>
              </a:ext>
            </a:extLst>
          </p:cNvPr>
          <p:cNvSpPr>
            <a:spLocks noGrp="1"/>
          </p:cNvSpPr>
          <p:nvPr>
            <p:ph type="title"/>
          </p:nvPr>
        </p:nvSpPr>
        <p:spPr>
          <a:xfrm>
            <a:off x="838200" y="365125"/>
            <a:ext cx="10515600" cy="1325563"/>
          </a:xfrm>
        </p:spPr>
        <p:txBody>
          <a:bodyPr/>
          <a:lstStyle/>
          <a:p>
            <a:r>
              <a:rPr lang="en-AU" dirty="0"/>
              <a:t>Nessus</a:t>
            </a:r>
          </a:p>
        </p:txBody>
      </p:sp>
      <p:sp>
        <p:nvSpPr>
          <p:cNvPr id="7" name="TextBox 6">
            <a:extLst>
              <a:ext uri="{FF2B5EF4-FFF2-40B4-BE49-F238E27FC236}">
                <a16:creationId xmlns:a16="http://schemas.microsoft.com/office/drawing/2014/main" id="{1FE6AC60-610B-C907-4E2A-879AB097FC66}"/>
              </a:ext>
            </a:extLst>
          </p:cNvPr>
          <p:cNvSpPr txBox="1"/>
          <p:nvPr/>
        </p:nvSpPr>
        <p:spPr>
          <a:xfrm>
            <a:off x="1041148" y="1348516"/>
            <a:ext cx="4567868" cy="369332"/>
          </a:xfrm>
          <a:prstGeom prst="rect">
            <a:avLst/>
          </a:prstGeom>
          <a:noFill/>
        </p:spPr>
        <p:txBody>
          <a:bodyPr wrap="square" rtlCol="0">
            <a:spAutoFit/>
          </a:bodyPr>
          <a:lstStyle/>
          <a:p>
            <a:r>
              <a:rPr lang="en-AU" dirty="0"/>
              <a:t>Odoo machine</a:t>
            </a:r>
          </a:p>
        </p:txBody>
      </p:sp>
    </p:spTree>
    <p:extLst>
      <p:ext uri="{BB962C8B-B14F-4D97-AF65-F5344CB8AC3E}">
        <p14:creationId xmlns:p14="http://schemas.microsoft.com/office/powerpoint/2010/main" val="51373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2E7B-9F5A-A09D-7920-E574AC3A8083}"/>
              </a:ext>
            </a:extLst>
          </p:cNvPr>
          <p:cNvSpPr>
            <a:spLocks noGrp="1"/>
          </p:cNvSpPr>
          <p:nvPr>
            <p:ph type="title"/>
          </p:nvPr>
        </p:nvSpPr>
        <p:spPr/>
        <p:txBody>
          <a:bodyPr/>
          <a:lstStyle/>
          <a:p>
            <a:r>
              <a:rPr lang="en-GB" dirty="0" err="1"/>
              <a:t>Nikto</a:t>
            </a:r>
            <a:r>
              <a:rPr lang="en-GB" dirty="0"/>
              <a:t> DC machine</a:t>
            </a:r>
            <a:endParaRPr lang="en-AU" dirty="0"/>
          </a:p>
        </p:txBody>
      </p:sp>
      <p:pic>
        <p:nvPicPr>
          <p:cNvPr id="5" name="Picture 4">
            <a:extLst>
              <a:ext uri="{FF2B5EF4-FFF2-40B4-BE49-F238E27FC236}">
                <a16:creationId xmlns:a16="http://schemas.microsoft.com/office/drawing/2014/main" id="{DA735FBB-06FA-5CEC-60C7-D7CFBE513A84}"/>
              </a:ext>
            </a:extLst>
          </p:cNvPr>
          <p:cNvPicPr>
            <a:picLocks noChangeAspect="1"/>
          </p:cNvPicPr>
          <p:nvPr/>
        </p:nvPicPr>
        <p:blipFill>
          <a:blip r:embed="rId2"/>
          <a:stretch>
            <a:fillRect/>
          </a:stretch>
        </p:blipFill>
        <p:spPr>
          <a:xfrm>
            <a:off x="1447800" y="3686175"/>
            <a:ext cx="9296400" cy="3171825"/>
          </a:xfrm>
          <a:prstGeom prst="rect">
            <a:avLst/>
          </a:prstGeom>
        </p:spPr>
      </p:pic>
      <p:sp>
        <p:nvSpPr>
          <p:cNvPr id="6" name="TextBox 5">
            <a:extLst>
              <a:ext uri="{FF2B5EF4-FFF2-40B4-BE49-F238E27FC236}">
                <a16:creationId xmlns:a16="http://schemas.microsoft.com/office/drawing/2014/main" id="{DA85E61F-85EE-2747-1D95-758200086ACF}"/>
              </a:ext>
            </a:extLst>
          </p:cNvPr>
          <p:cNvSpPr txBox="1"/>
          <p:nvPr/>
        </p:nvSpPr>
        <p:spPr>
          <a:xfrm>
            <a:off x="1837362" y="1321356"/>
            <a:ext cx="8517276" cy="369332"/>
          </a:xfrm>
          <a:prstGeom prst="rect">
            <a:avLst/>
          </a:prstGeom>
          <a:noFill/>
        </p:spPr>
        <p:txBody>
          <a:bodyPr wrap="square" rtlCol="0">
            <a:spAutoFit/>
          </a:bodyPr>
          <a:lstStyle/>
          <a:p>
            <a:r>
              <a:rPr lang="en-GB" dirty="0"/>
              <a:t>No webserver running on DC machine so </a:t>
            </a:r>
            <a:r>
              <a:rPr lang="en-GB" dirty="0" err="1"/>
              <a:t>nikto</a:t>
            </a:r>
            <a:r>
              <a:rPr lang="en-GB" dirty="0"/>
              <a:t> has nothing to scan</a:t>
            </a:r>
            <a:endParaRPr lang="en-AU" dirty="0"/>
          </a:p>
        </p:txBody>
      </p:sp>
    </p:spTree>
    <p:extLst>
      <p:ext uri="{BB962C8B-B14F-4D97-AF65-F5344CB8AC3E}">
        <p14:creationId xmlns:p14="http://schemas.microsoft.com/office/powerpoint/2010/main" val="390221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3FAEC-9485-8C9B-8CFC-10C42FA89388}"/>
              </a:ext>
            </a:extLst>
          </p:cNvPr>
          <p:cNvSpPr>
            <a:spLocks noGrp="1"/>
          </p:cNvSpPr>
          <p:nvPr>
            <p:ph type="title"/>
          </p:nvPr>
        </p:nvSpPr>
        <p:spPr/>
        <p:txBody>
          <a:bodyPr/>
          <a:lstStyle/>
          <a:p>
            <a:r>
              <a:rPr lang="en-GB" dirty="0" err="1"/>
              <a:t>Nikto</a:t>
            </a:r>
            <a:r>
              <a:rPr lang="en-GB" dirty="0"/>
              <a:t> Odoo	</a:t>
            </a:r>
            <a:endParaRPr lang="en-AU" dirty="0"/>
          </a:p>
        </p:txBody>
      </p:sp>
      <p:pic>
        <p:nvPicPr>
          <p:cNvPr id="5" name="Picture 4">
            <a:extLst>
              <a:ext uri="{FF2B5EF4-FFF2-40B4-BE49-F238E27FC236}">
                <a16:creationId xmlns:a16="http://schemas.microsoft.com/office/drawing/2014/main" id="{1DF29FCA-B432-2C72-1B8C-391445F06765}"/>
              </a:ext>
            </a:extLst>
          </p:cNvPr>
          <p:cNvPicPr>
            <a:picLocks noChangeAspect="1"/>
          </p:cNvPicPr>
          <p:nvPr/>
        </p:nvPicPr>
        <p:blipFill>
          <a:blip r:embed="rId2"/>
          <a:stretch>
            <a:fillRect/>
          </a:stretch>
        </p:blipFill>
        <p:spPr>
          <a:xfrm>
            <a:off x="410056" y="1690688"/>
            <a:ext cx="6029325" cy="4162425"/>
          </a:xfrm>
          <a:prstGeom prst="rect">
            <a:avLst/>
          </a:prstGeom>
        </p:spPr>
      </p:pic>
      <p:sp>
        <p:nvSpPr>
          <p:cNvPr id="6" name="TextBox 5">
            <a:extLst>
              <a:ext uri="{FF2B5EF4-FFF2-40B4-BE49-F238E27FC236}">
                <a16:creationId xmlns:a16="http://schemas.microsoft.com/office/drawing/2014/main" id="{BCA876A0-8A03-6B8E-58FB-F2453D3039BD}"/>
              </a:ext>
            </a:extLst>
          </p:cNvPr>
          <p:cNvSpPr txBox="1"/>
          <p:nvPr/>
        </p:nvSpPr>
        <p:spPr>
          <a:xfrm>
            <a:off x="6904234" y="1315092"/>
            <a:ext cx="4877710" cy="923330"/>
          </a:xfrm>
          <a:prstGeom prst="rect">
            <a:avLst/>
          </a:prstGeom>
          <a:noFill/>
        </p:spPr>
        <p:txBody>
          <a:bodyPr wrap="square" rtlCol="0">
            <a:spAutoFit/>
          </a:bodyPr>
          <a:lstStyle/>
          <a:p>
            <a:r>
              <a:rPr lang="en-GB" dirty="0"/>
              <a:t>No vulnerabilities found however web server is outdated and some configuration issues were found.</a:t>
            </a:r>
            <a:endParaRPr lang="en-AU" dirty="0"/>
          </a:p>
        </p:txBody>
      </p:sp>
    </p:spTree>
    <p:extLst>
      <p:ext uri="{BB962C8B-B14F-4D97-AF65-F5344CB8AC3E}">
        <p14:creationId xmlns:p14="http://schemas.microsoft.com/office/powerpoint/2010/main" val="325963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F839-DFB6-868A-D5F5-555D227B8904}"/>
              </a:ext>
            </a:extLst>
          </p:cNvPr>
          <p:cNvSpPr>
            <a:spLocks noGrp="1"/>
          </p:cNvSpPr>
          <p:nvPr>
            <p:ph type="title"/>
          </p:nvPr>
        </p:nvSpPr>
        <p:spPr/>
        <p:txBody>
          <a:bodyPr/>
          <a:lstStyle/>
          <a:p>
            <a:r>
              <a:rPr lang="en-GB" dirty="0"/>
              <a:t>Legion</a:t>
            </a:r>
            <a:endParaRPr lang="en-AU" dirty="0"/>
          </a:p>
        </p:txBody>
      </p:sp>
      <p:pic>
        <p:nvPicPr>
          <p:cNvPr id="4" name="Picture 3">
            <a:extLst>
              <a:ext uri="{FF2B5EF4-FFF2-40B4-BE49-F238E27FC236}">
                <a16:creationId xmlns:a16="http://schemas.microsoft.com/office/drawing/2014/main" id="{FFBE32F7-90DE-BC5F-1582-5BB606BDA388}"/>
              </a:ext>
            </a:extLst>
          </p:cNvPr>
          <p:cNvPicPr>
            <a:picLocks noChangeAspect="1"/>
          </p:cNvPicPr>
          <p:nvPr/>
        </p:nvPicPr>
        <p:blipFill>
          <a:blip r:embed="rId2"/>
          <a:stretch>
            <a:fillRect/>
          </a:stretch>
        </p:blipFill>
        <p:spPr>
          <a:xfrm>
            <a:off x="4891001" y="1586204"/>
            <a:ext cx="7300999" cy="5271796"/>
          </a:xfrm>
          <a:prstGeom prst="rect">
            <a:avLst/>
          </a:prstGeom>
        </p:spPr>
      </p:pic>
      <p:sp>
        <p:nvSpPr>
          <p:cNvPr id="5" name="TextBox 4">
            <a:extLst>
              <a:ext uri="{FF2B5EF4-FFF2-40B4-BE49-F238E27FC236}">
                <a16:creationId xmlns:a16="http://schemas.microsoft.com/office/drawing/2014/main" id="{BBE6ED62-8530-E109-38BE-24813C8C84EB}"/>
              </a:ext>
            </a:extLst>
          </p:cNvPr>
          <p:cNvSpPr txBox="1"/>
          <p:nvPr/>
        </p:nvSpPr>
        <p:spPr>
          <a:xfrm>
            <a:off x="0" y="1399592"/>
            <a:ext cx="4786604" cy="923330"/>
          </a:xfrm>
          <a:prstGeom prst="rect">
            <a:avLst/>
          </a:prstGeom>
          <a:noFill/>
        </p:spPr>
        <p:txBody>
          <a:bodyPr wrap="square" rtlCol="0">
            <a:spAutoFit/>
          </a:bodyPr>
          <a:lstStyle/>
          <a:p>
            <a:r>
              <a:rPr lang="en-AU" dirty="0"/>
              <a:t>No CVEs detected for the DC machine.</a:t>
            </a:r>
          </a:p>
          <a:p>
            <a:r>
              <a:rPr lang="en-AU" dirty="0"/>
              <a:t>Discovered some webservers on different ports, re scanned them with </a:t>
            </a:r>
            <a:r>
              <a:rPr lang="en-AU" dirty="0" err="1"/>
              <a:t>Nikto</a:t>
            </a:r>
            <a:endParaRPr lang="en-AU" dirty="0"/>
          </a:p>
        </p:txBody>
      </p:sp>
    </p:spTree>
    <p:extLst>
      <p:ext uri="{BB962C8B-B14F-4D97-AF65-F5344CB8AC3E}">
        <p14:creationId xmlns:p14="http://schemas.microsoft.com/office/powerpoint/2010/main" val="976480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6F17-09DD-3C9D-02DB-9190A67D4266}"/>
              </a:ext>
            </a:extLst>
          </p:cNvPr>
          <p:cNvSpPr>
            <a:spLocks noGrp="1"/>
          </p:cNvSpPr>
          <p:nvPr>
            <p:ph type="title"/>
          </p:nvPr>
        </p:nvSpPr>
        <p:spPr/>
        <p:txBody>
          <a:bodyPr/>
          <a:lstStyle/>
          <a:p>
            <a:r>
              <a:rPr lang="en-AU" dirty="0"/>
              <a:t>Legion</a:t>
            </a:r>
          </a:p>
        </p:txBody>
      </p:sp>
      <p:pic>
        <p:nvPicPr>
          <p:cNvPr id="5" name="Picture 4">
            <a:extLst>
              <a:ext uri="{FF2B5EF4-FFF2-40B4-BE49-F238E27FC236}">
                <a16:creationId xmlns:a16="http://schemas.microsoft.com/office/drawing/2014/main" id="{A7A22185-32E0-2CC0-C8F2-0B9ADF8552C2}"/>
              </a:ext>
            </a:extLst>
          </p:cNvPr>
          <p:cNvPicPr>
            <a:picLocks noChangeAspect="1"/>
          </p:cNvPicPr>
          <p:nvPr/>
        </p:nvPicPr>
        <p:blipFill>
          <a:blip r:embed="rId2"/>
          <a:stretch>
            <a:fillRect/>
          </a:stretch>
        </p:blipFill>
        <p:spPr>
          <a:xfrm>
            <a:off x="3918857" y="1760458"/>
            <a:ext cx="8273144" cy="5097542"/>
          </a:xfrm>
          <a:prstGeom prst="rect">
            <a:avLst/>
          </a:prstGeom>
        </p:spPr>
      </p:pic>
      <p:sp>
        <p:nvSpPr>
          <p:cNvPr id="6" name="TextBox 5">
            <a:extLst>
              <a:ext uri="{FF2B5EF4-FFF2-40B4-BE49-F238E27FC236}">
                <a16:creationId xmlns:a16="http://schemas.microsoft.com/office/drawing/2014/main" id="{9EA39593-D5C8-122C-C086-D3C6018EC7BE}"/>
              </a:ext>
            </a:extLst>
          </p:cNvPr>
          <p:cNvSpPr txBox="1"/>
          <p:nvPr/>
        </p:nvSpPr>
        <p:spPr>
          <a:xfrm>
            <a:off x="0" y="1492898"/>
            <a:ext cx="3825551" cy="646331"/>
          </a:xfrm>
          <a:prstGeom prst="rect">
            <a:avLst/>
          </a:prstGeom>
          <a:noFill/>
        </p:spPr>
        <p:txBody>
          <a:bodyPr wrap="square" rtlCol="0">
            <a:spAutoFit/>
          </a:bodyPr>
          <a:lstStyle/>
          <a:p>
            <a:r>
              <a:rPr lang="en-AU" dirty="0"/>
              <a:t>Legion scan of Odoo server 2 CVEs found</a:t>
            </a:r>
          </a:p>
        </p:txBody>
      </p:sp>
    </p:spTree>
    <p:extLst>
      <p:ext uri="{BB962C8B-B14F-4D97-AF65-F5344CB8AC3E}">
        <p14:creationId xmlns:p14="http://schemas.microsoft.com/office/powerpoint/2010/main" val="973759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548</Words>
  <Application>Microsoft Office PowerPoint</Application>
  <PresentationFormat>Widescreen</PresentationFormat>
  <Paragraphs>48</Paragraphs>
  <Slides>20</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Calibri Light</vt:lpstr>
      <vt:lpstr>Office Theme</vt:lpstr>
      <vt:lpstr>Packager Shell Object</vt:lpstr>
      <vt:lpstr>PowerPoint Presentation</vt:lpstr>
      <vt:lpstr>PowerPoint Presentation</vt:lpstr>
      <vt:lpstr>Search the Information System for Vulnerabilities without Wazuh</vt:lpstr>
      <vt:lpstr>Nessus</vt:lpstr>
      <vt:lpstr>Nessus</vt:lpstr>
      <vt:lpstr>Nikto DC machine</vt:lpstr>
      <vt:lpstr>Nikto Odoo </vt:lpstr>
      <vt:lpstr>Legion</vt:lpstr>
      <vt:lpstr>Legion</vt:lpstr>
      <vt:lpstr>Odoo server CVE-2023-28531</vt:lpstr>
      <vt:lpstr>Odoo CVE-2021-28041</vt:lpstr>
      <vt:lpstr>Nikto scan of DC port 5357</vt:lpstr>
      <vt:lpstr>Wafwoof</vt:lpstr>
      <vt:lpstr>Nmap  DC machine</vt:lpstr>
      <vt:lpstr>Nmap  oDoo</vt:lpstr>
      <vt:lpstr>Interesting</vt:lpstr>
      <vt:lpstr>Wazuh</vt:lpstr>
      <vt:lpstr>Black Cats Lifecycle</vt:lpstr>
      <vt:lpstr>BlackCat ATT&amp;CK TTPs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Davidson</dc:creator>
  <cp:lastModifiedBy>Caleb Davidson</cp:lastModifiedBy>
  <cp:revision>30</cp:revision>
  <dcterms:created xsi:type="dcterms:W3CDTF">2023-09-07T05:18:12Z</dcterms:created>
  <dcterms:modified xsi:type="dcterms:W3CDTF">2023-09-09T13:13:21Z</dcterms:modified>
</cp:coreProperties>
</file>