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694809ce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694809ce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694809ce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694809ce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694809ce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694809ce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694809ce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694809ce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694809ce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694809ce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694809ce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694809ce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694809ce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694809ce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694809ce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694809ce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694809ce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694809ce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Design of bankrate.com</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Scott Coughlin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signup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p22"/>
          <p:cNvSpPr txBox="1"/>
          <p:nvPr>
            <p:ph idx="1" type="body"/>
          </p:nvPr>
        </p:nvSpPr>
        <p:spPr>
          <a:xfrm>
            <a:off x="311700" y="1152475"/>
            <a:ext cx="393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user </a:t>
            </a:r>
            <a:r>
              <a:rPr lang="en"/>
              <a:t>sign up</a:t>
            </a:r>
            <a:r>
              <a:rPr lang="en"/>
              <a:t> is very simple</a:t>
            </a:r>
            <a:endParaRPr/>
          </a:p>
          <a:p>
            <a:pPr indent="0" lvl="0" marL="0" rtl="0" algn="l">
              <a:spcBef>
                <a:spcPts val="1200"/>
              </a:spcBef>
              <a:spcAft>
                <a:spcPts val="1200"/>
              </a:spcAft>
              <a:buNone/>
            </a:pPr>
            <a:r>
              <a:rPr lang="en"/>
              <a:t>You can do it through your gmail or by just putting in any other valid email and password. </a:t>
            </a:r>
            <a:endParaRPr/>
          </a:p>
        </p:txBody>
      </p:sp>
      <p:pic>
        <p:nvPicPr>
          <p:cNvPr id="121" name="Google Shape;121;p22"/>
          <p:cNvPicPr preferRelativeResize="0"/>
          <p:nvPr/>
        </p:nvPicPr>
        <p:blipFill>
          <a:blip r:embed="rId3">
            <a:alphaModFix/>
          </a:blip>
          <a:stretch>
            <a:fillRect/>
          </a:stretch>
        </p:blipFill>
        <p:spPr>
          <a:xfrm>
            <a:off x="5260699" y="924100"/>
            <a:ext cx="2254951" cy="3873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Information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41088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Summary:</a:t>
            </a:r>
            <a:endParaRPr/>
          </a:p>
          <a:p>
            <a:pPr indent="0" lvl="0" marL="0" rtl="0" algn="l">
              <a:spcBef>
                <a:spcPts val="1200"/>
              </a:spcBef>
              <a:spcAft>
                <a:spcPts val="0"/>
              </a:spcAft>
              <a:buNone/>
            </a:pPr>
            <a:r>
              <a:rPr lang="en"/>
              <a:t>This website helps calculate </a:t>
            </a:r>
            <a:r>
              <a:rPr lang="en"/>
              <a:t>your monthly mortgage payment based on the house cost and how much you pay.</a:t>
            </a:r>
            <a:endParaRPr/>
          </a:p>
          <a:p>
            <a:pPr indent="0" lvl="0" marL="0" rtl="0" algn="l">
              <a:spcBef>
                <a:spcPts val="1200"/>
              </a:spcBef>
              <a:spcAft>
                <a:spcPts val="0"/>
              </a:spcAft>
              <a:buNone/>
            </a:pPr>
            <a:r>
              <a:rPr lang="en"/>
              <a:t>Number of Employees</a:t>
            </a:r>
            <a:endParaRPr/>
          </a:p>
          <a:p>
            <a:pPr indent="0" lvl="0" marL="0" rtl="0" algn="l">
              <a:spcBef>
                <a:spcPts val="1200"/>
              </a:spcBef>
              <a:spcAft>
                <a:spcPts val="0"/>
              </a:spcAft>
              <a:buNone/>
            </a:pPr>
            <a:r>
              <a:rPr lang="en"/>
              <a:t>Bankrate has 384 employees.</a:t>
            </a:r>
            <a:endParaRPr/>
          </a:p>
          <a:p>
            <a:pPr indent="0" lvl="0" marL="0" rtl="0" algn="l">
              <a:spcBef>
                <a:spcPts val="1200"/>
              </a:spcBef>
              <a:spcAft>
                <a:spcPts val="0"/>
              </a:spcAft>
              <a:buNone/>
            </a:pPr>
            <a:r>
              <a:rPr lang="en"/>
              <a:t>Annual Revenue</a:t>
            </a:r>
            <a:endParaRPr/>
          </a:p>
          <a:p>
            <a:pPr indent="0" lvl="0" marL="0" rtl="0" algn="l">
              <a:spcBef>
                <a:spcPts val="1200"/>
              </a:spcBef>
              <a:spcAft>
                <a:spcPts val="0"/>
              </a:spcAft>
              <a:buNone/>
            </a:pPr>
            <a:r>
              <a:rPr lang="en"/>
              <a:t>Bankrate generates $434.2M in revenue.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7" name="Google Shape;67;p14"/>
          <p:cNvPicPr preferRelativeResize="0"/>
          <p:nvPr/>
        </p:nvPicPr>
        <p:blipFill rotWithShape="1">
          <a:blip r:embed="rId3">
            <a:alphaModFix/>
          </a:blip>
          <a:srcRect b="7706" l="4324" r="0" t="0"/>
          <a:stretch/>
        </p:blipFill>
        <p:spPr>
          <a:xfrm>
            <a:off x="4875125" y="1494050"/>
            <a:ext cx="2197600" cy="215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Base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 name="Google Shape;73;p15"/>
          <p:cNvSpPr txBox="1"/>
          <p:nvPr>
            <p:ph idx="1" type="body"/>
          </p:nvPr>
        </p:nvSpPr>
        <p:spPr>
          <a:xfrm>
            <a:off x="311700" y="1152475"/>
            <a:ext cx="324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Targeting wide audience</a:t>
            </a:r>
            <a:endParaRPr/>
          </a:p>
          <a:p>
            <a:pPr indent="-342900" lvl="0" marL="457200" rtl="0" algn="l">
              <a:spcBef>
                <a:spcPts val="1200"/>
              </a:spcBef>
              <a:spcAft>
                <a:spcPts val="0"/>
              </a:spcAft>
              <a:buSzPts val="1800"/>
              <a:buChar char="●"/>
            </a:pPr>
            <a:r>
              <a:rPr lang="en"/>
              <a:t>First time home buyers who might not know how to calculate their mortgage </a:t>
            </a:r>
            <a:endParaRPr/>
          </a:p>
          <a:p>
            <a:pPr indent="-342900" lvl="0" marL="457200" rtl="0" algn="l">
              <a:spcBef>
                <a:spcPts val="0"/>
              </a:spcBef>
              <a:spcAft>
                <a:spcPts val="0"/>
              </a:spcAft>
              <a:buSzPts val="1800"/>
              <a:buChar char="●"/>
            </a:pPr>
            <a:r>
              <a:rPr lang="en"/>
              <a:t>People coming out of college who are trying to find a place to live that they can afford. </a:t>
            </a:r>
            <a:endParaRPr/>
          </a:p>
        </p:txBody>
      </p:sp>
      <p:pic>
        <p:nvPicPr>
          <p:cNvPr id="74" name="Google Shape;74;p15"/>
          <p:cNvPicPr preferRelativeResize="0"/>
          <p:nvPr/>
        </p:nvPicPr>
        <p:blipFill>
          <a:blip r:embed="rId3">
            <a:alphaModFix/>
          </a:blip>
          <a:stretch>
            <a:fillRect/>
          </a:stretch>
        </p:blipFill>
        <p:spPr>
          <a:xfrm>
            <a:off x="3714000" y="1170125"/>
            <a:ext cx="4487725" cy="304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web pages they include in their site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 name="Google Shape;80;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They have these </a:t>
            </a:r>
            <a:r>
              <a:rPr lang="en"/>
              <a:t>different</a:t>
            </a:r>
            <a:r>
              <a:rPr lang="en"/>
              <a:t> tabs on the side that you can click to find other kinds of calculators. Although the mortgage one is the one I am focusing on, by pressing each of these, you can calculate other things. </a:t>
            </a:r>
            <a:endParaRPr/>
          </a:p>
        </p:txBody>
      </p:sp>
      <p:pic>
        <p:nvPicPr>
          <p:cNvPr id="81" name="Google Shape;81;p16"/>
          <p:cNvPicPr preferRelativeResize="0"/>
          <p:nvPr/>
        </p:nvPicPr>
        <p:blipFill>
          <a:blip r:embed="rId3">
            <a:alphaModFix/>
          </a:blip>
          <a:stretch>
            <a:fillRect/>
          </a:stretch>
        </p:blipFill>
        <p:spPr>
          <a:xfrm>
            <a:off x="5786450" y="1358525"/>
            <a:ext cx="2789625" cy="369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Accessibility Design</a:t>
            </a:r>
            <a:endParaRPr/>
          </a:p>
        </p:txBody>
      </p:sp>
      <p:sp>
        <p:nvSpPr>
          <p:cNvPr id="87" name="Google Shape;87;p17"/>
          <p:cNvSpPr txBox="1"/>
          <p:nvPr>
            <p:ph idx="1" type="body"/>
          </p:nvPr>
        </p:nvSpPr>
        <p:spPr>
          <a:xfrm>
            <a:off x="311700" y="1152475"/>
            <a:ext cx="38781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Pros </a:t>
            </a:r>
            <a:endParaRPr/>
          </a:p>
          <a:p>
            <a:pPr indent="-304800" lvl="0" marL="457200" rtl="0" algn="l">
              <a:lnSpc>
                <a:spcPct val="100000"/>
              </a:lnSpc>
              <a:spcBef>
                <a:spcPts val="1200"/>
              </a:spcBef>
              <a:spcAft>
                <a:spcPts val="0"/>
              </a:spcAft>
              <a:buSzPts val="1200"/>
              <a:buChar char="●"/>
            </a:pPr>
            <a:r>
              <a:rPr lang="en" sz="1200"/>
              <a:t>Website allows you to ask questions </a:t>
            </a:r>
            <a:endParaRPr sz="1200"/>
          </a:p>
          <a:p>
            <a:pPr indent="-304800" lvl="0" marL="457200" rtl="0" algn="l">
              <a:lnSpc>
                <a:spcPct val="100000"/>
              </a:lnSpc>
              <a:spcBef>
                <a:spcPts val="0"/>
              </a:spcBef>
              <a:spcAft>
                <a:spcPts val="0"/>
              </a:spcAft>
              <a:buSzPts val="1200"/>
              <a:buChar char="●"/>
            </a:pPr>
            <a:r>
              <a:rPr lang="en" sz="1200"/>
              <a:t>Allows you to change between U.S and U.K</a:t>
            </a:r>
            <a:endParaRPr sz="1200"/>
          </a:p>
          <a:p>
            <a:pPr indent="-304800" lvl="0" marL="457200" rtl="0" algn="l">
              <a:lnSpc>
                <a:spcPct val="100000"/>
              </a:lnSpc>
              <a:spcBef>
                <a:spcPts val="0"/>
              </a:spcBef>
              <a:spcAft>
                <a:spcPts val="0"/>
              </a:spcAft>
              <a:buSzPts val="1200"/>
              <a:buChar char="●"/>
            </a:pPr>
            <a:r>
              <a:rPr lang="en" sz="1200"/>
              <a:t>Does not sell info </a:t>
            </a:r>
            <a:endParaRPr sz="1200"/>
          </a:p>
          <a:p>
            <a:pPr indent="-304800" lvl="0" marL="457200" rtl="0" algn="l">
              <a:lnSpc>
                <a:spcPct val="100000"/>
              </a:lnSpc>
              <a:spcBef>
                <a:spcPts val="0"/>
              </a:spcBef>
              <a:spcAft>
                <a:spcPts val="0"/>
              </a:spcAft>
              <a:buSzPts val="1200"/>
              <a:buChar char="●"/>
            </a:pPr>
            <a:r>
              <a:rPr lang="en" sz="1200"/>
              <a:t>Easy to put in information </a:t>
            </a:r>
            <a:endParaRPr sz="1200"/>
          </a:p>
          <a:p>
            <a:pPr indent="-304800" lvl="0" marL="457200" rtl="0" algn="l">
              <a:lnSpc>
                <a:spcPct val="100000"/>
              </a:lnSpc>
              <a:spcBef>
                <a:spcPts val="0"/>
              </a:spcBef>
              <a:spcAft>
                <a:spcPts val="0"/>
              </a:spcAft>
              <a:buSzPts val="1200"/>
              <a:buChar char="●"/>
            </a:pPr>
            <a:r>
              <a:rPr lang="en" sz="1200"/>
              <a:t>Allows anyone to check instantly </a:t>
            </a:r>
            <a:endParaRPr sz="1200"/>
          </a:p>
          <a:p>
            <a:pPr indent="-304800" lvl="0" marL="457200" rtl="0" algn="l">
              <a:lnSpc>
                <a:spcPct val="100000"/>
              </a:lnSpc>
              <a:spcBef>
                <a:spcPts val="0"/>
              </a:spcBef>
              <a:spcAft>
                <a:spcPts val="0"/>
              </a:spcAft>
              <a:buSzPts val="1200"/>
              <a:buChar char="●"/>
            </a:pPr>
            <a:r>
              <a:rPr lang="en" sz="1200"/>
              <a:t>Doesn’t have any restrictions</a:t>
            </a:r>
            <a:endParaRPr sz="1200"/>
          </a:p>
          <a:p>
            <a:pPr indent="0" lvl="0" marL="0" rtl="0" algn="l">
              <a:lnSpc>
                <a:spcPct val="100000"/>
              </a:lnSpc>
              <a:spcBef>
                <a:spcPts val="1200"/>
              </a:spcBef>
              <a:spcAft>
                <a:spcPts val="0"/>
              </a:spcAft>
              <a:buNone/>
            </a:pPr>
            <a:r>
              <a:rPr lang="en"/>
              <a:t>Cons </a:t>
            </a:r>
            <a:endParaRPr/>
          </a:p>
          <a:p>
            <a:pPr indent="-304800" lvl="0" marL="457200" rtl="0" algn="l">
              <a:spcBef>
                <a:spcPts val="1200"/>
              </a:spcBef>
              <a:spcAft>
                <a:spcPts val="0"/>
              </a:spcAft>
              <a:buSzPts val="1200"/>
              <a:buChar char="●"/>
            </a:pPr>
            <a:r>
              <a:rPr lang="en" sz="1200"/>
              <a:t>Doesn’t let you change language. </a:t>
            </a:r>
            <a:endParaRPr sz="1200"/>
          </a:p>
          <a:p>
            <a:pPr indent="-304800" lvl="0" marL="457200" rtl="0" algn="l">
              <a:spcBef>
                <a:spcPts val="0"/>
              </a:spcBef>
              <a:spcAft>
                <a:spcPts val="0"/>
              </a:spcAft>
              <a:buSzPts val="1200"/>
              <a:buChar char="●"/>
            </a:pPr>
            <a:r>
              <a:rPr lang="en" sz="1200"/>
              <a:t>No  resize text </a:t>
            </a:r>
            <a:endParaRPr sz="1200"/>
          </a:p>
        </p:txBody>
      </p:sp>
      <p:pic>
        <p:nvPicPr>
          <p:cNvPr id="88" name="Google Shape;88;p17"/>
          <p:cNvPicPr preferRelativeResize="0"/>
          <p:nvPr/>
        </p:nvPicPr>
        <p:blipFill>
          <a:blip r:embed="rId3">
            <a:alphaModFix/>
          </a:blip>
          <a:stretch>
            <a:fillRect/>
          </a:stretch>
        </p:blipFill>
        <p:spPr>
          <a:xfrm>
            <a:off x="4342200" y="1170125"/>
            <a:ext cx="2705100" cy="1695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Flow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11700" y="1152475"/>
            <a:ext cx="344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company has a lot of people who come to the website to check their info. People will come to this website to </a:t>
            </a:r>
            <a:r>
              <a:rPr lang="en"/>
              <a:t>easily and quickly check their data.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of Homepage/Start Screen</a:t>
            </a:r>
            <a:endParaRPr/>
          </a:p>
        </p:txBody>
      </p:sp>
      <p:sp>
        <p:nvSpPr>
          <p:cNvPr id="100" name="Google Shape;100;p19"/>
          <p:cNvSpPr txBox="1"/>
          <p:nvPr>
            <p:ph idx="1" type="body"/>
          </p:nvPr>
        </p:nvSpPr>
        <p:spPr>
          <a:xfrm>
            <a:off x="311700" y="1152475"/>
            <a:ext cx="369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design of the home screen allows you to easily find the calculator that you want. There is no trouble that can be caused while trying to find what you want unless it doesn’t load. </a:t>
            </a:r>
            <a:endParaRPr/>
          </a:p>
        </p:txBody>
      </p:sp>
      <p:pic>
        <p:nvPicPr>
          <p:cNvPr id="101" name="Google Shape;101;p19"/>
          <p:cNvPicPr preferRelativeResize="0"/>
          <p:nvPr/>
        </p:nvPicPr>
        <p:blipFill>
          <a:blip r:embed="rId3">
            <a:alphaModFix/>
          </a:blip>
          <a:stretch>
            <a:fillRect/>
          </a:stretch>
        </p:blipFill>
        <p:spPr>
          <a:xfrm>
            <a:off x="4052950" y="1802350"/>
            <a:ext cx="4831499" cy="20018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Interactive Design</a:t>
            </a:r>
            <a:endParaRPr/>
          </a:p>
        </p:txBody>
      </p:sp>
      <p:sp>
        <p:nvSpPr>
          <p:cNvPr id="107" name="Google Shape;107;p20"/>
          <p:cNvSpPr txBox="1"/>
          <p:nvPr>
            <p:ph idx="1" type="body"/>
          </p:nvPr>
        </p:nvSpPr>
        <p:spPr>
          <a:xfrm>
            <a:off x="311700" y="1152475"/>
            <a:ext cx="3653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website shows you the different payments that you will have to pay. It used the wheel to make it easier to understand what percent of the amounts are in what areas. </a:t>
            </a:r>
            <a:endParaRPr/>
          </a:p>
        </p:txBody>
      </p:sp>
      <p:pic>
        <p:nvPicPr>
          <p:cNvPr id="108" name="Google Shape;108;p20"/>
          <p:cNvPicPr preferRelativeResize="0"/>
          <p:nvPr/>
        </p:nvPicPr>
        <p:blipFill>
          <a:blip r:embed="rId3">
            <a:alphaModFix/>
          </a:blip>
          <a:stretch>
            <a:fillRect/>
          </a:stretch>
        </p:blipFill>
        <p:spPr>
          <a:xfrm>
            <a:off x="4329100" y="1819950"/>
            <a:ext cx="4860126" cy="208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payment experience (If applicable)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 payment needed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