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7" r:id="rId3"/>
    <p:sldId id="321" r:id="rId4"/>
    <p:sldId id="298" r:id="rId5"/>
    <p:sldId id="291" r:id="rId6"/>
    <p:sldId id="296" r:id="rId7"/>
    <p:sldId id="303" r:id="rId8"/>
    <p:sldId id="299" r:id="rId9"/>
    <p:sldId id="300" r:id="rId10"/>
    <p:sldId id="305" r:id="rId11"/>
    <p:sldId id="306" r:id="rId12"/>
    <p:sldId id="301" r:id="rId13"/>
    <p:sldId id="309" r:id="rId14"/>
    <p:sldId id="310" r:id="rId15"/>
    <p:sldId id="311" r:id="rId16"/>
    <p:sldId id="312" r:id="rId17"/>
    <p:sldId id="313" r:id="rId18"/>
    <p:sldId id="314" r:id="rId19"/>
    <p:sldId id="315" r:id="rId20"/>
    <p:sldId id="322" r:id="rId21"/>
    <p:sldId id="316" r:id="rId22"/>
    <p:sldId id="317" r:id="rId23"/>
    <p:sldId id="318" r:id="rId24"/>
    <p:sldId id="319" r:id="rId25"/>
    <p:sldId id="32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9" autoAdjust="0"/>
    <p:restoredTop sz="94660"/>
  </p:normalViewPr>
  <p:slideViewPr>
    <p:cSldViewPr snapToGrid="0">
      <p:cViewPr varScale="1">
        <p:scale>
          <a:sx n="108" d="100"/>
          <a:sy n="108" d="100"/>
        </p:scale>
        <p:origin x="5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6FDB2-A211-411B-9114-6929CF6BFD57}"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482DD-705C-49E0-A02E-5B13ED4E62F4}" type="slidenum">
              <a:rPr lang="en-US" smtClean="0"/>
              <a:t>‹#›</a:t>
            </a:fld>
            <a:endParaRPr lang="en-US"/>
          </a:p>
        </p:txBody>
      </p:sp>
    </p:spTree>
    <p:extLst>
      <p:ext uri="{BB962C8B-B14F-4D97-AF65-F5344CB8AC3E}">
        <p14:creationId xmlns:p14="http://schemas.microsoft.com/office/powerpoint/2010/main" val="313475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Maile Ray from CHSR.  I’m here today to present the work of the HFNY Curriculum Committee and the recommendations approved by the Central Administration.  I am briefly going to present a summary of our work and then will share some resources you can use and take any questions you may have.</a:t>
            </a:r>
          </a:p>
        </p:txBody>
      </p:sp>
      <p:sp>
        <p:nvSpPr>
          <p:cNvPr id="4" name="Slide Number Placeholder 3"/>
          <p:cNvSpPr>
            <a:spLocks noGrp="1"/>
          </p:cNvSpPr>
          <p:nvPr>
            <p:ph type="sldNum" sz="quarter" idx="5"/>
          </p:nvPr>
        </p:nvSpPr>
        <p:spPr/>
        <p:txBody>
          <a:bodyPr/>
          <a:lstStyle/>
          <a:p>
            <a:fld id="{8F6482DD-705C-49E0-A02E-5B13ED4E62F4}" type="slidenum">
              <a:rPr lang="en-US" smtClean="0"/>
              <a:t>1</a:t>
            </a:fld>
            <a:endParaRPr lang="en-US"/>
          </a:p>
        </p:txBody>
      </p:sp>
    </p:spTree>
    <p:extLst>
      <p:ext uri="{BB962C8B-B14F-4D97-AF65-F5344CB8AC3E}">
        <p14:creationId xmlns:p14="http://schemas.microsoft.com/office/powerpoint/2010/main" val="365093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table in very small print – I will share a more readable version with you in a few minutes. The table is ordered by type of curriculum.  And so some curricula are listed in more than one section.</a:t>
            </a:r>
          </a:p>
        </p:txBody>
      </p:sp>
      <p:sp>
        <p:nvSpPr>
          <p:cNvPr id="4" name="Slide Number Placeholder 3"/>
          <p:cNvSpPr>
            <a:spLocks noGrp="1"/>
          </p:cNvSpPr>
          <p:nvPr>
            <p:ph type="sldNum" sz="quarter" idx="5"/>
          </p:nvPr>
        </p:nvSpPr>
        <p:spPr/>
        <p:txBody>
          <a:bodyPr/>
          <a:lstStyle/>
          <a:p>
            <a:fld id="{8F6482DD-705C-49E0-A02E-5B13ED4E62F4}" type="slidenum">
              <a:rPr lang="en-US" smtClean="0"/>
              <a:t>10</a:t>
            </a:fld>
            <a:endParaRPr lang="en-US"/>
          </a:p>
        </p:txBody>
      </p:sp>
    </p:spTree>
    <p:extLst>
      <p:ext uri="{BB962C8B-B14F-4D97-AF65-F5344CB8AC3E}">
        <p14:creationId xmlns:p14="http://schemas.microsoft.com/office/powerpoint/2010/main" val="543015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We also compiled an Excel spreadsheet (which I will also share in a moment) which has detailed information about all curricula, including:</a:t>
            </a:r>
          </a:p>
        </p:txBody>
      </p:sp>
      <p:sp>
        <p:nvSpPr>
          <p:cNvPr id="4" name="Slide Number Placeholder 3"/>
          <p:cNvSpPr>
            <a:spLocks noGrp="1"/>
          </p:cNvSpPr>
          <p:nvPr>
            <p:ph type="sldNum" sz="quarter" idx="10"/>
          </p:nvPr>
        </p:nvSpPr>
        <p:spPr/>
        <p:txBody>
          <a:bodyPr/>
          <a:lstStyle/>
          <a:p>
            <a:fld id="{209F5B33-C31E-443B-820B-7D2E0BC095F4}" type="slidenum">
              <a:rPr lang="en-US" smtClean="0"/>
              <a:t>12</a:t>
            </a:fld>
            <a:endParaRPr lang="en-US"/>
          </a:p>
        </p:txBody>
      </p:sp>
    </p:spTree>
    <p:extLst>
      <p:ext uri="{BB962C8B-B14F-4D97-AF65-F5344CB8AC3E}">
        <p14:creationId xmlns:p14="http://schemas.microsoft.com/office/powerpoint/2010/main" val="1367026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As I mentioned, the Committee reviewed and provided recommendations for 26 curricula.</a:t>
            </a:r>
          </a:p>
        </p:txBody>
      </p:sp>
      <p:sp>
        <p:nvSpPr>
          <p:cNvPr id="4" name="Slide Number Placeholder 3"/>
          <p:cNvSpPr>
            <a:spLocks noGrp="1"/>
          </p:cNvSpPr>
          <p:nvPr>
            <p:ph type="sldNum" sz="quarter" idx="10"/>
          </p:nvPr>
        </p:nvSpPr>
        <p:spPr/>
        <p:txBody>
          <a:bodyPr/>
          <a:lstStyle/>
          <a:p>
            <a:fld id="{209F5B33-C31E-443B-820B-7D2E0BC095F4}" type="slidenum">
              <a:rPr lang="en-US" smtClean="0"/>
              <a:t>13</a:t>
            </a:fld>
            <a:endParaRPr lang="en-US"/>
          </a:p>
        </p:txBody>
      </p:sp>
    </p:spTree>
    <p:extLst>
      <p:ext uri="{BB962C8B-B14F-4D97-AF65-F5344CB8AC3E}">
        <p14:creationId xmlns:p14="http://schemas.microsoft.com/office/powerpoint/2010/main" val="1011937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So now I’m going to summarize which curricula will be considered HFNY-approved going forward. GGK P36, Partners for a Healthy Baby by Florida State University, and PAT will continue to be endorsed as HFNY-approved primary curricula. They are all strong curricula which are used by the majority of our programs.</a:t>
            </a:r>
          </a:p>
          <a:p>
            <a:endParaRPr lang="en-US" sz="1200" dirty="0"/>
          </a:p>
          <a:p>
            <a:r>
              <a:rPr lang="en-US" sz="1200" dirty="0"/>
              <a:t>Read slide. Then:  Although 2 of these 3 curricula (GGK P36 and PAT) have been criticized by some programs as being “wordy” and not as user-friendly, HFNY will continue to endorse these curricula because they offer exceptional support in facilitating positive parent-child interaction, teaching and assessing child development, and enhancing family function.</a:t>
            </a:r>
          </a:p>
          <a:p>
            <a:endParaRPr lang="en-US" sz="1200" dirty="0"/>
          </a:p>
          <a:p>
            <a:r>
              <a:rPr lang="en-US" sz="1200" dirty="0"/>
              <a:t>Further, many HFNY programs have invested a substantial amount of money in purchasing these curricula and training their staff in their use, and shifting would represent a significant burden.</a:t>
            </a:r>
          </a:p>
        </p:txBody>
      </p:sp>
      <p:sp>
        <p:nvSpPr>
          <p:cNvPr id="4" name="Slide Number Placeholder 3"/>
          <p:cNvSpPr>
            <a:spLocks noGrp="1"/>
          </p:cNvSpPr>
          <p:nvPr>
            <p:ph type="sldNum" sz="quarter" idx="10"/>
          </p:nvPr>
        </p:nvSpPr>
        <p:spPr/>
        <p:txBody>
          <a:bodyPr/>
          <a:lstStyle/>
          <a:p>
            <a:fld id="{209F5B33-C31E-443B-820B-7D2E0BC095F4}" type="slidenum">
              <a:rPr lang="en-US" smtClean="0"/>
              <a:t>14</a:t>
            </a:fld>
            <a:endParaRPr lang="en-US"/>
          </a:p>
        </p:txBody>
      </p:sp>
    </p:spTree>
    <p:extLst>
      <p:ext uri="{BB962C8B-B14F-4D97-AF65-F5344CB8AC3E}">
        <p14:creationId xmlns:p14="http://schemas.microsoft.com/office/powerpoint/2010/main" val="3386768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San Angelo will no longer be endorsed as a primary curriculum, and programs will be given 1 year to find replacements. </a:t>
            </a:r>
          </a:p>
        </p:txBody>
      </p:sp>
      <p:sp>
        <p:nvSpPr>
          <p:cNvPr id="4" name="Slide Number Placeholder 3"/>
          <p:cNvSpPr>
            <a:spLocks noGrp="1"/>
          </p:cNvSpPr>
          <p:nvPr>
            <p:ph type="sldNum" sz="quarter" idx="10"/>
          </p:nvPr>
        </p:nvSpPr>
        <p:spPr/>
        <p:txBody>
          <a:bodyPr/>
          <a:lstStyle/>
          <a:p>
            <a:fld id="{209F5B33-C31E-443B-820B-7D2E0BC095F4}" type="slidenum">
              <a:rPr lang="en-US" smtClean="0"/>
              <a:t>15</a:t>
            </a:fld>
            <a:endParaRPr lang="en-US"/>
          </a:p>
        </p:txBody>
      </p:sp>
    </p:spTree>
    <p:extLst>
      <p:ext uri="{BB962C8B-B14F-4D97-AF65-F5344CB8AC3E}">
        <p14:creationId xmlns:p14="http://schemas.microsoft.com/office/powerpoint/2010/main" val="1738404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16</a:t>
            </a:fld>
            <a:endParaRPr lang="en-US"/>
          </a:p>
        </p:txBody>
      </p:sp>
    </p:spTree>
    <p:extLst>
      <p:ext uri="{BB962C8B-B14F-4D97-AF65-F5344CB8AC3E}">
        <p14:creationId xmlns:p14="http://schemas.microsoft.com/office/powerpoint/2010/main" val="3541018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And to this end, we have identified several curricula that do serve the 3-5-year age group, and this should help to replace the role of the San Angelo curriculum.  These are:</a:t>
            </a:r>
          </a:p>
          <a:p>
            <a:endParaRPr lang="en-US" sz="1200" dirty="0"/>
          </a:p>
          <a:p>
            <a:r>
              <a:rPr lang="en-US" sz="1200" dirty="0"/>
              <a:t>Then:  Of these 5 options, only PAT Foundational 2 and GGK Play With ME! require pre-certification in the base curriculum (PAT Foundational 1 or GGK P36, respectively) for the earlier age group. Any of these curricula would serve as an excellent alternative for programs that currently use the San Angelo curriculum to serve this age group.</a:t>
            </a:r>
          </a:p>
        </p:txBody>
      </p:sp>
      <p:sp>
        <p:nvSpPr>
          <p:cNvPr id="4" name="Slide Number Placeholder 3"/>
          <p:cNvSpPr>
            <a:spLocks noGrp="1"/>
          </p:cNvSpPr>
          <p:nvPr>
            <p:ph type="sldNum" sz="quarter" idx="10"/>
          </p:nvPr>
        </p:nvSpPr>
        <p:spPr/>
        <p:txBody>
          <a:bodyPr/>
          <a:lstStyle/>
          <a:p>
            <a:fld id="{209F5B33-C31E-443B-820B-7D2E0BC095F4}" type="slidenum">
              <a:rPr lang="en-US" smtClean="0"/>
              <a:t>17</a:t>
            </a:fld>
            <a:endParaRPr lang="en-US"/>
          </a:p>
        </p:txBody>
      </p:sp>
    </p:spTree>
    <p:extLst>
      <p:ext uri="{BB962C8B-B14F-4D97-AF65-F5344CB8AC3E}">
        <p14:creationId xmlns:p14="http://schemas.microsoft.com/office/powerpoint/2010/main" val="3664733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The two formerly HFNY-approved supplemental curricula, Partners for Learning and Helping Babies Learn, are no longer approved.</a:t>
            </a:r>
          </a:p>
        </p:txBody>
      </p:sp>
      <p:sp>
        <p:nvSpPr>
          <p:cNvPr id="4" name="Slide Number Placeholder 3"/>
          <p:cNvSpPr>
            <a:spLocks noGrp="1"/>
          </p:cNvSpPr>
          <p:nvPr>
            <p:ph type="sldNum" sz="quarter" idx="10"/>
          </p:nvPr>
        </p:nvSpPr>
        <p:spPr/>
        <p:txBody>
          <a:bodyPr/>
          <a:lstStyle/>
          <a:p>
            <a:fld id="{209F5B33-C31E-443B-820B-7D2E0BC095F4}" type="slidenum">
              <a:rPr lang="en-US" smtClean="0"/>
              <a:t>18</a:t>
            </a:fld>
            <a:endParaRPr lang="en-US"/>
          </a:p>
        </p:txBody>
      </p:sp>
    </p:spTree>
    <p:extLst>
      <p:ext uri="{BB962C8B-B14F-4D97-AF65-F5344CB8AC3E}">
        <p14:creationId xmlns:p14="http://schemas.microsoft.com/office/powerpoint/2010/main" val="3836078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19</a:t>
            </a:fld>
            <a:endParaRPr lang="en-US"/>
          </a:p>
        </p:txBody>
      </p:sp>
    </p:spTree>
    <p:extLst>
      <p:ext uri="{BB962C8B-B14F-4D97-AF65-F5344CB8AC3E}">
        <p14:creationId xmlns:p14="http://schemas.microsoft.com/office/powerpoint/2010/main" val="511324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So just a little bit of background information about the Baby TALK curriculum,</a:t>
            </a:r>
          </a:p>
        </p:txBody>
      </p:sp>
      <p:sp>
        <p:nvSpPr>
          <p:cNvPr id="4" name="Slide Number Placeholder 3"/>
          <p:cNvSpPr>
            <a:spLocks noGrp="1"/>
          </p:cNvSpPr>
          <p:nvPr>
            <p:ph type="sldNum" sz="quarter" idx="10"/>
          </p:nvPr>
        </p:nvSpPr>
        <p:spPr/>
        <p:txBody>
          <a:bodyPr/>
          <a:lstStyle/>
          <a:p>
            <a:fld id="{209F5B33-C31E-443B-820B-7D2E0BC095F4}" type="slidenum">
              <a:rPr lang="en-US" smtClean="0"/>
              <a:t>20</a:t>
            </a:fld>
            <a:endParaRPr lang="en-US"/>
          </a:p>
        </p:txBody>
      </p:sp>
    </p:spTree>
    <p:extLst>
      <p:ext uri="{BB962C8B-B14F-4D97-AF65-F5344CB8AC3E}">
        <p14:creationId xmlns:p14="http://schemas.microsoft.com/office/powerpoint/2010/main" val="752847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2</a:t>
            </a:fld>
            <a:endParaRPr lang="en-US"/>
          </a:p>
        </p:txBody>
      </p:sp>
    </p:spTree>
    <p:extLst>
      <p:ext uri="{BB962C8B-B14F-4D97-AF65-F5344CB8AC3E}">
        <p14:creationId xmlns:p14="http://schemas.microsoft.com/office/powerpoint/2010/main" val="1791929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We plan to revisit the Baby TALK curriculum in 1-2 years for consideration of it as a stand-alone primary curriculum, and in the meantime, we plan to gather feedback from any programs that implement it.</a:t>
            </a:r>
          </a:p>
        </p:txBody>
      </p:sp>
      <p:sp>
        <p:nvSpPr>
          <p:cNvPr id="4" name="Slide Number Placeholder 3"/>
          <p:cNvSpPr>
            <a:spLocks noGrp="1"/>
          </p:cNvSpPr>
          <p:nvPr>
            <p:ph type="sldNum" sz="quarter" idx="10"/>
          </p:nvPr>
        </p:nvSpPr>
        <p:spPr/>
        <p:txBody>
          <a:bodyPr/>
          <a:lstStyle/>
          <a:p>
            <a:fld id="{209F5B33-C31E-443B-820B-7D2E0BC095F4}" type="slidenum">
              <a:rPr lang="en-US" smtClean="0"/>
              <a:t>21</a:t>
            </a:fld>
            <a:endParaRPr lang="en-US"/>
          </a:p>
        </p:txBody>
      </p:sp>
    </p:spTree>
    <p:extLst>
      <p:ext uri="{BB962C8B-B14F-4D97-AF65-F5344CB8AC3E}">
        <p14:creationId xmlns:p14="http://schemas.microsoft.com/office/powerpoint/2010/main" val="1255534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The Just In Time curriculum is another curriculum that, as I just mentioned, we recommend approving as a Supplemental General Curriculum.</a:t>
            </a:r>
          </a:p>
        </p:txBody>
      </p:sp>
      <p:sp>
        <p:nvSpPr>
          <p:cNvPr id="4" name="Slide Number Placeholder 3"/>
          <p:cNvSpPr>
            <a:spLocks noGrp="1"/>
          </p:cNvSpPr>
          <p:nvPr>
            <p:ph type="sldNum" sz="quarter" idx="10"/>
          </p:nvPr>
        </p:nvSpPr>
        <p:spPr/>
        <p:txBody>
          <a:bodyPr/>
          <a:lstStyle/>
          <a:p>
            <a:fld id="{209F5B33-C31E-443B-820B-7D2E0BC095F4}" type="slidenum">
              <a:rPr lang="en-US" smtClean="0"/>
              <a:t>22</a:t>
            </a:fld>
            <a:endParaRPr lang="en-US"/>
          </a:p>
        </p:txBody>
      </p:sp>
    </p:spTree>
    <p:extLst>
      <p:ext uri="{BB962C8B-B14F-4D97-AF65-F5344CB8AC3E}">
        <p14:creationId xmlns:p14="http://schemas.microsoft.com/office/powerpoint/2010/main" val="317256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I also want to discuss our recommendations for HFNY-Approved Specialized Supplemental Curricula.  These curricula serve special groups, such as prenatal families.  The Great Beginnings Start Before Birth – PCANY 2019 hybrid serves prenatal families, as do our recommended primary curricula and Baby TALK and Just In Time.  We also have a need for curricula that engage fathers, and we have identified several, some already included on the MIS but not listed as “HFNY-approved” curricula.  These are:  24/7 Dad, Nurturing Fathers, Understanding Dad, and Mom as Gateway.  We also wanted curricula that specifically focused on teen parents, and we recommend PAT: Partnering with Teen Parents, 24/7 Dad: Adaptation for Teen Dads, and Baby TALK.  For children with disabilities, we recommend PAT: Interactions Across Abilities and PAT: Partnering with Teen Parents.  Also, at HFNY, of course, we often serve families with a history of trauma or other adverse experiences, and for these families, we have identified the Mind Matters curriculum.</a:t>
            </a:r>
          </a:p>
        </p:txBody>
      </p:sp>
      <p:sp>
        <p:nvSpPr>
          <p:cNvPr id="4" name="Slide Number Placeholder 3"/>
          <p:cNvSpPr>
            <a:spLocks noGrp="1"/>
          </p:cNvSpPr>
          <p:nvPr>
            <p:ph type="sldNum" sz="quarter" idx="10"/>
          </p:nvPr>
        </p:nvSpPr>
        <p:spPr/>
        <p:txBody>
          <a:bodyPr/>
          <a:lstStyle/>
          <a:p>
            <a:fld id="{209F5B33-C31E-443B-820B-7D2E0BC095F4}" type="slidenum">
              <a:rPr lang="en-US" smtClean="0"/>
              <a:t>23</a:t>
            </a:fld>
            <a:endParaRPr lang="en-US"/>
          </a:p>
        </p:txBody>
      </p:sp>
    </p:spTree>
    <p:extLst>
      <p:ext uri="{BB962C8B-B14F-4D97-AF65-F5344CB8AC3E}">
        <p14:creationId xmlns:p14="http://schemas.microsoft.com/office/powerpoint/2010/main" val="1776500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24</a:t>
            </a:fld>
            <a:endParaRPr lang="en-US"/>
          </a:p>
        </p:txBody>
      </p:sp>
    </p:spTree>
    <p:extLst>
      <p:ext uri="{BB962C8B-B14F-4D97-AF65-F5344CB8AC3E}">
        <p14:creationId xmlns:p14="http://schemas.microsoft.com/office/powerpoint/2010/main" val="3041727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I’d like to share with you a table of the curricula available (Curricula at a Glance) and then show you the excel spreadsheet to help familiarize you with how to use it.  You can also access all of these documents on the Curriculum Tab on the HFNY Staff website at the link here. This link was also included in Allison’s weekly email a couple of weeks back.</a:t>
            </a:r>
          </a:p>
        </p:txBody>
      </p:sp>
      <p:sp>
        <p:nvSpPr>
          <p:cNvPr id="4" name="Slide Number Placeholder 3"/>
          <p:cNvSpPr>
            <a:spLocks noGrp="1"/>
          </p:cNvSpPr>
          <p:nvPr>
            <p:ph type="sldNum" sz="quarter" idx="5"/>
          </p:nvPr>
        </p:nvSpPr>
        <p:spPr/>
        <p:txBody>
          <a:bodyPr/>
          <a:lstStyle/>
          <a:p>
            <a:fld id="{8F6482DD-705C-49E0-A02E-5B13ED4E62F4}" type="slidenum">
              <a:rPr lang="en-US" smtClean="0"/>
              <a:t>25</a:t>
            </a:fld>
            <a:endParaRPr lang="en-US"/>
          </a:p>
        </p:txBody>
      </p:sp>
    </p:spTree>
    <p:extLst>
      <p:ext uri="{BB962C8B-B14F-4D97-AF65-F5344CB8AC3E}">
        <p14:creationId xmlns:p14="http://schemas.microsoft.com/office/powerpoint/2010/main" val="1838747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So, some background:</a:t>
            </a:r>
          </a:p>
        </p:txBody>
      </p:sp>
      <p:sp>
        <p:nvSpPr>
          <p:cNvPr id="4" name="Slide Number Placeholder 3"/>
          <p:cNvSpPr>
            <a:spLocks noGrp="1"/>
          </p:cNvSpPr>
          <p:nvPr>
            <p:ph type="sldNum" sz="quarter" idx="10"/>
          </p:nvPr>
        </p:nvSpPr>
        <p:spPr/>
        <p:txBody>
          <a:bodyPr/>
          <a:lstStyle/>
          <a:p>
            <a:fld id="{209F5B33-C31E-443B-820B-7D2E0BC095F4}" type="slidenum">
              <a:rPr lang="en-US" smtClean="0"/>
              <a:t>3</a:t>
            </a:fld>
            <a:endParaRPr lang="en-US"/>
          </a:p>
        </p:txBody>
      </p:sp>
    </p:spTree>
    <p:extLst>
      <p:ext uri="{BB962C8B-B14F-4D97-AF65-F5344CB8AC3E}">
        <p14:creationId xmlns:p14="http://schemas.microsoft.com/office/powerpoint/2010/main" val="166468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The Committee was created to ensure a broad representation</a:t>
            </a:r>
          </a:p>
        </p:txBody>
      </p:sp>
      <p:sp>
        <p:nvSpPr>
          <p:cNvPr id="4" name="Slide Number Placeholder 3"/>
          <p:cNvSpPr>
            <a:spLocks noGrp="1"/>
          </p:cNvSpPr>
          <p:nvPr>
            <p:ph type="sldNum" sz="quarter" idx="10"/>
          </p:nvPr>
        </p:nvSpPr>
        <p:spPr/>
        <p:txBody>
          <a:bodyPr/>
          <a:lstStyle/>
          <a:p>
            <a:fld id="{209F5B33-C31E-443B-820B-7D2E0BC095F4}" type="slidenum">
              <a:rPr lang="en-US" smtClean="0"/>
              <a:t>4</a:t>
            </a:fld>
            <a:endParaRPr lang="en-US"/>
          </a:p>
        </p:txBody>
      </p:sp>
    </p:spTree>
    <p:extLst>
      <p:ext uri="{BB962C8B-B14F-4D97-AF65-F5344CB8AC3E}">
        <p14:creationId xmlns:p14="http://schemas.microsoft.com/office/powerpoint/2010/main" val="1791929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I am so grateful to all of the members of our Committee for their input, hard work, and participation.</a:t>
            </a:r>
          </a:p>
        </p:txBody>
      </p:sp>
      <p:sp>
        <p:nvSpPr>
          <p:cNvPr id="4" name="Slide Number Placeholder 3"/>
          <p:cNvSpPr>
            <a:spLocks noGrp="1"/>
          </p:cNvSpPr>
          <p:nvPr>
            <p:ph type="sldNum" sz="quarter" idx="10"/>
          </p:nvPr>
        </p:nvSpPr>
        <p:spPr/>
        <p:txBody>
          <a:bodyPr/>
          <a:lstStyle/>
          <a:p>
            <a:fld id="{209F5B33-C31E-443B-820B-7D2E0BC095F4}" type="slidenum">
              <a:rPr lang="en-US" smtClean="0"/>
              <a:t>5</a:t>
            </a:fld>
            <a:endParaRPr lang="en-US"/>
          </a:p>
        </p:txBody>
      </p:sp>
    </p:spTree>
    <p:extLst>
      <p:ext uri="{BB962C8B-B14F-4D97-AF65-F5344CB8AC3E}">
        <p14:creationId xmlns:p14="http://schemas.microsoft.com/office/powerpoint/2010/main" val="1670074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According to the HFA Best Practice Standards – latest edition (2018-2021),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especially important that the curricula be Evidence-</a:t>
            </a:r>
            <a:r>
              <a:rPr lang="en-US" sz="1200" b="1" i="1" dirty="0"/>
              <a:t>informed.  </a:t>
            </a:r>
            <a:r>
              <a:rPr lang="en-US" sz="1200" b="0" i="0" dirty="0"/>
              <a:t>That means the </a:t>
            </a:r>
            <a:r>
              <a:rPr lang="en-US" sz="1200" dirty="0"/>
              <a:t>curricula are created by a team of experts with theoretical underpinnings in scientific knowledge, so that programs and their families receive factual and credible information that is not opinion-based or outdated.</a:t>
            </a:r>
          </a:p>
          <a:p>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6</a:t>
            </a:fld>
            <a:endParaRPr lang="en-US"/>
          </a:p>
        </p:txBody>
      </p:sp>
    </p:spTree>
    <p:extLst>
      <p:ext uri="{BB962C8B-B14F-4D97-AF65-F5344CB8AC3E}">
        <p14:creationId xmlns:p14="http://schemas.microsoft.com/office/powerpoint/2010/main" val="1791929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This is the formal definition of Evidence-Informed curricula included in the HFA Best Practice Standards.</a:t>
            </a:r>
          </a:p>
        </p:txBody>
      </p:sp>
      <p:sp>
        <p:nvSpPr>
          <p:cNvPr id="4" name="Slide Number Placeholder 3"/>
          <p:cNvSpPr>
            <a:spLocks noGrp="1"/>
          </p:cNvSpPr>
          <p:nvPr>
            <p:ph type="sldNum" sz="quarter" idx="10"/>
          </p:nvPr>
        </p:nvSpPr>
        <p:spPr/>
        <p:txBody>
          <a:bodyPr/>
          <a:lstStyle/>
          <a:p>
            <a:fld id="{209F5B33-C31E-443B-820B-7D2E0BC095F4}" type="slidenum">
              <a:rPr lang="en-US" smtClean="0"/>
              <a:t>7</a:t>
            </a:fld>
            <a:endParaRPr lang="en-US"/>
          </a:p>
        </p:txBody>
      </p:sp>
    </p:spTree>
    <p:extLst>
      <p:ext uri="{BB962C8B-B14F-4D97-AF65-F5344CB8AC3E}">
        <p14:creationId xmlns:p14="http://schemas.microsoft.com/office/powerpoint/2010/main" val="3719938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Through this process of identifying curricula that meet HFNY standards, the Committee compiled detailed information on 26 curricula.</a:t>
            </a:r>
          </a:p>
        </p:txBody>
      </p:sp>
      <p:sp>
        <p:nvSpPr>
          <p:cNvPr id="4" name="Slide Number Placeholder 3"/>
          <p:cNvSpPr>
            <a:spLocks noGrp="1"/>
          </p:cNvSpPr>
          <p:nvPr>
            <p:ph type="sldNum" sz="quarter" idx="10"/>
          </p:nvPr>
        </p:nvSpPr>
        <p:spPr/>
        <p:txBody>
          <a:bodyPr/>
          <a:lstStyle/>
          <a:p>
            <a:fld id="{209F5B33-C31E-443B-820B-7D2E0BC095F4}" type="slidenum">
              <a:rPr lang="en-US" smtClean="0"/>
              <a:t>8</a:t>
            </a:fld>
            <a:endParaRPr lang="en-US"/>
          </a:p>
        </p:txBody>
      </p:sp>
    </p:spTree>
    <p:extLst>
      <p:ext uri="{BB962C8B-B14F-4D97-AF65-F5344CB8AC3E}">
        <p14:creationId xmlns:p14="http://schemas.microsoft.com/office/powerpoint/2010/main" val="179192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We compiled a table of all reviewed curricula (which I will share in a moment) in which each evaluated curriculum is recommended as:</a:t>
            </a:r>
          </a:p>
          <a:p>
            <a:r>
              <a:rPr lang="en-US" sz="1200" dirty="0"/>
              <a:t>* Approved as a Primary Curriculum…</a:t>
            </a:r>
          </a:p>
        </p:txBody>
      </p:sp>
      <p:sp>
        <p:nvSpPr>
          <p:cNvPr id="4" name="Slide Number Placeholder 3"/>
          <p:cNvSpPr>
            <a:spLocks noGrp="1"/>
          </p:cNvSpPr>
          <p:nvPr>
            <p:ph type="sldNum" sz="quarter" idx="10"/>
          </p:nvPr>
        </p:nvSpPr>
        <p:spPr/>
        <p:txBody>
          <a:bodyPr/>
          <a:lstStyle/>
          <a:p>
            <a:fld id="{209F5B33-C31E-443B-820B-7D2E0BC095F4}" type="slidenum">
              <a:rPr lang="en-US" smtClean="0"/>
              <a:t>9</a:t>
            </a:fld>
            <a:endParaRPr lang="en-US"/>
          </a:p>
        </p:txBody>
      </p:sp>
    </p:spTree>
    <p:extLst>
      <p:ext uri="{BB962C8B-B14F-4D97-AF65-F5344CB8AC3E}">
        <p14:creationId xmlns:p14="http://schemas.microsoft.com/office/powerpoint/2010/main" val="424762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F7FB-7E69-44A3-AAF2-0F6C2C1C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2A7CC-044B-494B-B1BE-DAAFA5D30F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660477-7262-4016-9ABC-C17C928B39C7}"/>
              </a:ext>
            </a:extLst>
          </p:cNvPr>
          <p:cNvSpPr>
            <a:spLocks noGrp="1"/>
          </p:cNvSpPr>
          <p:nvPr>
            <p:ph type="dt" sz="half" idx="10"/>
          </p:nvPr>
        </p:nvSpPr>
        <p:spPr/>
        <p:txBody>
          <a:bodyPr/>
          <a:lstStyle/>
          <a:p>
            <a:fld id="{04D89118-BBAA-4064-9334-AD28B176DE63}" type="datetimeFigureOut">
              <a:rPr lang="en-US" smtClean="0"/>
              <a:t>3/9/2021</a:t>
            </a:fld>
            <a:endParaRPr lang="en-US"/>
          </a:p>
        </p:txBody>
      </p:sp>
      <p:sp>
        <p:nvSpPr>
          <p:cNvPr id="5" name="Footer Placeholder 4">
            <a:extLst>
              <a:ext uri="{FF2B5EF4-FFF2-40B4-BE49-F238E27FC236}">
                <a16:creationId xmlns:a16="http://schemas.microsoft.com/office/drawing/2014/main" id="{7D6F3157-04F3-4E8A-9552-E381A60C4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07193-3459-4916-8AEB-75DF38645AC3}"/>
              </a:ext>
            </a:extLst>
          </p:cNvPr>
          <p:cNvSpPr>
            <a:spLocks noGrp="1"/>
          </p:cNvSpPr>
          <p:nvPr>
            <p:ph type="sldNum" sz="quarter" idx="12"/>
          </p:nvPr>
        </p:nvSpPr>
        <p:spPr/>
        <p:txBody>
          <a:bodyPr/>
          <a:lstStyle/>
          <a:p>
            <a:fld id="{1D36AD27-3EBA-486D-A744-682A3A537308}" type="slidenum">
              <a:rPr lang="en-US" smtClean="0"/>
              <a:t>‹#›</a:t>
            </a:fld>
            <a:endParaRPr lang="en-US"/>
          </a:p>
        </p:txBody>
      </p:sp>
    </p:spTree>
    <p:extLst>
      <p:ext uri="{BB962C8B-B14F-4D97-AF65-F5344CB8AC3E}">
        <p14:creationId xmlns:p14="http://schemas.microsoft.com/office/powerpoint/2010/main" val="238322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A54B-985A-4FB1-80CA-97600CB8A6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42758A-CB08-440F-ADEF-FDA267D400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D63AB-DCF5-4F80-9F5D-F162A9BEAB15}"/>
              </a:ext>
            </a:extLst>
          </p:cNvPr>
          <p:cNvSpPr>
            <a:spLocks noGrp="1"/>
          </p:cNvSpPr>
          <p:nvPr>
            <p:ph type="dt" sz="half" idx="10"/>
          </p:nvPr>
        </p:nvSpPr>
        <p:spPr/>
        <p:txBody>
          <a:bodyPr/>
          <a:lstStyle/>
          <a:p>
            <a:fld id="{04D89118-BBAA-4064-9334-AD28B176DE63}" type="datetimeFigureOut">
              <a:rPr lang="en-US" smtClean="0"/>
              <a:t>3/9/2021</a:t>
            </a:fld>
            <a:endParaRPr lang="en-US"/>
          </a:p>
        </p:txBody>
      </p:sp>
      <p:sp>
        <p:nvSpPr>
          <p:cNvPr id="5" name="Footer Placeholder 4">
            <a:extLst>
              <a:ext uri="{FF2B5EF4-FFF2-40B4-BE49-F238E27FC236}">
                <a16:creationId xmlns:a16="http://schemas.microsoft.com/office/drawing/2014/main" id="{D0F7A946-9EB5-49B0-8DC3-32E19A7FE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E24DF-9BA7-4A3E-A4FE-CF7BC933E1C0}"/>
              </a:ext>
            </a:extLst>
          </p:cNvPr>
          <p:cNvSpPr>
            <a:spLocks noGrp="1"/>
          </p:cNvSpPr>
          <p:nvPr>
            <p:ph type="sldNum" sz="quarter" idx="12"/>
          </p:nvPr>
        </p:nvSpPr>
        <p:spPr/>
        <p:txBody>
          <a:bodyPr/>
          <a:lstStyle/>
          <a:p>
            <a:fld id="{1D36AD27-3EBA-486D-A744-682A3A537308}" type="slidenum">
              <a:rPr lang="en-US" smtClean="0"/>
              <a:t>‹#›</a:t>
            </a:fld>
            <a:endParaRPr lang="en-US"/>
          </a:p>
        </p:txBody>
      </p:sp>
    </p:spTree>
    <p:extLst>
      <p:ext uri="{BB962C8B-B14F-4D97-AF65-F5344CB8AC3E}">
        <p14:creationId xmlns:p14="http://schemas.microsoft.com/office/powerpoint/2010/main" val="147509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E5C79-DAE3-4C3A-91C4-9C7C63ADEF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038625-BBBF-4E4F-963D-526B93BF0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35EF7-9196-45B1-A116-08EABAC3693C}"/>
              </a:ext>
            </a:extLst>
          </p:cNvPr>
          <p:cNvSpPr>
            <a:spLocks noGrp="1"/>
          </p:cNvSpPr>
          <p:nvPr>
            <p:ph type="dt" sz="half" idx="10"/>
          </p:nvPr>
        </p:nvSpPr>
        <p:spPr/>
        <p:txBody>
          <a:bodyPr/>
          <a:lstStyle/>
          <a:p>
            <a:fld id="{04D89118-BBAA-4064-9334-AD28B176DE63}" type="datetimeFigureOut">
              <a:rPr lang="en-US" smtClean="0"/>
              <a:t>3/9/2021</a:t>
            </a:fld>
            <a:endParaRPr lang="en-US"/>
          </a:p>
        </p:txBody>
      </p:sp>
      <p:sp>
        <p:nvSpPr>
          <p:cNvPr id="5" name="Footer Placeholder 4">
            <a:extLst>
              <a:ext uri="{FF2B5EF4-FFF2-40B4-BE49-F238E27FC236}">
                <a16:creationId xmlns:a16="http://schemas.microsoft.com/office/drawing/2014/main" id="{41F2156A-199A-4F0E-89E2-77E85C6D3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029E0-40C9-44DD-86D1-7797E3300635}"/>
              </a:ext>
            </a:extLst>
          </p:cNvPr>
          <p:cNvSpPr>
            <a:spLocks noGrp="1"/>
          </p:cNvSpPr>
          <p:nvPr>
            <p:ph type="sldNum" sz="quarter" idx="12"/>
          </p:nvPr>
        </p:nvSpPr>
        <p:spPr/>
        <p:txBody>
          <a:bodyPr/>
          <a:lstStyle/>
          <a:p>
            <a:fld id="{1D36AD27-3EBA-486D-A744-682A3A537308}" type="slidenum">
              <a:rPr lang="en-US" smtClean="0"/>
              <a:t>‹#›</a:t>
            </a:fld>
            <a:endParaRPr lang="en-US"/>
          </a:p>
        </p:txBody>
      </p:sp>
    </p:spTree>
    <p:extLst>
      <p:ext uri="{BB962C8B-B14F-4D97-AF65-F5344CB8AC3E}">
        <p14:creationId xmlns:p14="http://schemas.microsoft.com/office/powerpoint/2010/main" val="292898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0BCE-DDC8-465F-886F-FB5879CBDD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9D5345-D0AC-4DD3-BC97-7B2BF3901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F97B3-BE61-4A31-B625-5EDEFF2FDD88}"/>
              </a:ext>
            </a:extLst>
          </p:cNvPr>
          <p:cNvSpPr>
            <a:spLocks noGrp="1"/>
          </p:cNvSpPr>
          <p:nvPr>
            <p:ph type="dt" sz="half" idx="10"/>
          </p:nvPr>
        </p:nvSpPr>
        <p:spPr/>
        <p:txBody>
          <a:bodyPr/>
          <a:lstStyle/>
          <a:p>
            <a:fld id="{04D89118-BBAA-4064-9334-AD28B176DE63}" type="datetimeFigureOut">
              <a:rPr lang="en-US" smtClean="0"/>
              <a:t>3/9/2021</a:t>
            </a:fld>
            <a:endParaRPr lang="en-US"/>
          </a:p>
        </p:txBody>
      </p:sp>
      <p:sp>
        <p:nvSpPr>
          <p:cNvPr id="5" name="Footer Placeholder 4">
            <a:extLst>
              <a:ext uri="{FF2B5EF4-FFF2-40B4-BE49-F238E27FC236}">
                <a16:creationId xmlns:a16="http://schemas.microsoft.com/office/drawing/2014/main" id="{60C27477-DD52-4E52-9715-7F95E0D49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BF4AD-46D1-4B0E-887C-C44337B9605E}"/>
              </a:ext>
            </a:extLst>
          </p:cNvPr>
          <p:cNvSpPr>
            <a:spLocks noGrp="1"/>
          </p:cNvSpPr>
          <p:nvPr>
            <p:ph type="sldNum" sz="quarter" idx="12"/>
          </p:nvPr>
        </p:nvSpPr>
        <p:spPr/>
        <p:txBody>
          <a:bodyPr/>
          <a:lstStyle/>
          <a:p>
            <a:fld id="{1D36AD27-3EBA-486D-A744-682A3A537308}" type="slidenum">
              <a:rPr lang="en-US" smtClean="0"/>
              <a:t>‹#›</a:t>
            </a:fld>
            <a:endParaRPr lang="en-US"/>
          </a:p>
        </p:txBody>
      </p:sp>
    </p:spTree>
    <p:extLst>
      <p:ext uri="{BB962C8B-B14F-4D97-AF65-F5344CB8AC3E}">
        <p14:creationId xmlns:p14="http://schemas.microsoft.com/office/powerpoint/2010/main" val="160826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6EBE-B4DF-4EAA-92C3-94C1576F82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F22BA5-41F5-4970-A31A-E360BBB6B9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122E21-6BD2-404A-869A-85AAB7E0B669}"/>
              </a:ext>
            </a:extLst>
          </p:cNvPr>
          <p:cNvSpPr>
            <a:spLocks noGrp="1"/>
          </p:cNvSpPr>
          <p:nvPr>
            <p:ph type="dt" sz="half" idx="10"/>
          </p:nvPr>
        </p:nvSpPr>
        <p:spPr/>
        <p:txBody>
          <a:bodyPr/>
          <a:lstStyle/>
          <a:p>
            <a:fld id="{04D89118-BBAA-4064-9334-AD28B176DE63}" type="datetimeFigureOut">
              <a:rPr lang="en-US" smtClean="0"/>
              <a:t>3/9/2021</a:t>
            </a:fld>
            <a:endParaRPr lang="en-US"/>
          </a:p>
        </p:txBody>
      </p:sp>
      <p:sp>
        <p:nvSpPr>
          <p:cNvPr id="5" name="Footer Placeholder 4">
            <a:extLst>
              <a:ext uri="{FF2B5EF4-FFF2-40B4-BE49-F238E27FC236}">
                <a16:creationId xmlns:a16="http://schemas.microsoft.com/office/drawing/2014/main" id="{7416B457-2166-4505-82CA-F647290DA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6DA40-49D7-4D7C-BCAC-FFB60485322F}"/>
              </a:ext>
            </a:extLst>
          </p:cNvPr>
          <p:cNvSpPr>
            <a:spLocks noGrp="1"/>
          </p:cNvSpPr>
          <p:nvPr>
            <p:ph type="sldNum" sz="quarter" idx="12"/>
          </p:nvPr>
        </p:nvSpPr>
        <p:spPr/>
        <p:txBody>
          <a:bodyPr/>
          <a:lstStyle/>
          <a:p>
            <a:fld id="{1D36AD27-3EBA-486D-A744-682A3A537308}" type="slidenum">
              <a:rPr lang="en-US" smtClean="0"/>
              <a:t>‹#›</a:t>
            </a:fld>
            <a:endParaRPr lang="en-US"/>
          </a:p>
        </p:txBody>
      </p:sp>
    </p:spTree>
    <p:extLst>
      <p:ext uri="{BB962C8B-B14F-4D97-AF65-F5344CB8AC3E}">
        <p14:creationId xmlns:p14="http://schemas.microsoft.com/office/powerpoint/2010/main" val="402798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344C-1EC4-4365-910E-3A11970D48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E90D6-8021-401B-9567-BBC67DBEC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65FAC6-1F1A-4D4A-886B-5BE5E4F71D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F7BDA5-F1CD-40AB-800C-FFCE17836604}"/>
              </a:ext>
            </a:extLst>
          </p:cNvPr>
          <p:cNvSpPr>
            <a:spLocks noGrp="1"/>
          </p:cNvSpPr>
          <p:nvPr>
            <p:ph type="dt" sz="half" idx="10"/>
          </p:nvPr>
        </p:nvSpPr>
        <p:spPr/>
        <p:txBody>
          <a:bodyPr/>
          <a:lstStyle/>
          <a:p>
            <a:fld id="{04D89118-BBAA-4064-9334-AD28B176DE63}" type="datetimeFigureOut">
              <a:rPr lang="en-US" smtClean="0"/>
              <a:t>3/9/2021</a:t>
            </a:fld>
            <a:endParaRPr lang="en-US"/>
          </a:p>
        </p:txBody>
      </p:sp>
      <p:sp>
        <p:nvSpPr>
          <p:cNvPr id="6" name="Footer Placeholder 5">
            <a:extLst>
              <a:ext uri="{FF2B5EF4-FFF2-40B4-BE49-F238E27FC236}">
                <a16:creationId xmlns:a16="http://schemas.microsoft.com/office/drawing/2014/main" id="{5606D647-DF8A-4317-83EC-BE9D6965C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BE612-F686-44B2-B4BE-4200FF6B7779}"/>
              </a:ext>
            </a:extLst>
          </p:cNvPr>
          <p:cNvSpPr>
            <a:spLocks noGrp="1"/>
          </p:cNvSpPr>
          <p:nvPr>
            <p:ph type="sldNum" sz="quarter" idx="12"/>
          </p:nvPr>
        </p:nvSpPr>
        <p:spPr/>
        <p:txBody>
          <a:bodyPr/>
          <a:lstStyle/>
          <a:p>
            <a:fld id="{1D36AD27-3EBA-486D-A744-682A3A537308}" type="slidenum">
              <a:rPr lang="en-US" smtClean="0"/>
              <a:t>‹#›</a:t>
            </a:fld>
            <a:endParaRPr lang="en-US"/>
          </a:p>
        </p:txBody>
      </p:sp>
    </p:spTree>
    <p:extLst>
      <p:ext uri="{BB962C8B-B14F-4D97-AF65-F5344CB8AC3E}">
        <p14:creationId xmlns:p14="http://schemas.microsoft.com/office/powerpoint/2010/main" val="347342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A033-EF08-4E20-A056-80AA395E6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FD6722-8B63-4112-A8C4-1BD9CE1487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46765-06CE-4082-BC85-D92A7FC5E7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FD19CB-7997-47CC-A346-546FB98187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9B56C-5F4A-4EC8-AAED-8A6DF57E7E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0DDCF-2813-4FDD-9533-DC974B42D725}"/>
              </a:ext>
            </a:extLst>
          </p:cNvPr>
          <p:cNvSpPr>
            <a:spLocks noGrp="1"/>
          </p:cNvSpPr>
          <p:nvPr>
            <p:ph type="dt" sz="half" idx="10"/>
          </p:nvPr>
        </p:nvSpPr>
        <p:spPr/>
        <p:txBody>
          <a:bodyPr/>
          <a:lstStyle/>
          <a:p>
            <a:fld id="{04D89118-BBAA-4064-9334-AD28B176DE63}" type="datetimeFigureOut">
              <a:rPr lang="en-US" smtClean="0"/>
              <a:t>3/9/2021</a:t>
            </a:fld>
            <a:endParaRPr lang="en-US"/>
          </a:p>
        </p:txBody>
      </p:sp>
      <p:sp>
        <p:nvSpPr>
          <p:cNvPr id="8" name="Footer Placeholder 7">
            <a:extLst>
              <a:ext uri="{FF2B5EF4-FFF2-40B4-BE49-F238E27FC236}">
                <a16:creationId xmlns:a16="http://schemas.microsoft.com/office/drawing/2014/main" id="{06E10CCA-6E13-4D81-A7F8-853355C924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22CA3B-9042-4806-B4BC-B7388EA13F13}"/>
              </a:ext>
            </a:extLst>
          </p:cNvPr>
          <p:cNvSpPr>
            <a:spLocks noGrp="1"/>
          </p:cNvSpPr>
          <p:nvPr>
            <p:ph type="sldNum" sz="quarter" idx="12"/>
          </p:nvPr>
        </p:nvSpPr>
        <p:spPr/>
        <p:txBody>
          <a:bodyPr/>
          <a:lstStyle/>
          <a:p>
            <a:fld id="{1D36AD27-3EBA-486D-A744-682A3A537308}" type="slidenum">
              <a:rPr lang="en-US" smtClean="0"/>
              <a:t>‹#›</a:t>
            </a:fld>
            <a:endParaRPr lang="en-US"/>
          </a:p>
        </p:txBody>
      </p:sp>
    </p:spTree>
    <p:extLst>
      <p:ext uri="{BB962C8B-B14F-4D97-AF65-F5344CB8AC3E}">
        <p14:creationId xmlns:p14="http://schemas.microsoft.com/office/powerpoint/2010/main" val="388126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C5E8-8926-42D9-A65D-E126F508DE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747A9F-A016-4930-A529-493B60F2A911}"/>
              </a:ext>
            </a:extLst>
          </p:cNvPr>
          <p:cNvSpPr>
            <a:spLocks noGrp="1"/>
          </p:cNvSpPr>
          <p:nvPr>
            <p:ph type="dt" sz="half" idx="10"/>
          </p:nvPr>
        </p:nvSpPr>
        <p:spPr/>
        <p:txBody>
          <a:bodyPr/>
          <a:lstStyle/>
          <a:p>
            <a:fld id="{04D89118-BBAA-4064-9334-AD28B176DE63}" type="datetimeFigureOut">
              <a:rPr lang="en-US" smtClean="0"/>
              <a:t>3/9/2021</a:t>
            </a:fld>
            <a:endParaRPr lang="en-US"/>
          </a:p>
        </p:txBody>
      </p:sp>
      <p:sp>
        <p:nvSpPr>
          <p:cNvPr id="4" name="Footer Placeholder 3">
            <a:extLst>
              <a:ext uri="{FF2B5EF4-FFF2-40B4-BE49-F238E27FC236}">
                <a16:creationId xmlns:a16="http://schemas.microsoft.com/office/drawing/2014/main" id="{8B13F5B1-AE89-4E02-BB38-340ED77DED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9D0FF0-6BAB-4C81-AED8-07F6B63689AE}"/>
              </a:ext>
            </a:extLst>
          </p:cNvPr>
          <p:cNvSpPr>
            <a:spLocks noGrp="1"/>
          </p:cNvSpPr>
          <p:nvPr>
            <p:ph type="sldNum" sz="quarter" idx="12"/>
          </p:nvPr>
        </p:nvSpPr>
        <p:spPr/>
        <p:txBody>
          <a:bodyPr/>
          <a:lstStyle/>
          <a:p>
            <a:fld id="{1D36AD27-3EBA-486D-A744-682A3A537308}" type="slidenum">
              <a:rPr lang="en-US" smtClean="0"/>
              <a:t>‹#›</a:t>
            </a:fld>
            <a:endParaRPr lang="en-US"/>
          </a:p>
        </p:txBody>
      </p:sp>
    </p:spTree>
    <p:extLst>
      <p:ext uri="{BB962C8B-B14F-4D97-AF65-F5344CB8AC3E}">
        <p14:creationId xmlns:p14="http://schemas.microsoft.com/office/powerpoint/2010/main" val="241357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44D6C-5DFF-482E-BB98-D72EEF297D33}"/>
              </a:ext>
            </a:extLst>
          </p:cNvPr>
          <p:cNvSpPr>
            <a:spLocks noGrp="1"/>
          </p:cNvSpPr>
          <p:nvPr>
            <p:ph type="dt" sz="half" idx="10"/>
          </p:nvPr>
        </p:nvSpPr>
        <p:spPr/>
        <p:txBody>
          <a:bodyPr/>
          <a:lstStyle/>
          <a:p>
            <a:fld id="{04D89118-BBAA-4064-9334-AD28B176DE63}" type="datetimeFigureOut">
              <a:rPr lang="en-US" smtClean="0"/>
              <a:t>3/9/2021</a:t>
            </a:fld>
            <a:endParaRPr lang="en-US"/>
          </a:p>
        </p:txBody>
      </p:sp>
      <p:sp>
        <p:nvSpPr>
          <p:cNvPr id="3" name="Footer Placeholder 2">
            <a:extLst>
              <a:ext uri="{FF2B5EF4-FFF2-40B4-BE49-F238E27FC236}">
                <a16:creationId xmlns:a16="http://schemas.microsoft.com/office/drawing/2014/main" id="{0CE49C08-4EF8-4477-93E3-73E2284AC0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8FE09E-9D07-43F0-880F-EAA0BC3D3962}"/>
              </a:ext>
            </a:extLst>
          </p:cNvPr>
          <p:cNvSpPr>
            <a:spLocks noGrp="1"/>
          </p:cNvSpPr>
          <p:nvPr>
            <p:ph type="sldNum" sz="quarter" idx="12"/>
          </p:nvPr>
        </p:nvSpPr>
        <p:spPr/>
        <p:txBody>
          <a:bodyPr/>
          <a:lstStyle/>
          <a:p>
            <a:fld id="{1D36AD27-3EBA-486D-A744-682A3A537308}" type="slidenum">
              <a:rPr lang="en-US" smtClean="0"/>
              <a:t>‹#›</a:t>
            </a:fld>
            <a:endParaRPr lang="en-US"/>
          </a:p>
        </p:txBody>
      </p:sp>
    </p:spTree>
    <p:extLst>
      <p:ext uri="{BB962C8B-B14F-4D97-AF65-F5344CB8AC3E}">
        <p14:creationId xmlns:p14="http://schemas.microsoft.com/office/powerpoint/2010/main" val="241038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AE20-C581-42BD-B833-AA7EEDEA9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E850A1-AB8E-43B6-866F-4E13A4939E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E091FE-8420-43F3-B7DE-B703821C3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37514-7664-4C63-9417-6A7816BE7F1F}"/>
              </a:ext>
            </a:extLst>
          </p:cNvPr>
          <p:cNvSpPr>
            <a:spLocks noGrp="1"/>
          </p:cNvSpPr>
          <p:nvPr>
            <p:ph type="dt" sz="half" idx="10"/>
          </p:nvPr>
        </p:nvSpPr>
        <p:spPr/>
        <p:txBody>
          <a:bodyPr/>
          <a:lstStyle/>
          <a:p>
            <a:fld id="{04D89118-BBAA-4064-9334-AD28B176DE63}" type="datetimeFigureOut">
              <a:rPr lang="en-US" smtClean="0"/>
              <a:t>3/9/2021</a:t>
            </a:fld>
            <a:endParaRPr lang="en-US"/>
          </a:p>
        </p:txBody>
      </p:sp>
      <p:sp>
        <p:nvSpPr>
          <p:cNvPr id="6" name="Footer Placeholder 5">
            <a:extLst>
              <a:ext uri="{FF2B5EF4-FFF2-40B4-BE49-F238E27FC236}">
                <a16:creationId xmlns:a16="http://schemas.microsoft.com/office/drawing/2014/main" id="{EE976EDB-A283-4C27-AB6A-BA7041FC8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DE8E3-3BF7-4976-BADA-8CEF28FE0AE0}"/>
              </a:ext>
            </a:extLst>
          </p:cNvPr>
          <p:cNvSpPr>
            <a:spLocks noGrp="1"/>
          </p:cNvSpPr>
          <p:nvPr>
            <p:ph type="sldNum" sz="quarter" idx="12"/>
          </p:nvPr>
        </p:nvSpPr>
        <p:spPr/>
        <p:txBody>
          <a:bodyPr/>
          <a:lstStyle/>
          <a:p>
            <a:fld id="{1D36AD27-3EBA-486D-A744-682A3A537308}" type="slidenum">
              <a:rPr lang="en-US" smtClean="0"/>
              <a:t>‹#›</a:t>
            </a:fld>
            <a:endParaRPr lang="en-US"/>
          </a:p>
        </p:txBody>
      </p:sp>
    </p:spTree>
    <p:extLst>
      <p:ext uri="{BB962C8B-B14F-4D97-AF65-F5344CB8AC3E}">
        <p14:creationId xmlns:p14="http://schemas.microsoft.com/office/powerpoint/2010/main" val="51066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97C3-9213-47F9-A4B7-E111737A4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B5C967-66E3-4B37-A4EF-FC81E18BF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E20C09-3942-472E-A438-0D307AC23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3B289C-33B4-4C4D-89E2-A74952D19151}"/>
              </a:ext>
            </a:extLst>
          </p:cNvPr>
          <p:cNvSpPr>
            <a:spLocks noGrp="1"/>
          </p:cNvSpPr>
          <p:nvPr>
            <p:ph type="dt" sz="half" idx="10"/>
          </p:nvPr>
        </p:nvSpPr>
        <p:spPr/>
        <p:txBody>
          <a:bodyPr/>
          <a:lstStyle/>
          <a:p>
            <a:fld id="{04D89118-BBAA-4064-9334-AD28B176DE63}" type="datetimeFigureOut">
              <a:rPr lang="en-US" smtClean="0"/>
              <a:t>3/9/2021</a:t>
            </a:fld>
            <a:endParaRPr lang="en-US"/>
          </a:p>
        </p:txBody>
      </p:sp>
      <p:sp>
        <p:nvSpPr>
          <p:cNvPr id="6" name="Footer Placeholder 5">
            <a:extLst>
              <a:ext uri="{FF2B5EF4-FFF2-40B4-BE49-F238E27FC236}">
                <a16:creationId xmlns:a16="http://schemas.microsoft.com/office/drawing/2014/main" id="{B303D443-DED4-4099-9D06-5A1B705A7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3BC19-D428-4DFA-A2AF-6D2777F9E5F5}"/>
              </a:ext>
            </a:extLst>
          </p:cNvPr>
          <p:cNvSpPr>
            <a:spLocks noGrp="1"/>
          </p:cNvSpPr>
          <p:nvPr>
            <p:ph type="sldNum" sz="quarter" idx="12"/>
          </p:nvPr>
        </p:nvSpPr>
        <p:spPr/>
        <p:txBody>
          <a:bodyPr/>
          <a:lstStyle/>
          <a:p>
            <a:fld id="{1D36AD27-3EBA-486D-A744-682A3A537308}" type="slidenum">
              <a:rPr lang="en-US" smtClean="0"/>
              <a:t>‹#›</a:t>
            </a:fld>
            <a:endParaRPr lang="en-US"/>
          </a:p>
        </p:txBody>
      </p:sp>
    </p:spTree>
    <p:extLst>
      <p:ext uri="{BB962C8B-B14F-4D97-AF65-F5344CB8AC3E}">
        <p14:creationId xmlns:p14="http://schemas.microsoft.com/office/powerpoint/2010/main" val="13352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1E3F9-FB07-4220-AAC9-A7C6B4CEF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9655DE-9C43-4891-B6BA-FE0539E38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ADE6B-D748-4368-AE5C-F41D21065B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89118-BBAA-4064-9334-AD28B176DE63}" type="datetimeFigureOut">
              <a:rPr lang="en-US" smtClean="0"/>
              <a:t>3/9/2021</a:t>
            </a:fld>
            <a:endParaRPr lang="en-US"/>
          </a:p>
        </p:txBody>
      </p:sp>
      <p:sp>
        <p:nvSpPr>
          <p:cNvPr id="5" name="Footer Placeholder 4">
            <a:extLst>
              <a:ext uri="{FF2B5EF4-FFF2-40B4-BE49-F238E27FC236}">
                <a16:creationId xmlns:a16="http://schemas.microsoft.com/office/drawing/2014/main" id="{A572C05F-B8B6-4C46-8661-7F238E1B9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5109DF-DA50-446F-A702-390DD878D0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6AD27-3EBA-486D-A744-682A3A537308}" type="slidenum">
              <a:rPr lang="en-US" smtClean="0"/>
              <a:t>‹#›</a:t>
            </a:fld>
            <a:endParaRPr lang="en-US"/>
          </a:p>
        </p:txBody>
      </p:sp>
    </p:spTree>
    <p:extLst>
      <p:ext uri="{BB962C8B-B14F-4D97-AF65-F5344CB8AC3E}">
        <p14:creationId xmlns:p14="http://schemas.microsoft.com/office/powerpoint/2010/main" val="162760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healthyfamiliesnewyork.org/Staff/curriculum.ht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healthyfamiliesnewyork.org/Staff/curriculum.htm"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678E-2436-48A9-9231-B83E9800C30F}"/>
              </a:ext>
            </a:extLst>
          </p:cNvPr>
          <p:cNvSpPr>
            <a:spLocks noGrp="1"/>
          </p:cNvSpPr>
          <p:nvPr>
            <p:ph type="ctrTitle"/>
          </p:nvPr>
        </p:nvSpPr>
        <p:spPr/>
        <p:txBody>
          <a:bodyPr>
            <a:noAutofit/>
          </a:bodyPr>
          <a:lstStyle/>
          <a:p>
            <a:r>
              <a:rPr lang="en-US" sz="4400" b="1" dirty="0"/>
              <a:t>HFNY Central Administration Approval</a:t>
            </a:r>
            <a:br>
              <a:rPr lang="en-US" sz="4400" b="1" dirty="0"/>
            </a:br>
            <a:r>
              <a:rPr lang="en-US" sz="4400" b="1" dirty="0"/>
              <a:t>of HFNY Curriculum Committee Recommendations</a:t>
            </a:r>
            <a:br>
              <a:rPr lang="en-US" sz="4400" b="1" dirty="0"/>
            </a:br>
            <a:r>
              <a:rPr lang="en-US" sz="1800" u="sng" dirty="0">
                <a:solidFill>
                  <a:srgbClr val="000000"/>
                </a:solidFill>
                <a:effectLst/>
                <a:latin typeface="Calibri" panose="020F0502020204030204" pitchFamily="34" charset="0"/>
                <a:ea typeface="Calibri" panose="020F0502020204030204" pitchFamily="34" charset="0"/>
                <a:hlinkClick r:id="rId3"/>
              </a:rPr>
              <a:t>https://www.healthyfamiliesnewyork.org/Staff/curriculum.htm</a:t>
            </a:r>
            <a:endParaRPr lang="en-US" sz="4400" b="1" dirty="0"/>
          </a:p>
        </p:txBody>
      </p:sp>
      <p:sp>
        <p:nvSpPr>
          <p:cNvPr id="3" name="Subtitle 2">
            <a:extLst>
              <a:ext uri="{FF2B5EF4-FFF2-40B4-BE49-F238E27FC236}">
                <a16:creationId xmlns:a16="http://schemas.microsoft.com/office/drawing/2014/main" id="{A95425B0-8E5C-4CEF-AEE4-426D99438A13}"/>
              </a:ext>
            </a:extLst>
          </p:cNvPr>
          <p:cNvSpPr>
            <a:spLocks noGrp="1"/>
          </p:cNvSpPr>
          <p:nvPr>
            <p:ph type="subTitle" idx="1"/>
          </p:nvPr>
        </p:nvSpPr>
        <p:spPr/>
        <p:txBody>
          <a:bodyPr>
            <a:normAutofit/>
          </a:bodyPr>
          <a:lstStyle/>
          <a:p>
            <a:endParaRPr lang="en-US" sz="3200" dirty="0"/>
          </a:p>
          <a:p>
            <a:r>
              <a:rPr lang="en-US" sz="3200" dirty="0"/>
              <a:t>March Regional Meetings, 2021</a:t>
            </a:r>
          </a:p>
          <a:p>
            <a:endParaRPr lang="en-US" sz="3200" dirty="0"/>
          </a:p>
        </p:txBody>
      </p:sp>
      <p:pic>
        <p:nvPicPr>
          <p:cNvPr id="4" name="Picture 3" descr="C:\Users\LF593359\logo.png">
            <a:extLst>
              <a:ext uri="{FF2B5EF4-FFF2-40B4-BE49-F238E27FC236}">
                <a16:creationId xmlns:a16="http://schemas.microsoft.com/office/drawing/2014/main" id="{9571129F-D71F-4633-95F3-16DA6687516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3396" y="6001799"/>
            <a:ext cx="4495800" cy="593372"/>
          </a:xfrm>
          <a:prstGeom prst="rect">
            <a:avLst/>
          </a:prstGeom>
          <a:noFill/>
          <a:ln>
            <a:noFill/>
          </a:ln>
        </p:spPr>
      </p:pic>
    </p:spTree>
    <p:extLst>
      <p:ext uri="{BB962C8B-B14F-4D97-AF65-F5344CB8AC3E}">
        <p14:creationId xmlns:p14="http://schemas.microsoft.com/office/powerpoint/2010/main" val="25812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29C18997-B6B7-472A-AD86-916BB7E38EB6}"/>
              </a:ext>
            </a:extLst>
          </p:cNvPr>
          <p:cNvGraphicFramePr>
            <a:graphicFrameLocks noGrp="1"/>
          </p:cNvGraphicFramePr>
          <p:nvPr>
            <p:extLst>
              <p:ext uri="{D42A27DB-BD31-4B8C-83A1-F6EECF244321}">
                <p14:modId xmlns:p14="http://schemas.microsoft.com/office/powerpoint/2010/main" val="3123770611"/>
              </p:ext>
            </p:extLst>
          </p:nvPr>
        </p:nvGraphicFramePr>
        <p:xfrm>
          <a:off x="863717" y="643467"/>
          <a:ext cx="10464567" cy="5571068"/>
        </p:xfrm>
        <a:graphic>
          <a:graphicData uri="http://schemas.openxmlformats.org/drawingml/2006/table">
            <a:tbl>
              <a:tblPr firstRow="1" firstCol="1" bandRow="1">
                <a:tableStyleId>{5C22544A-7EE6-4342-B048-85BDC9FD1C3A}</a:tableStyleId>
              </a:tblPr>
              <a:tblGrid>
                <a:gridCol w="3414748">
                  <a:extLst>
                    <a:ext uri="{9D8B030D-6E8A-4147-A177-3AD203B41FA5}">
                      <a16:colId xmlns:a16="http://schemas.microsoft.com/office/drawing/2014/main" val="858694985"/>
                    </a:ext>
                  </a:extLst>
                </a:gridCol>
                <a:gridCol w="763031">
                  <a:extLst>
                    <a:ext uri="{9D8B030D-6E8A-4147-A177-3AD203B41FA5}">
                      <a16:colId xmlns:a16="http://schemas.microsoft.com/office/drawing/2014/main" val="4286279746"/>
                    </a:ext>
                  </a:extLst>
                </a:gridCol>
                <a:gridCol w="1727887">
                  <a:extLst>
                    <a:ext uri="{9D8B030D-6E8A-4147-A177-3AD203B41FA5}">
                      <a16:colId xmlns:a16="http://schemas.microsoft.com/office/drawing/2014/main" val="3823243746"/>
                    </a:ext>
                  </a:extLst>
                </a:gridCol>
                <a:gridCol w="4558901">
                  <a:extLst>
                    <a:ext uri="{9D8B030D-6E8A-4147-A177-3AD203B41FA5}">
                      <a16:colId xmlns:a16="http://schemas.microsoft.com/office/drawing/2014/main" val="22280652"/>
                    </a:ext>
                  </a:extLst>
                </a:gridCol>
              </a:tblGrid>
              <a:tr h="339265">
                <a:tc>
                  <a:txBody>
                    <a:bodyPr/>
                    <a:lstStyle/>
                    <a:p>
                      <a:pPr marL="0" marR="0" algn="ctr">
                        <a:lnSpc>
                          <a:spcPct val="107000"/>
                        </a:lnSpc>
                        <a:spcBef>
                          <a:spcPts val="0"/>
                        </a:spcBef>
                        <a:spcAft>
                          <a:spcPts val="0"/>
                        </a:spcAft>
                      </a:pPr>
                      <a:r>
                        <a:rPr lang="en-US" sz="1000">
                          <a:effectLst/>
                        </a:rPr>
                        <a:t>Category &amp; Curriculum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gridSpan="2">
                  <a:txBody>
                    <a:bodyPr/>
                    <a:lstStyle/>
                    <a:p>
                      <a:pPr marL="0" marR="0" algn="ctr">
                        <a:lnSpc>
                          <a:spcPct val="107000"/>
                        </a:lnSpc>
                        <a:spcBef>
                          <a:spcPts val="0"/>
                        </a:spcBef>
                        <a:spcAft>
                          <a:spcPts val="0"/>
                        </a:spcAft>
                      </a:pPr>
                      <a:r>
                        <a:rPr lang="en-US" sz="1000">
                          <a:effectLst/>
                        </a:rPr>
                        <a:t>HFNY Curriculum Committee Recommendation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hMerge="1">
                  <a:txBody>
                    <a:bodyPr/>
                    <a:lstStyle/>
                    <a:p>
                      <a:endParaRPr lang="en-US"/>
                    </a:p>
                  </a:txBody>
                  <a:tcPr/>
                </a:tc>
                <a:tc>
                  <a:txBody>
                    <a:bodyPr/>
                    <a:lstStyle/>
                    <a:p>
                      <a:pPr marL="0" marR="0" algn="ctr">
                        <a:lnSpc>
                          <a:spcPct val="107000"/>
                        </a:lnSpc>
                        <a:spcBef>
                          <a:spcPts val="0"/>
                        </a:spcBef>
                        <a:spcAft>
                          <a:spcPts val="0"/>
                        </a:spcAft>
                      </a:pPr>
                      <a:r>
                        <a:rPr lang="en-US" sz="1000">
                          <a:effectLst/>
                        </a:rPr>
                        <a:t>Other Information /</a:t>
                      </a:r>
                    </a:p>
                    <a:p>
                      <a:pPr marL="0" marR="0" algn="ctr">
                        <a:lnSpc>
                          <a:spcPct val="107000"/>
                        </a:lnSpc>
                        <a:spcBef>
                          <a:spcPts val="0"/>
                        </a:spcBef>
                        <a:spcAft>
                          <a:spcPts val="0"/>
                        </a:spcAft>
                      </a:pPr>
                      <a:r>
                        <a:rPr lang="en-US" sz="1000">
                          <a:effectLst/>
                        </a:rPr>
                        <a:t>Reason Not Recommended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1042927899"/>
                  </a:ext>
                </a:extLst>
              </a:tr>
              <a:tr h="183186">
                <a:tc gridSpan="4">
                  <a:txBody>
                    <a:bodyPr/>
                    <a:lstStyle/>
                    <a:p>
                      <a:pPr marL="0" marR="0" algn="ctr">
                        <a:lnSpc>
                          <a:spcPct val="107000"/>
                        </a:lnSpc>
                        <a:spcBef>
                          <a:spcPts val="0"/>
                        </a:spcBef>
                        <a:spcAft>
                          <a:spcPts val="0"/>
                        </a:spcAft>
                      </a:pPr>
                      <a:r>
                        <a:rPr lang="en-US" sz="1000">
                          <a:effectLst/>
                        </a:rPr>
                        <a:t>General Curricula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9445555"/>
                  </a:ext>
                </a:extLst>
              </a:tr>
              <a:tr h="183186">
                <a:tc gridSpan="4">
                  <a:txBody>
                    <a:bodyPr/>
                    <a:lstStyle/>
                    <a:p>
                      <a:pPr marL="0" marR="0">
                        <a:lnSpc>
                          <a:spcPct val="107000"/>
                        </a:lnSpc>
                        <a:spcBef>
                          <a:spcPts val="0"/>
                        </a:spcBef>
                        <a:spcAft>
                          <a:spcPts val="0"/>
                        </a:spcAft>
                      </a:pPr>
                      <a:r>
                        <a:rPr lang="en-US" sz="1000">
                          <a:effectLst/>
                        </a:rPr>
                        <a:t>Primary Curricula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13985029"/>
                  </a:ext>
                </a:extLst>
              </a:tr>
              <a:tr h="183186">
                <a:tc>
                  <a:txBody>
                    <a:bodyPr/>
                    <a:lstStyle/>
                    <a:p>
                      <a:pPr marL="182880" marR="0" indent="-182880">
                        <a:lnSpc>
                          <a:spcPct val="107000"/>
                        </a:lnSpc>
                        <a:spcBef>
                          <a:spcPts val="0"/>
                        </a:spcBef>
                        <a:spcAft>
                          <a:spcPts val="0"/>
                        </a:spcAft>
                      </a:pPr>
                      <a:r>
                        <a:rPr lang="en-US" sz="1000">
                          <a:effectLst/>
                        </a:rPr>
                        <a:t>Growing Great Kids Prenatal through 36 Months (GGK P36)**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Primary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839273692"/>
                  </a:ext>
                </a:extLst>
              </a:tr>
              <a:tr h="339265">
                <a:tc>
                  <a:txBody>
                    <a:bodyPr/>
                    <a:lstStyle/>
                    <a:p>
                      <a:pPr marL="182880" marR="0" indent="-182880">
                        <a:lnSpc>
                          <a:spcPct val="107000"/>
                        </a:lnSpc>
                        <a:spcBef>
                          <a:spcPts val="0"/>
                        </a:spcBef>
                        <a:spcAft>
                          <a:spcPts val="0"/>
                        </a:spcAft>
                      </a:pPr>
                      <a:r>
                        <a:rPr lang="en-US" sz="1000">
                          <a:effectLst/>
                        </a:rPr>
                        <a:t>Partners for a Healthy Baby/Florida State University (PHB/FSU)**</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Primary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710835639"/>
                  </a:ext>
                </a:extLst>
              </a:tr>
              <a:tr h="183186">
                <a:tc>
                  <a:txBody>
                    <a:bodyPr/>
                    <a:lstStyle/>
                    <a:p>
                      <a:pPr marL="182880" marR="0" indent="-182880">
                        <a:lnSpc>
                          <a:spcPct val="107000"/>
                        </a:lnSpc>
                        <a:spcBef>
                          <a:spcPts val="0"/>
                        </a:spcBef>
                        <a:spcAft>
                          <a:spcPts val="0"/>
                        </a:spcAft>
                      </a:pPr>
                      <a:r>
                        <a:rPr lang="en-US" sz="1000">
                          <a:effectLst/>
                        </a:rPr>
                        <a:t>Parents as Teachers (PAT)**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Primary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2239219515"/>
                  </a:ext>
                </a:extLst>
              </a:tr>
              <a:tr h="339265">
                <a:tc>
                  <a:txBody>
                    <a:bodyPr/>
                    <a:lstStyle/>
                    <a:p>
                      <a:pPr marL="182880" marR="0" indent="-182880">
                        <a:lnSpc>
                          <a:spcPct val="107000"/>
                        </a:lnSpc>
                        <a:spcBef>
                          <a:spcPts val="0"/>
                        </a:spcBef>
                        <a:spcAft>
                          <a:spcPts val="0"/>
                        </a:spcAft>
                      </a:pPr>
                      <a:r>
                        <a:rPr lang="en-US" sz="1000">
                          <a:effectLst/>
                        </a:rPr>
                        <a:t>San Angelo (with Maps for Dads)**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dirty="0">
                          <a:solidFill>
                            <a:srgbClr val="FF0000"/>
                          </a:solidFill>
                          <a:effectLst/>
                          <a:sym typeface="Webdings" panose="05030102010509060703" pitchFamily="18" charset="2"/>
                        </a:rPr>
                        <a:t></a:t>
                      </a:r>
                      <a:endParaRPr lang="en-US"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Not Recommended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Outdated, condescending, and no longer available. Consider one-year wash-out period for programs to purchase other materials.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3290768020"/>
                  </a:ext>
                </a:extLst>
              </a:tr>
              <a:tr h="183186">
                <a:tc>
                  <a:txBody>
                    <a:bodyPr/>
                    <a:lstStyle/>
                    <a:p>
                      <a:pPr marL="182880" marR="0" indent="-182880">
                        <a:lnSpc>
                          <a:spcPct val="107000"/>
                        </a:lnSpc>
                        <a:spcBef>
                          <a:spcPts val="0"/>
                        </a:spcBef>
                        <a:spcAft>
                          <a:spcPts val="0"/>
                        </a:spcAft>
                      </a:pPr>
                      <a:r>
                        <a:rPr lang="en-US" sz="1000">
                          <a:effectLst/>
                        </a:rPr>
                        <a:t>Supplemental General Curricula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1391162696"/>
                  </a:ext>
                </a:extLst>
              </a:tr>
              <a:tr h="183186">
                <a:tc>
                  <a:txBody>
                    <a:bodyPr/>
                    <a:lstStyle/>
                    <a:p>
                      <a:pPr marL="182880" marR="0" indent="-182880">
                        <a:lnSpc>
                          <a:spcPct val="107000"/>
                        </a:lnSpc>
                        <a:spcBef>
                          <a:spcPts val="0"/>
                        </a:spcBef>
                        <a:spcAft>
                          <a:spcPts val="0"/>
                        </a:spcAft>
                      </a:pPr>
                      <a:r>
                        <a:rPr lang="en-US" sz="1000">
                          <a:effectLst/>
                        </a:rPr>
                        <a:t>Baby TALK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Supplemental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1039243250"/>
                  </a:ext>
                </a:extLst>
              </a:tr>
              <a:tr h="183186">
                <a:tc>
                  <a:txBody>
                    <a:bodyPr/>
                    <a:lstStyle/>
                    <a:p>
                      <a:pPr marL="182880" marR="0" indent="-182880">
                        <a:lnSpc>
                          <a:spcPct val="107000"/>
                        </a:lnSpc>
                        <a:spcBef>
                          <a:spcPts val="0"/>
                        </a:spcBef>
                        <a:spcAft>
                          <a:spcPts val="0"/>
                        </a:spcAft>
                      </a:pPr>
                      <a:r>
                        <a:rPr lang="en-US" sz="1000">
                          <a:effectLst/>
                        </a:rPr>
                        <a:t>Just In Time (Prenatal-Age 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Supplemental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893613123"/>
                  </a:ext>
                </a:extLst>
              </a:tr>
              <a:tr h="183186">
                <a:tc>
                  <a:txBody>
                    <a:bodyPr/>
                    <a:lstStyle/>
                    <a:p>
                      <a:pPr marL="182880" marR="0" indent="-182880">
                        <a:lnSpc>
                          <a:spcPct val="107000"/>
                        </a:lnSpc>
                        <a:spcBef>
                          <a:spcPts val="0"/>
                        </a:spcBef>
                        <a:spcAft>
                          <a:spcPts val="0"/>
                        </a:spcAft>
                      </a:pPr>
                      <a:r>
                        <a:rPr lang="en-US" sz="1000">
                          <a:effectLst/>
                        </a:rPr>
                        <a:t>UNICEF Curriculum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dirty="0">
                          <a:solidFill>
                            <a:srgbClr val="FFFF00"/>
                          </a:solidFill>
                          <a:effectLst/>
                        </a:rPr>
                        <a:t>✽</a:t>
                      </a:r>
                      <a:endParaRPr lang="en-US" sz="1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Resource to 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Included in spreadsheet as Other (Non-Approved) Resources to Engage Parents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755222176"/>
                  </a:ext>
                </a:extLst>
              </a:tr>
              <a:tr h="183551">
                <a:tc>
                  <a:txBody>
                    <a:bodyPr/>
                    <a:lstStyle/>
                    <a:p>
                      <a:pPr marL="182880" marR="0" indent="-182880">
                        <a:lnSpc>
                          <a:spcPct val="107000"/>
                        </a:lnSpc>
                        <a:spcBef>
                          <a:spcPts val="0"/>
                        </a:spcBef>
                        <a:spcAft>
                          <a:spcPts val="0"/>
                        </a:spcAft>
                      </a:pPr>
                      <a:r>
                        <a:rPr lang="en-US" sz="1000">
                          <a:effectLst/>
                        </a:rPr>
                        <a:t>Partners for Learning**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dirty="0">
                          <a:solidFill>
                            <a:srgbClr val="FF0000"/>
                          </a:solidFill>
                          <a:effectLst/>
                          <a:sym typeface="Webdings" panose="05030102010509060703" pitchFamily="18" charset="2"/>
                        </a:rPr>
                        <a:t></a:t>
                      </a:r>
                      <a:endParaRPr lang="en-US"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Not Recommended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No information available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2899869955"/>
                  </a:ext>
                </a:extLst>
              </a:tr>
              <a:tr h="183551">
                <a:tc>
                  <a:txBody>
                    <a:bodyPr/>
                    <a:lstStyle/>
                    <a:p>
                      <a:pPr marL="182880" marR="0" indent="-182880">
                        <a:lnSpc>
                          <a:spcPct val="107000"/>
                        </a:lnSpc>
                        <a:spcBef>
                          <a:spcPts val="0"/>
                        </a:spcBef>
                        <a:spcAft>
                          <a:spcPts val="0"/>
                        </a:spcAft>
                      </a:pPr>
                      <a:r>
                        <a:rPr lang="en-US" sz="1000">
                          <a:effectLst/>
                        </a:rPr>
                        <a:t>Helping Babies Learn**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dirty="0">
                          <a:solidFill>
                            <a:srgbClr val="FF0000"/>
                          </a:solidFill>
                          <a:effectLst/>
                          <a:sym typeface="Webdings" panose="05030102010509060703" pitchFamily="18" charset="2"/>
                        </a:rPr>
                        <a:t></a:t>
                      </a:r>
                      <a:endParaRPr lang="en-US"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Not Recommended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Outdated (last updated 1993)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683735912"/>
                  </a:ext>
                </a:extLst>
              </a:tr>
              <a:tr h="183186">
                <a:tc gridSpan="4">
                  <a:txBody>
                    <a:bodyPr/>
                    <a:lstStyle/>
                    <a:p>
                      <a:pPr marL="182880" marR="0" indent="-182880">
                        <a:lnSpc>
                          <a:spcPct val="107000"/>
                        </a:lnSpc>
                        <a:spcBef>
                          <a:spcPts val="0"/>
                        </a:spcBef>
                        <a:spcAft>
                          <a:spcPts val="0"/>
                        </a:spcAft>
                      </a:pPr>
                      <a:r>
                        <a:rPr lang="en-US" sz="1000">
                          <a:effectLst/>
                        </a:rPr>
                        <a:t>Curricula Specifically for Ages 3-5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1700006"/>
                  </a:ext>
                </a:extLst>
              </a:tr>
              <a:tr h="183186">
                <a:tc>
                  <a:txBody>
                    <a:bodyPr/>
                    <a:lstStyle/>
                    <a:p>
                      <a:pPr marL="182880" marR="0" indent="-182880">
                        <a:lnSpc>
                          <a:spcPct val="107000"/>
                        </a:lnSpc>
                        <a:spcBef>
                          <a:spcPts val="0"/>
                        </a:spcBef>
                        <a:spcAft>
                          <a:spcPts val="0"/>
                        </a:spcAft>
                      </a:pPr>
                      <a:r>
                        <a:rPr lang="en-US" sz="1000">
                          <a:effectLst/>
                        </a:rPr>
                        <a:t>GGK Play With Me! (Ages 3-4)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Supplemental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2977698886"/>
                  </a:ext>
                </a:extLst>
              </a:tr>
              <a:tr h="183186">
                <a:tc>
                  <a:txBody>
                    <a:bodyPr/>
                    <a:lstStyle/>
                    <a:p>
                      <a:pPr marL="182880" marR="0" indent="-182880">
                        <a:lnSpc>
                          <a:spcPct val="107000"/>
                        </a:lnSpc>
                        <a:spcBef>
                          <a:spcPts val="0"/>
                        </a:spcBef>
                        <a:spcAft>
                          <a:spcPts val="0"/>
                        </a:spcAft>
                      </a:pPr>
                      <a:r>
                        <a:rPr lang="en-US" sz="1000">
                          <a:effectLst/>
                        </a:rPr>
                        <a:t>GGK for Preschoolers (Ages 3-5)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Primary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492931712"/>
                  </a:ext>
                </a:extLst>
              </a:tr>
              <a:tr h="183186">
                <a:tc>
                  <a:txBody>
                    <a:bodyPr/>
                    <a:lstStyle/>
                    <a:p>
                      <a:pPr marL="182880" marR="0" indent="-182880">
                        <a:lnSpc>
                          <a:spcPct val="107000"/>
                        </a:lnSpc>
                        <a:spcBef>
                          <a:spcPts val="0"/>
                        </a:spcBef>
                        <a:spcAft>
                          <a:spcPts val="0"/>
                        </a:spcAft>
                      </a:pPr>
                      <a:r>
                        <a:rPr lang="en-US" sz="1000">
                          <a:effectLst/>
                        </a:rPr>
                        <a:t>PAT Foundational 2 (Ages 3-6)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Primary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Also approved as a Primary Curriculum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1505525472"/>
                  </a:ext>
                </a:extLst>
              </a:tr>
              <a:tr h="183186">
                <a:tc>
                  <a:txBody>
                    <a:bodyPr/>
                    <a:lstStyle/>
                    <a:p>
                      <a:pPr marL="182880" marR="0" indent="-182880">
                        <a:lnSpc>
                          <a:spcPct val="107000"/>
                        </a:lnSpc>
                        <a:spcBef>
                          <a:spcPts val="0"/>
                        </a:spcBef>
                        <a:spcAft>
                          <a:spcPts val="0"/>
                        </a:spcAft>
                      </a:pPr>
                      <a:r>
                        <a:rPr lang="en-US" sz="1000">
                          <a:effectLst/>
                        </a:rPr>
                        <a:t>PAT: Partnering with Teen Parents (Prenatal – Kindergarten)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Supplemental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Also approved as a curriculum for Teen Parents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1644607663"/>
                  </a:ext>
                </a:extLst>
              </a:tr>
              <a:tr h="183186">
                <a:tc>
                  <a:txBody>
                    <a:bodyPr/>
                    <a:lstStyle/>
                    <a:p>
                      <a:pPr marL="182880" marR="0" indent="-182880">
                        <a:lnSpc>
                          <a:spcPct val="107000"/>
                        </a:lnSpc>
                        <a:spcBef>
                          <a:spcPts val="0"/>
                        </a:spcBef>
                        <a:spcAft>
                          <a:spcPts val="0"/>
                        </a:spcAft>
                      </a:pPr>
                      <a:r>
                        <a:rPr lang="en-US" sz="1000">
                          <a:effectLst/>
                        </a:rPr>
                        <a:t>Just In Time (Prenatal-Age 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Supplemental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Also approved as a Supplemental General Curriculum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2819506085"/>
                  </a:ext>
                </a:extLst>
              </a:tr>
              <a:tr h="183186">
                <a:tc>
                  <a:txBody>
                    <a:bodyPr/>
                    <a:lstStyle/>
                    <a:p>
                      <a:pPr marL="182880" marR="0" indent="-182880">
                        <a:lnSpc>
                          <a:spcPct val="107000"/>
                        </a:lnSpc>
                        <a:spcBef>
                          <a:spcPts val="0"/>
                        </a:spcBef>
                        <a:spcAft>
                          <a:spcPts val="0"/>
                        </a:spcAft>
                      </a:pPr>
                      <a:r>
                        <a:rPr lang="en-US" sz="1000">
                          <a:effectLst/>
                        </a:rPr>
                        <a:t>Baby TALK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Supplemental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Also approved as a Supplemental General Curriculum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3446729831"/>
                  </a:ext>
                </a:extLst>
              </a:tr>
              <a:tr h="183186">
                <a:tc gridSpan="4">
                  <a:txBody>
                    <a:bodyPr/>
                    <a:lstStyle/>
                    <a:p>
                      <a:pPr marL="182880" marR="0" indent="-182880">
                        <a:lnSpc>
                          <a:spcPct val="107000"/>
                        </a:lnSpc>
                        <a:spcBef>
                          <a:spcPts val="0"/>
                        </a:spcBef>
                        <a:spcAft>
                          <a:spcPts val="0"/>
                        </a:spcAft>
                      </a:pPr>
                      <a:r>
                        <a:rPr lang="en-US" sz="1000">
                          <a:effectLst/>
                        </a:rPr>
                        <a:t>Prenatal Curricula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90059708"/>
                  </a:ext>
                </a:extLst>
              </a:tr>
              <a:tr h="183186">
                <a:tc>
                  <a:txBody>
                    <a:bodyPr/>
                    <a:lstStyle/>
                    <a:p>
                      <a:pPr marL="182880" marR="0" indent="-182880">
                        <a:lnSpc>
                          <a:spcPct val="107000"/>
                        </a:lnSpc>
                        <a:spcBef>
                          <a:spcPts val="0"/>
                        </a:spcBef>
                        <a:spcAft>
                          <a:spcPts val="0"/>
                        </a:spcAft>
                      </a:pPr>
                      <a:r>
                        <a:rPr lang="en-US" sz="1000">
                          <a:effectLst/>
                        </a:rPr>
                        <a:t>Great Beginnings Start Before Birth – PCANY 2019 Hybrid*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Supplemental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1310372834"/>
                  </a:ext>
                </a:extLst>
              </a:tr>
              <a:tr h="183186">
                <a:tc>
                  <a:txBody>
                    <a:bodyPr/>
                    <a:lstStyle/>
                    <a:p>
                      <a:pPr marL="182880" marR="0" indent="-182880">
                        <a:lnSpc>
                          <a:spcPct val="107000"/>
                        </a:lnSpc>
                        <a:spcBef>
                          <a:spcPts val="0"/>
                        </a:spcBef>
                        <a:spcAft>
                          <a:spcPts val="0"/>
                        </a:spcAft>
                      </a:pPr>
                      <a:r>
                        <a:rPr lang="en-US" sz="1000">
                          <a:effectLst/>
                        </a:rPr>
                        <a:t>Growing Great Kids Prenatal through 36 Months (GGK P36)**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Primary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Also approved as a Primary Curriculum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16463109"/>
                  </a:ext>
                </a:extLst>
              </a:tr>
              <a:tr h="339265">
                <a:tc>
                  <a:txBody>
                    <a:bodyPr/>
                    <a:lstStyle/>
                    <a:p>
                      <a:pPr marL="182880" marR="0" indent="-182880">
                        <a:lnSpc>
                          <a:spcPct val="107000"/>
                        </a:lnSpc>
                        <a:spcBef>
                          <a:spcPts val="0"/>
                        </a:spcBef>
                        <a:spcAft>
                          <a:spcPts val="0"/>
                        </a:spcAft>
                      </a:pPr>
                      <a:r>
                        <a:rPr lang="en-US" sz="1000">
                          <a:effectLst/>
                        </a:rPr>
                        <a:t>Partners for a Healthy Baby/Florida State University (PHB/FSU)**</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Primary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Also approved as a Primary Curriculum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2326632881"/>
                  </a:ext>
                </a:extLst>
              </a:tr>
              <a:tr h="183186">
                <a:tc>
                  <a:txBody>
                    <a:bodyPr/>
                    <a:lstStyle/>
                    <a:p>
                      <a:pPr marL="182880" marR="0" indent="-182880">
                        <a:lnSpc>
                          <a:spcPct val="107000"/>
                        </a:lnSpc>
                        <a:spcBef>
                          <a:spcPts val="0"/>
                        </a:spcBef>
                        <a:spcAft>
                          <a:spcPts val="0"/>
                        </a:spcAft>
                      </a:pPr>
                      <a:r>
                        <a:rPr lang="en-US" sz="1000">
                          <a:effectLst/>
                        </a:rPr>
                        <a:t>Parents as Teachers (PAT)**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Primary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Also approved as a Primary Curriculum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2212655526"/>
                  </a:ext>
                </a:extLst>
              </a:tr>
              <a:tr h="183186">
                <a:tc>
                  <a:txBody>
                    <a:bodyPr/>
                    <a:lstStyle/>
                    <a:p>
                      <a:pPr marL="182880" marR="0" indent="-182880">
                        <a:lnSpc>
                          <a:spcPct val="107000"/>
                        </a:lnSpc>
                        <a:spcBef>
                          <a:spcPts val="0"/>
                        </a:spcBef>
                        <a:spcAft>
                          <a:spcPts val="0"/>
                        </a:spcAft>
                      </a:pPr>
                      <a:r>
                        <a:rPr lang="en-US" sz="1000">
                          <a:effectLst/>
                        </a:rPr>
                        <a:t>Just In Time (Prenatal-Age 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Supplemental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Also approved as a Supplemental General Curriculum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1524012075"/>
                  </a:ext>
                </a:extLst>
              </a:tr>
              <a:tr h="183186">
                <a:tc>
                  <a:txBody>
                    <a:bodyPr/>
                    <a:lstStyle/>
                    <a:p>
                      <a:pPr marL="182880" marR="0" indent="-182880">
                        <a:lnSpc>
                          <a:spcPct val="107000"/>
                        </a:lnSpc>
                        <a:spcBef>
                          <a:spcPts val="0"/>
                        </a:spcBef>
                        <a:spcAft>
                          <a:spcPts val="0"/>
                        </a:spcAft>
                      </a:pPr>
                      <a:r>
                        <a:rPr lang="en-US" sz="1000">
                          <a:effectLst/>
                        </a:rPr>
                        <a:t>Baby TALK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gn="ctr">
                        <a:lnSpc>
                          <a:spcPct val="107000"/>
                        </a:lnSpc>
                        <a:spcBef>
                          <a:spcPts val="0"/>
                        </a:spcBef>
                        <a:spcAft>
                          <a:spcPts val="0"/>
                        </a:spcAft>
                      </a:pPr>
                      <a:r>
                        <a:rPr lang="en-US" sz="1000">
                          <a:effectLst/>
                        </a:rPr>
                        <a: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a:effectLst/>
                        </a:rPr>
                        <a:t>Approved Supplemental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tc>
                  <a:txBody>
                    <a:bodyPr/>
                    <a:lstStyle/>
                    <a:p>
                      <a:pPr marL="0" marR="0">
                        <a:lnSpc>
                          <a:spcPct val="107000"/>
                        </a:lnSpc>
                        <a:spcBef>
                          <a:spcPts val="0"/>
                        </a:spcBef>
                        <a:spcAft>
                          <a:spcPts val="0"/>
                        </a:spcAft>
                      </a:pPr>
                      <a:r>
                        <a:rPr lang="en-US" sz="1000" dirty="0">
                          <a:effectLst/>
                        </a:rPr>
                        <a:t>Also approved as a Supplemental General Curriculum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66" marR="12266" marT="0" marB="0"/>
                </a:tc>
                <a:extLst>
                  <a:ext uri="{0D108BD9-81ED-4DB2-BD59-A6C34878D82A}">
                    <a16:rowId xmlns:a16="http://schemas.microsoft.com/office/drawing/2014/main" val="3800387199"/>
                  </a:ext>
                </a:extLst>
              </a:tr>
            </a:tbl>
          </a:graphicData>
        </a:graphic>
      </p:graphicFrame>
    </p:spTree>
    <p:extLst>
      <p:ext uri="{BB962C8B-B14F-4D97-AF65-F5344CB8AC3E}">
        <p14:creationId xmlns:p14="http://schemas.microsoft.com/office/powerpoint/2010/main" val="259166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0C31FB5D-5149-4BE7-BF0B-6BBC02900918}"/>
              </a:ext>
            </a:extLst>
          </p:cNvPr>
          <p:cNvGraphicFramePr>
            <a:graphicFrameLocks noGrp="1"/>
          </p:cNvGraphicFramePr>
          <p:nvPr>
            <p:extLst>
              <p:ext uri="{D42A27DB-BD31-4B8C-83A1-F6EECF244321}">
                <p14:modId xmlns:p14="http://schemas.microsoft.com/office/powerpoint/2010/main" val="868017282"/>
              </p:ext>
            </p:extLst>
          </p:nvPr>
        </p:nvGraphicFramePr>
        <p:xfrm>
          <a:off x="643467" y="1309530"/>
          <a:ext cx="10905067" cy="4238954"/>
        </p:xfrm>
        <a:graphic>
          <a:graphicData uri="http://schemas.openxmlformats.org/drawingml/2006/table">
            <a:tbl>
              <a:tblPr firstRow="1" firstCol="1" bandRow="1">
                <a:tableStyleId>{5C22544A-7EE6-4342-B048-85BDC9FD1C3A}</a:tableStyleId>
              </a:tblPr>
              <a:tblGrid>
                <a:gridCol w="3797067">
                  <a:extLst>
                    <a:ext uri="{9D8B030D-6E8A-4147-A177-3AD203B41FA5}">
                      <a16:colId xmlns:a16="http://schemas.microsoft.com/office/drawing/2014/main" val="886697698"/>
                    </a:ext>
                  </a:extLst>
                </a:gridCol>
                <a:gridCol w="413740">
                  <a:extLst>
                    <a:ext uri="{9D8B030D-6E8A-4147-A177-3AD203B41FA5}">
                      <a16:colId xmlns:a16="http://schemas.microsoft.com/office/drawing/2014/main" val="1684013217"/>
                    </a:ext>
                  </a:extLst>
                </a:gridCol>
                <a:gridCol w="1477837">
                  <a:extLst>
                    <a:ext uri="{9D8B030D-6E8A-4147-A177-3AD203B41FA5}">
                      <a16:colId xmlns:a16="http://schemas.microsoft.com/office/drawing/2014/main" val="3888846988"/>
                    </a:ext>
                  </a:extLst>
                </a:gridCol>
                <a:gridCol w="5216423">
                  <a:extLst>
                    <a:ext uri="{9D8B030D-6E8A-4147-A177-3AD203B41FA5}">
                      <a16:colId xmlns:a16="http://schemas.microsoft.com/office/drawing/2014/main" val="3097647185"/>
                    </a:ext>
                  </a:extLst>
                </a:gridCol>
              </a:tblGrid>
              <a:tr h="165856">
                <a:tc gridSpan="4">
                  <a:txBody>
                    <a:bodyPr/>
                    <a:lstStyle/>
                    <a:p>
                      <a:pPr marL="182880" marR="0" indent="-182880" algn="ctr">
                        <a:lnSpc>
                          <a:spcPct val="107000"/>
                        </a:lnSpc>
                        <a:spcBef>
                          <a:spcPts val="0"/>
                        </a:spcBef>
                        <a:spcAft>
                          <a:spcPts val="0"/>
                        </a:spcAft>
                      </a:pPr>
                      <a:r>
                        <a:rPr lang="en-US" sz="900">
                          <a:effectLst/>
                        </a:rPr>
                        <a:t>Specialized Supplemental Curricula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9255312"/>
                  </a:ext>
                </a:extLst>
              </a:tr>
              <a:tr h="165856">
                <a:tc gridSpan="4">
                  <a:txBody>
                    <a:bodyPr/>
                    <a:lstStyle/>
                    <a:p>
                      <a:pPr marL="182880" marR="0" indent="-182880">
                        <a:lnSpc>
                          <a:spcPct val="107000"/>
                        </a:lnSpc>
                        <a:spcBef>
                          <a:spcPts val="0"/>
                        </a:spcBef>
                        <a:spcAft>
                          <a:spcPts val="0"/>
                        </a:spcAft>
                      </a:pPr>
                      <a:r>
                        <a:rPr lang="en-US" sz="900">
                          <a:effectLst/>
                        </a:rPr>
                        <a:t>Fatherhood-Focused Curricula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4543370"/>
                  </a:ext>
                </a:extLst>
              </a:tr>
              <a:tr h="165856">
                <a:tc>
                  <a:txBody>
                    <a:bodyPr/>
                    <a:lstStyle/>
                    <a:p>
                      <a:pPr marL="182880" marR="0" indent="-182880">
                        <a:lnSpc>
                          <a:spcPct val="107000"/>
                        </a:lnSpc>
                        <a:spcBef>
                          <a:spcPts val="0"/>
                        </a:spcBef>
                        <a:spcAft>
                          <a:spcPts val="0"/>
                        </a:spcAft>
                      </a:pPr>
                      <a:r>
                        <a:rPr lang="en-US" sz="900">
                          <a:effectLst/>
                        </a:rPr>
                        <a:t>24/7 Dad*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Approved Supplemental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3666579035"/>
                  </a:ext>
                </a:extLst>
              </a:tr>
              <a:tr h="165856">
                <a:tc>
                  <a:txBody>
                    <a:bodyPr/>
                    <a:lstStyle/>
                    <a:p>
                      <a:pPr marL="182880" marR="0" indent="-182880">
                        <a:lnSpc>
                          <a:spcPct val="107000"/>
                        </a:lnSpc>
                        <a:spcBef>
                          <a:spcPts val="0"/>
                        </a:spcBef>
                        <a:spcAft>
                          <a:spcPts val="0"/>
                        </a:spcAft>
                      </a:pPr>
                      <a:r>
                        <a:rPr lang="en-US" sz="900">
                          <a:effectLst/>
                        </a:rPr>
                        <a:t>Nurturing Fathers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Approved Supplemental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2883106955"/>
                  </a:ext>
                </a:extLst>
              </a:tr>
              <a:tr h="165856">
                <a:tc>
                  <a:txBody>
                    <a:bodyPr/>
                    <a:lstStyle/>
                    <a:p>
                      <a:pPr marL="182880" marR="0" indent="-182880">
                        <a:lnSpc>
                          <a:spcPct val="107000"/>
                        </a:lnSpc>
                        <a:spcBef>
                          <a:spcPts val="0"/>
                        </a:spcBef>
                        <a:spcAft>
                          <a:spcPts val="0"/>
                        </a:spcAft>
                      </a:pPr>
                      <a:r>
                        <a:rPr lang="en-US" sz="900">
                          <a:effectLst/>
                        </a:rPr>
                        <a:t>Partners for a Healthy Baby/Florida State University (PHB/FSU)**</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Approved Primary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Contains 30+ fatherhood-focused handouts; Also approved as a Primary Curriculum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2655887705"/>
                  </a:ext>
                </a:extLst>
              </a:tr>
              <a:tr h="165856">
                <a:tc>
                  <a:txBody>
                    <a:bodyPr/>
                    <a:lstStyle/>
                    <a:p>
                      <a:pPr marL="182880" marR="0" indent="-182880">
                        <a:lnSpc>
                          <a:spcPct val="107000"/>
                        </a:lnSpc>
                        <a:spcBef>
                          <a:spcPts val="0"/>
                        </a:spcBef>
                        <a:spcAft>
                          <a:spcPts val="0"/>
                        </a:spcAft>
                      </a:pPr>
                      <a:r>
                        <a:rPr lang="en-US" sz="900">
                          <a:effectLst/>
                        </a:rPr>
                        <a:t>InsideOut Dad*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Approved Supplemental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2829662681"/>
                  </a:ext>
                </a:extLst>
              </a:tr>
              <a:tr h="166186">
                <a:tc>
                  <a:txBody>
                    <a:bodyPr/>
                    <a:lstStyle/>
                    <a:p>
                      <a:pPr marL="182880" marR="0" indent="-182880">
                        <a:lnSpc>
                          <a:spcPct val="107000"/>
                        </a:lnSpc>
                        <a:spcBef>
                          <a:spcPts val="0"/>
                        </a:spcBef>
                        <a:spcAft>
                          <a:spcPts val="0"/>
                        </a:spcAft>
                      </a:pPr>
                      <a:r>
                        <a:rPr lang="en-US" sz="900">
                          <a:effectLst/>
                        </a:rPr>
                        <a:t>Boyz 2 Dads*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dirty="0">
                          <a:solidFill>
                            <a:srgbClr val="FF0000"/>
                          </a:solidFill>
                          <a:effectLst/>
                          <a:sym typeface="Webdings" panose="05030102010509060703" pitchFamily="18" charset="2"/>
                        </a:rPr>
                        <a:t></a:t>
                      </a:r>
                      <a:endParaRPr lang="en-US"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Not Recommended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Meant for teenage boys and their fathers to prevent pregnancy, not to help with raising children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1322170110"/>
                  </a:ext>
                </a:extLst>
              </a:tr>
              <a:tr h="165856">
                <a:tc>
                  <a:txBody>
                    <a:bodyPr/>
                    <a:lstStyle/>
                    <a:p>
                      <a:pPr marL="182880" marR="0" indent="-182880">
                        <a:lnSpc>
                          <a:spcPct val="107000"/>
                        </a:lnSpc>
                        <a:spcBef>
                          <a:spcPts val="0"/>
                        </a:spcBef>
                        <a:spcAft>
                          <a:spcPts val="0"/>
                        </a:spcAft>
                      </a:pPr>
                      <a:r>
                        <a:rPr lang="en-US" sz="900">
                          <a:effectLst/>
                        </a:rPr>
                        <a:t>Understanding Dad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Approved Supplemental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3224485549"/>
                  </a:ext>
                </a:extLst>
              </a:tr>
              <a:tr h="165856">
                <a:tc>
                  <a:txBody>
                    <a:bodyPr/>
                    <a:lstStyle/>
                    <a:p>
                      <a:pPr marL="182880" marR="0" indent="-182880">
                        <a:lnSpc>
                          <a:spcPct val="107000"/>
                        </a:lnSpc>
                        <a:spcBef>
                          <a:spcPts val="0"/>
                        </a:spcBef>
                        <a:spcAft>
                          <a:spcPts val="0"/>
                        </a:spcAft>
                      </a:pPr>
                      <a:r>
                        <a:rPr lang="en-US" sz="900">
                          <a:effectLst/>
                        </a:rPr>
                        <a:t>Mom as Gateway*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Approved Supplemental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Addendum to a Curriculum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3197227730"/>
                  </a:ext>
                </a:extLst>
              </a:tr>
              <a:tr h="165856">
                <a:tc>
                  <a:txBody>
                    <a:bodyPr/>
                    <a:lstStyle/>
                    <a:p>
                      <a:pPr marL="182880" marR="0" indent="-182880">
                        <a:lnSpc>
                          <a:spcPct val="107000"/>
                        </a:lnSpc>
                        <a:spcBef>
                          <a:spcPts val="0"/>
                        </a:spcBef>
                        <a:spcAft>
                          <a:spcPts val="0"/>
                        </a:spcAft>
                      </a:pPr>
                      <a:r>
                        <a:rPr lang="en-US" sz="900">
                          <a:effectLst/>
                        </a:rPr>
                        <a:t>Fathering in 15 (Addendum to a Curriculum)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dirty="0">
                          <a:solidFill>
                            <a:srgbClr val="FFFF00"/>
                          </a:solidFill>
                          <a:effectLst/>
                        </a:rPr>
                        <a:t>✽</a:t>
                      </a:r>
                      <a:endParaRPr lang="en-US"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Resource to Include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rowSpan="3">
                  <a:txBody>
                    <a:bodyPr/>
                    <a:lstStyle/>
                    <a:p>
                      <a:pPr marL="0" marR="0">
                        <a:lnSpc>
                          <a:spcPct val="107000"/>
                        </a:lnSpc>
                        <a:spcBef>
                          <a:spcPts val="0"/>
                        </a:spcBef>
                        <a:spcAft>
                          <a:spcPts val="0"/>
                        </a:spcAft>
                      </a:pPr>
                      <a:r>
                        <a:rPr lang="en-US" sz="900">
                          <a:effectLst/>
                        </a:rPr>
                        <a:t>Included in spreadsheet as Other (Non-Approved) Resources to Engage Parents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4087797638"/>
                  </a:ext>
                </a:extLst>
              </a:tr>
              <a:tr h="165856">
                <a:tc>
                  <a:txBody>
                    <a:bodyPr/>
                    <a:lstStyle/>
                    <a:p>
                      <a:pPr marL="182880" marR="0" indent="-182880">
                        <a:lnSpc>
                          <a:spcPct val="107000"/>
                        </a:lnSpc>
                        <a:spcBef>
                          <a:spcPts val="0"/>
                        </a:spcBef>
                        <a:spcAft>
                          <a:spcPts val="0"/>
                        </a:spcAft>
                      </a:pPr>
                      <a:r>
                        <a:rPr lang="en-US" sz="900">
                          <a:effectLst/>
                        </a:rPr>
                        <a:t>PAT: Focus on Fathers (Addendum to a Curriculum)*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dirty="0">
                          <a:solidFill>
                            <a:srgbClr val="FFFF00"/>
                          </a:solidFill>
                          <a:effectLst/>
                        </a:rPr>
                        <a:t>✽</a:t>
                      </a:r>
                      <a:endParaRPr lang="en-US"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Resource to Include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vMerge="1">
                  <a:txBody>
                    <a:bodyPr/>
                    <a:lstStyle/>
                    <a:p>
                      <a:endParaRPr lang="en-US"/>
                    </a:p>
                  </a:txBody>
                  <a:tcPr/>
                </a:tc>
                <a:extLst>
                  <a:ext uri="{0D108BD9-81ED-4DB2-BD59-A6C34878D82A}">
                    <a16:rowId xmlns:a16="http://schemas.microsoft.com/office/drawing/2014/main" val="3571218326"/>
                  </a:ext>
                </a:extLst>
              </a:tr>
              <a:tr h="165856">
                <a:tc>
                  <a:txBody>
                    <a:bodyPr/>
                    <a:lstStyle/>
                    <a:p>
                      <a:pPr marL="182880" marR="0" indent="-182880">
                        <a:lnSpc>
                          <a:spcPct val="107000"/>
                        </a:lnSpc>
                        <a:spcBef>
                          <a:spcPts val="0"/>
                        </a:spcBef>
                        <a:spcAft>
                          <a:spcPts val="0"/>
                        </a:spcAft>
                      </a:pPr>
                      <a:r>
                        <a:rPr lang="en-US" sz="900">
                          <a:effectLst/>
                        </a:rPr>
                        <a:t>The Responsible Fatherhood Curriculum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dirty="0">
                          <a:solidFill>
                            <a:srgbClr val="FFFF00"/>
                          </a:solidFill>
                          <a:effectLst/>
                        </a:rPr>
                        <a:t>✽</a:t>
                      </a:r>
                      <a:endParaRPr lang="en-US"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Resource to Include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vMerge="1">
                  <a:txBody>
                    <a:bodyPr/>
                    <a:lstStyle/>
                    <a:p>
                      <a:endParaRPr lang="en-US"/>
                    </a:p>
                  </a:txBody>
                  <a:tcPr/>
                </a:tc>
                <a:extLst>
                  <a:ext uri="{0D108BD9-81ED-4DB2-BD59-A6C34878D82A}">
                    <a16:rowId xmlns:a16="http://schemas.microsoft.com/office/drawing/2014/main" val="1376590421"/>
                  </a:ext>
                </a:extLst>
              </a:tr>
              <a:tr h="165856">
                <a:tc gridSpan="4">
                  <a:txBody>
                    <a:bodyPr/>
                    <a:lstStyle/>
                    <a:p>
                      <a:pPr marL="182880" marR="0" indent="-182880">
                        <a:lnSpc>
                          <a:spcPct val="107000"/>
                        </a:lnSpc>
                        <a:spcBef>
                          <a:spcPts val="0"/>
                        </a:spcBef>
                        <a:spcAft>
                          <a:spcPts val="0"/>
                        </a:spcAft>
                      </a:pPr>
                      <a:r>
                        <a:rPr lang="en-US" sz="900">
                          <a:effectLst/>
                        </a:rPr>
                        <a:t>Curricula for Teen Parents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9499126"/>
                  </a:ext>
                </a:extLst>
              </a:tr>
              <a:tr h="165856">
                <a:tc>
                  <a:txBody>
                    <a:bodyPr/>
                    <a:lstStyle/>
                    <a:p>
                      <a:pPr marL="182880" marR="0" indent="-182880">
                        <a:lnSpc>
                          <a:spcPct val="107000"/>
                        </a:lnSpc>
                        <a:spcBef>
                          <a:spcPts val="0"/>
                        </a:spcBef>
                        <a:spcAft>
                          <a:spcPts val="0"/>
                        </a:spcAft>
                      </a:pPr>
                      <a:r>
                        <a:rPr lang="en-US" sz="900">
                          <a:effectLst/>
                        </a:rPr>
                        <a:t>PAT: Partnering with Teen Parents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Approved Supplemental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800661917"/>
                  </a:ext>
                </a:extLst>
              </a:tr>
              <a:tr h="165856">
                <a:tc>
                  <a:txBody>
                    <a:bodyPr/>
                    <a:lstStyle/>
                    <a:p>
                      <a:pPr marL="182880" marR="0" indent="-182880">
                        <a:lnSpc>
                          <a:spcPct val="107000"/>
                        </a:lnSpc>
                        <a:spcBef>
                          <a:spcPts val="0"/>
                        </a:spcBef>
                        <a:spcAft>
                          <a:spcPts val="0"/>
                        </a:spcAft>
                      </a:pPr>
                      <a:r>
                        <a:rPr lang="en-US" sz="900">
                          <a:effectLst/>
                        </a:rPr>
                        <a:t>24/7 Dad Adaptation for Teen Dads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Approved Supplemental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1109419556"/>
                  </a:ext>
                </a:extLst>
              </a:tr>
              <a:tr h="165856">
                <a:tc gridSpan="4">
                  <a:txBody>
                    <a:bodyPr/>
                    <a:lstStyle/>
                    <a:p>
                      <a:pPr marL="182880" marR="0" indent="-182880">
                        <a:lnSpc>
                          <a:spcPct val="107000"/>
                        </a:lnSpc>
                        <a:spcBef>
                          <a:spcPts val="0"/>
                        </a:spcBef>
                        <a:spcAft>
                          <a:spcPts val="0"/>
                        </a:spcAft>
                      </a:pPr>
                      <a:r>
                        <a:rPr lang="en-US" sz="900">
                          <a:effectLst/>
                        </a:rPr>
                        <a:t>Curricula for Children with Disabilities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8290146"/>
                  </a:ext>
                </a:extLst>
              </a:tr>
              <a:tr h="165856">
                <a:tc>
                  <a:txBody>
                    <a:bodyPr/>
                    <a:lstStyle/>
                    <a:p>
                      <a:pPr marL="182880" marR="0" indent="-182880">
                        <a:lnSpc>
                          <a:spcPct val="107000"/>
                        </a:lnSpc>
                        <a:spcBef>
                          <a:spcPts val="0"/>
                        </a:spcBef>
                        <a:spcAft>
                          <a:spcPts val="0"/>
                        </a:spcAft>
                      </a:pPr>
                      <a:r>
                        <a:rPr lang="en-US" sz="900">
                          <a:effectLst/>
                        </a:rPr>
                        <a:t>PAT: Interactions Across Abilities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Approved Supplemental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3892443152"/>
                  </a:ext>
                </a:extLst>
              </a:tr>
              <a:tr h="307168">
                <a:tc>
                  <a:txBody>
                    <a:bodyPr/>
                    <a:lstStyle/>
                    <a:p>
                      <a:pPr marL="182880" marR="0" indent="-182880">
                        <a:lnSpc>
                          <a:spcPct val="107000"/>
                        </a:lnSpc>
                        <a:spcBef>
                          <a:spcPts val="0"/>
                        </a:spcBef>
                        <a:spcAft>
                          <a:spcPts val="0"/>
                        </a:spcAft>
                      </a:pPr>
                      <a:r>
                        <a:rPr lang="en-US" sz="900">
                          <a:effectLst/>
                        </a:rPr>
                        <a:t>PAT: Partnering with Teen Parents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Approved Supplemental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Contains 4 handouts for children with disabilities. </a:t>
                      </a:r>
                    </a:p>
                    <a:p>
                      <a:pPr marL="0" marR="0">
                        <a:lnSpc>
                          <a:spcPct val="107000"/>
                        </a:lnSpc>
                        <a:spcBef>
                          <a:spcPts val="0"/>
                        </a:spcBef>
                        <a:spcAft>
                          <a:spcPts val="0"/>
                        </a:spcAft>
                      </a:pPr>
                      <a:r>
                        <a:rPr lang="en-US" sz="900">
                          <a:effectLst/>
                        </a:rPr>
                        <a:t>Also approved as a curriculum for Teen Parents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1493894113"/>
                  </a:ext>
                </a:extLst>
              </a:tr>
              <a:tr h="307168">
                <a:tc>
                  <a:txBody>
                    <a:bodyPr/>
                    <a:lstStyle/>
                    <a:p>
                      <a:pPr marL="182880" marR="0" indent="-182880">
                        <a:lnSpc>
                          <a:spcPct val="107000"/>
                        </a:lnSpc>
                        <a:spcBef>
                          <a:spcPts val="0"/>
                        </a:spcBef>
                        <a:spcAft>
                          <a:spcPts val="0"/>
                        </a:spcAft>
                      </a:pPr>
                      <a:r>
                        <a:rPr lang="en-US" sz="900">
                          <a:effectLst/>
                        </a:rPr>
                        <a:t>FACE: Family and Child Education Program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dirty="0">
                          <a:solidFill>
                            <a:srgbClr val="FFFF00"/>
                          </a:solidFill>
                          <a:effectLst/>
                        </a:rPr>
                        <a:t>✽</a:t>
                      </a:r>
                      <a:endParaRPr lang="en-US"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Resource to Include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Not a curriculum. Specifically designed to detect disabilities in Native American children. Also under Program for Native American/Tribal Communities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1736406889"/>
                  </a:ext>
                </a:extLst>
              </a:tr>
              <a:tr h="165856">
                <a:tc gridSpan="4">
                  <a:txBody>
                    <a:bodyPr/>
                    <a:lstStyle/>
                    <a:p>
                      <a:pPr marL="182880" marR="0" indent="-182880">
                        <a:lnSpc>
                          <a:spcPct val="107000"/>
                        </a:lnSpc>
                        <a:spcBef>
                          <a:spcPts val="0"/>
                        </a:spcBef>
                        <a:spcAft>
                          <a:spcPts val="0"/>
                        </a:spcAft>
                      </a:pPr>
                      <a:r>
                        <a:rPr lang="en-US" sz="900">
                          <a:effectLst/>
                        </a:rPr>
                        <a:t>Overcoming Adversity/Trauma &amp; Building Resilience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37500190"/>
                  </a:ext>
                </a:extLst>
              </a:tr>
              <a:tr h="165856">
                <a:tc>
                  <a:txBody>
                    <a:bodyPr/>
                    <a:lstStyle/>
                    <a:p>
                      <a:pPr marL="182880" marR="0" indent="-182880">
                        <a:lnSpc>
                          <a:spcPct val="107000"/>
                        </a:lnSpc>
                        <a:spcBef>
                          <a:spcPts val="0"/>
                        </a:spcBef>
                        <a:spcAft>
                          <a:spcPts val="0"/>
                        </a:spcAft>
                      </a:pPr>
                      <a:r>
                        <a:rPr lang="en-US" sz="900">
                          <a:effectLst/>
                        </a:rPr>
                        <a:t>Mind Matters: Overcoming Adversity &amp; Building Resilience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Approved Supplemental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2100970402"/>
                  </a:ext>
                </a:extLst>
              </a:tr>
              <a:tr h="165856">
                <a:tc gridSpan="4">
                  <a:txBody>
                    <a:bodyPr/>
                    <a:lstStyle/>
                    <a:p>
                      <a:pPr marL="182880" marR="0" indent="-182880">
                        <a:lnSpc>
                          <a:spcPct val="107000"/>
                        </a:lnSpc>
                        <a:spcBef>
                          <a:spcPts val="0"/>
                        </a:spcBef>
                        <a:spcAft>
                          <a:spcPts val="0"/>
                        </a:spcAft>
                      </a:pPr>
                      <a:r>
                        <a:rPr lang="en-US" sz="900">
                          <a:effectLst/>
                        </a:rPr>
                        <a:t>Program for Native American/Tribal Communities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74931444"/>
                  </a:ext>
                </a:extLst>
              </a:tr>
              <a:tr h="307168">
                <a:tc>
                  <a:txBody>
                    <a:bodyPr/>
                    <a:lstStyle/>
                    <a:p>
                      <a:pPr marL="182880" marR="0" indent="-182880">
                        <a:lnSpc>
                          <a:spcPct val="107000"/>
                        </a:lnSpc>
                        <a:spcBef>
                          <a:spcPts val="0"/>
                        </a:spcBef>
                        <a:spcAft>
                          <a:spcPts val="0"/>
                        </a:spcAft>
                      </a:pPr>
                      <a:r>
                        <a:rPr lang="en-US" sz="900">
                          <a:effectLst/>
                        </a:rPr>
                        <a:t>FACE: Family and Child Education Program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gn="ctr">
                        <a:lnSpc>
                          <a:spcPct val="107000"/>
                        </a:lnSpc>
                        <a:spcBef>
                          <a:spcPts val="0"/>
                        </a:spcBef>
                        <a:spcAft>
                          <a:spcPts val="0"/>
                        </a:spcAft>
                      </a:pPr>
                      <a:r>
                        <a:rPr lang="en-US" sz="900" dirty="0">
                          <a:solidFill>
                            <a:srgbClr val="FFFF00"/>
                          </a:solidFill>
                          <a:effectLst/>
                        </a:rPr>
                        <a:t>✽</a:t>
                      </a:r>
                      <a:endParaRPr lang="en-US"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a:effectLst/>
                        </a:rPr>
                        <a:t>Resource to Include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tc>
                  <a:txBody>
                    <a:bodyPr/>
                    <a:lstStyle/>
                    <a:p>
                      <a:pPr marL="0" marR="0">
                        <a:lnSpc>
                          <a:spcPct val="107000"/>
                        </a:lnSpc>
                        <a:spcBef>
                          <a:spcPts val="0"/>
                        </a:spcBef>
                        <a:spcAft>
                          <a:spcPts val="0"/>
                        </a:spcAft>
                      </a:pPr>
                      <a:r>
                        <a:rPr lang="en-US" sz="900" dirty="0">
                          <a:effectLst/>
                        </a:rPr>
                        <a:t>Not a curriculum. </a:t>
                      </a:r>
                    </a:p>
                    <a:p>
                      <a:pPr marL="0" marR="0">
                        <a:lnSpc>
                          <a:spcPct val="107000"/>
                        </a:lnSpc>
                        <a:spcBef>
                          <a:spcPts val="0"/>
                        </a:spcBef>
                        <a:spcAft>
                          <a:spcPts val="0"/>
                        </a:spcAft>
                      </a:pPr>
                      <a:r>
                        <a:rPr lang="en-US" sz="900" dirty="0">
                          <a:effectLst/>
                        </a:rPr>
                        <a:t>Also under Children with Disabilities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3107" marR="13107" marT="0" marB="0"/>
                </a:tc>
                <a:extLst>
                  <a:ext uri="{0D108BD9-81ED-4DB2-BD59-A6C34878D82A}">
                    <a16:rowId xmlns:a16="http://schemas.microsoft.com/office/drawing/2014/main" val="3278790476"/>
                  </a:ext>
                </a:extLst>
              </a:tr>
            </a:tbl>
          </a:graphicData>
        </a:graphic>
      </p:graphicFrame>
    </p:spTree>
    <p:extLst>
      <p:ext uri="{BB962C8B-B14F-4D97-AF65-F5344CB8AC3E}">
        <p14:creationId xmlns:p14="http://schemas.microsoft.com/office/powerpoint/2010/main" val="393920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The Committee’s Excel spreadsheet has detailed information about all curricula, including:</a:t>
            </a:r>
          </a:p>
        </p:txBody>
      </p:sp>
      <p:sp>
        <p:nvSpPr>
          <p:cNvPr id="2" name="Content Placeholder 1"/>
          <p:cNvSpPr>
            <a:spLocks noGrp="1"/>
          </p:cNvSpPr>
          <p:nvPr>
            <p:ph idx="1"/>
          </p:nvPr>
        </p:nvSpPr>
        <p:spPr>
          <a:xfrm>
            <a:off x="2152650" y="2073814"/>
            <a:ext cx="7886700" cy="4103149"/>
          </a:xfrm>
        </p:spPr>
        <p:txBody>
          <a:bodyPr>
            <a:normAutofit fontScale="85000" lnSpcReduction="20000"/>
          </a:bodyPr>
          <a:lstStyle/>
          <a:p>
            <a:pPr lvl="0"/>
            <a:r>
              <a:rPr lang="en-US" dirty="0"/>
              <a:t>a summary of the curricula; </a:t>
            </a:r>
          </a:p>
          <a:p>
            <a:r>
              <a:rPr lang="en-US" dirty="0"/>
              <a:t>the costs of the curricula, as well as required or optional trainings; </a:t>
            </a:r>
          </a:p>
          <a:p>
            <a:r>
              <a:rPr lang="en-US" dirty="0"/>
              <a:t>contact information through which programs can further inquire about and purchase curricula;</a:t>
            </a:r>
          </a:p>
          <a:p>
            <a:pPr lvl="0"/>
            <a:r>
              <a:rPr lang="en-US" dirty="0"/>
              <a:t>the research used in the creation of the curricula; </a:t>
            </a:r>
          </a:p>
          <a:p>
            <a:pPr lvl="0"/>
            <a:r>
              <a:rPr lang="en-US" dirty="0"/>
              <a:t>the evidence of effectiveness of the curricula; </a:t>
            </a:r>
          </a:p>
          <a:p>
            <a:pPr lvl="0"/>
            <a:r>
              <a:rPr lang="en-US" dirty="0"/>
              <a:t>programs’ and other states’ opinions of the curricula;</a:t>
            </a:r>
          </a:p>
          <a:p>
            <a:pPr lvl="0"/>
            <a:r>
              <a:rPr lang="en-US" dirty="0"/>
              <a:t>the cultural sensitivity of the curricula; and</a:t>
            </a:r>
          </a:p>
          <a:p>
            <a:pPr lvl="0"/>
            <a:r>
              <a:rPr lang="en-US" dirty="0"/>
              <a:t>the appropriateness of the curricula for the educational and cognitive abilities of the diverse families served by HFNY.</a:t>
            </a:r>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3133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Activities Completed</a:t>
            </a:r>
          </a:p>
        </p:txBody>
      </p:sp>
      <p:sp>
        <p:nvSpPr>
          <p:cNvPr id="2" name="Content Placeholder 1"/>
          <p:cNvSpPr>
            <a:spLocks noGrp="1"/>
          </p:cNvSpPr>
          <p:nvPr>
            <p:ph idx="1"/>
          </p:nvPr>
        </p:nvSpPr>
        <p:spPr>
          <a:xfrm>
            <a:off x="2152650" y="2073814"/>
            <a:ext cx="7886700" cy="4103149"/>
          </a:xfrm>
        </p:spPr>
        <p:txBody>
          <a:bodyPr>
            <a:normAutofit/>
          </a:bodyPr>
          <a:lstStyle/>
          <a:p>
            <a:pPr marL="0" indent="0">
              <a:buNone/>
            </a:pPr>
            <a:r>
              <a:rPr lang="en-US" sz="2400" dirty="0"/>
              <a:t>The Committee reviewed 26 curricula: </a:t>
            </a:r>
          </a:p>
          <a:p>
            <a:r>
              <a:rPr lang="en-US" sz="2400" dirty="0"/>
              <a:t>Of these, 12 were listed on the MIS: </a:t>
            </a:r>
          </a:p>
          <a:p>
            <a:r>
              <a:rPr lang="en-US" sz="2400" dirty="0"/>
              <a:t>4 were considered HFNY-approved primary curricula</a:t>
            </a:r>
          </a:p>
          <a:p>
            <a:pPr lvl="1"/>
            <a:r>
              <a:rPr lang="en-US" sz="1600" b="1" dirty="0"/>
              <a:t>Growing Great Kids Prenatal through 36 Months (GGK P36) </a:t>
            </a:r>
          </a:p>
          <a:p>
            <a:pPr lvl="1"/>
            <a:r>
              <a:rPr lang="en-US" sz="1600" b="1" dirty="0"/>
              <a:t>Partners for a Healthy Baby by Florida State University (PHB/FSU)</a:t>
            </a:r>
          </a:p>
          <a:p>
            <a:pPr lvl="1"/>
            <a:r>
              <a:rPr lang="en-US" sz="1600" b="1" dirty="0"/>
              <a:t>Parents as Teachers (PAT)</a:t>
            </a:r>
          </a:p>
          <a:p>
            <a:pPr lvl="1"/>
            <a:r>
              <a:rPr lang="en-US" sz="1600" b="1" dirty="0"/>
              <a:t>San Angelo</a:t>
            </a:r>
          </a:p>
          <a:p>
            <a:r>
              <a:rPr lang="en-US" sz="2400" dirty="0"/>
              <a:t>2 were considered HFNY-approved supplemental curricula</a:t>
            </a:r>
          </a:p>
          <a:p>
            <a:pPr lvl="1"/>
            <a:r>
              <a:rPr lang="en-US" sz="1600" b="1" dirty="0"/>
              <a:t>Partners for Learning</a:t>
            </a:r>
          </a:p>
          <a:p>
            <a:pPr lvl="1"/>
            <a:r>
              <a:rPr lang="en-US" sz="1600" b="1" dirty="0"/>
              <a:t>Helping Babies Learn</a:t>
            </a:r>
            <a:endParaRPr lang="en-US" sz="2000" b="1" dirty="0"/>
          </a:p>
          <a:p>
            <a:r>
              <a:rPr lang="en-US" sz="2400" dirty="0"/>
              <a:t>14 of the 26 curricula are newly identified</a:t>
            </a:r>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403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Recommendations Approved by the CA</a:t>
            </a:r>
          </a:p>
        </p:txBody>
      </p:sp>
      <p:sp>
        <p:nvSpPr>
          <p:cNvPr id="2" name="Content Placeholder 1"/>
          <p:cNvSpPr>
            <a:spLocks noGrp="1"/>
          </p:cNvSpPr>
          <p:nvPr>
            <p:ph idx="1"/>
          </p:nvPr>
        </p:nvSpPr>
        <p:spPr>
          <a:xfrm>
            <a:off x="2152650" y="2073814"/>
            <a:ext cx="7886700" cy="4103149"/>
          </a:xfrm>
        </p:spPr>
        <p:txBody>
          <a:bodyPr>
            <a:normAutofit fontScale="47500" lnSpcReduction="20000"/>
          </a:bodyPr>
          <a:lstStyle/>
          <a:p>
            <a:pPr marL="0" indent="0">
              <a:buNone/>
            </a:pPr>
            <a:r>
              <a:rPr lang="en-US" sz="4400" b="1" dirty="0"/>
              <a:t>GGK P36, PHB/FSU, and PAT will continue to be endorsed as HFNY-approved primary curricula. </a:t>
            </a:r>
          </a:p>
          <a:p>
            <a:pPr>
              <a:buFont typeface="Wingdings" panose="05000000000000000000" pitchFamily="2" charset="2"/>
              <a:buChar char="Ø"/>
            </a:pPr>
            <a:endParaRPr lang="en-US" dirty="0"/>
          </a:p>
          <a:p>
            <a:pPr>
              <a:buFont typeface="Wingdings" panose="05000000000000000000" pitchFamily="2" charset="2"/>
              <a:buChar char="Ø"/>
            </a:pPr>
            <a:r>
              <a:rPr lang="en-US" sz="4200" dirty="0"/>
              <a:t>These three curricula share the following characteristics: </a:t>
            </a:r>
          </a:p>
          <a:p>
            <a:pPr lvl="0"/>
            <a:r>
              <a:rPr lang="en-US" sz="4200" dirty="0"/>
              <a:t>They meet the definition of evidence-informed; </a:t>
            </a:r>
          </a:p>
          <a:p>
            <a:pPr lvl="0"/>
            <a:r>
              <a:rPr lang="en-US" sz="4200" dirty="0"/>
              <a:t>They are culturally sensitive; </a:t>
            </a:r>
          </a:p>
          <a:p>
            <a:pPr lvl="0"/>
            <a:r>
              <a:rPr lang="en-US" sz="4200" dirty="0"/>
              <a:t>They span from the prenatal period through 36 months; </a:t>
            </a:r>
          </a:p>
          <a:p>
            <a:pPr lvl="0"/>
            <a:r>
              <a:rPr lang="en-US" sz="4200" dirty="0"/>
              <a:t>They are supported by well-established and recognized academic or intellectual organizations (e.g., universities or nonprofit organizations) that are comprised of experts who are available to provide support to HFNY programs, as well as updates to the curricula as required by HFA standards; and</a:t>
            </a:r>
          </a:p>
          <a:p>
            <a:pPr lvl="0"/>
            <a:r>
              <a:rPr lang="en-US" sz="4200" dirty="0"/>
              <a:t>They are still available for purchase.</a:t>
            </a:r>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63970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Recommendations Approved by the CA</a:t>
            </a:r>
          </a:p>
        </p:txBody>
      </p:sp>
      <p:sp>
        <p:nvSpPr>
          <p:cNvPr id="2" name="Content Placeholder 1"/>
          <p:cNvSpPr>
            <a:spLocks noGrp="1"/>
          </p:cNvSpPr>
          <p:nvPr>
            <p:ph idx="1"/>
          </p:nvPr>
        </p:nvSpPr>
        <p:spPr>
          <a:xfrm>
            <a:off x="2152650" y="2073814"/>
            <a:ext cx="7886700" cy="4103149"/>
          </a:xfrm>
        </p:spPr>
        <p:txBody>
          <a:bodyPr>
            <a:normAutofit fontScale="85000" lnSpcReduction="10000"/>
          </a:bodyPr>
          <a:lstStyle/>
          <a:p>
            <a:pPr marL="0" indent="0">
              <a:buNone/>
            </a:pPr>
            <a:r>
              <a:rPr lang="en-US" b="1" dirty="0"/>
              <a:t>San Angelo will no longer be endorsed as a primary curriculum, and programs will be given 1 year (by February, 2022) to find replacements. </a:t>
            </a:r>
          </a:p>
          <a:p>
            <a:pPr marL="0" indent="0">
              <a:buNone/>
            </a:pPr>
            <a:r>
              <a:rPr lang="en-US" dirty="0"/>
              <a:t>This decision was made based on the following: </a:t>
            </a:r>
          </a:p>
          <a:p>
            <a:pPr lvl="0"/>
            <a:r>
              <a:rPr lang="en-US" sz="2600" dirty="0"/>
              <a:t>Most programs use a version that was last updated 17 years ago;</a:t>
            </a:r>
          </a:p>
          <a:p>
            <a:pPr lvl="0"/>
            <a:r>
              <a:rPr lang="en-US" sz="2600" dirty="0"/>
              <a:t>This outdated version contains information now known to be potentially harmful, particularly for infants;</a:t>
            </a:r>
          </a:p>
          <a:p>
            <a:pPr lvl="0"/>
            <a:r>
              <a:rPr lang="en-US" sz="2600" dirty="0"/>
              <a:t>The curriculum is perceived by many HFNY staff to be condescending; and </a:t>
            </a:r>
          </a:p>
          <a:p>
            <a:pPr lvl="0"/>
            <a:r>
              <a:rPr lang="en-US" sz="2600" dirty="0"/>
              <a:t>It is no longer available for purchase, and neither the curriculum authors nor an intellectual organization are available to provide the required program updates. </a:t>
            </a:r>
          </a:p>
          <a:p>
            <a:pPr lvl="1"/>
            <a:endParaRPr lang="en-US" sz="2000" dirty="0"/>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2276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Recommendations Approved by the CA</a:t>
            </a:r>
          </a:p>
        </p:txBody>
      </p:sp>
      <p:sp>
        <p:nvSpPr>
          <p:cNvPr id="2" name="Content Placeholder 1"/>
          <p:cNvSpPr>
            <a:spLocks noGrp="1"/>
          </p:cNvSpPr>
          <p:nvPr>
            <p:ph idx="1"/>
          </p:nvPr>
        </p:nvSpPr>
        <p:spPr>
          <a:xfrm>
            <a:off x="2152650" y="2073814"/>
            <a:ext cx="7886700" cy="4103149"/>
          </a:xfrm>
        </p:spPr>
        <p:txBody>
          <a:bodyPr>
            <a:normAutofit lnSpcReduction="10000"/>
          </a:bodyPr>
          <a:lstStyle/>
          <a:p>
            <a:r>
              <a:rPr lang="en-US" sz="2400" dirty="0"/>
              <a:t>Fortunately, San Angelo is currently used only by a limited number of HFNY programs</a:t>
            </a:r>
          </a:p>
          <a:p>
            <a:r>
              <a:rPr lang="en-US" sz="2400" dirty="0"/>
              <a:t>And even then, is currently being used only in a limited manner</a:t>
            </a:r>
          </a:p>
          <a:p>
            <a:pPr lvl="1"/>
            <a:r>
              <a:rPr lang="en-US" dirty="0"/>
              <a:t>For families with 3-5-year-olds, whom the other primary curricula do not serve</a:t>
            </a:r>
          </a:p>
          <a:p>
            <a:pPr lvl="1"/>
            <a:r>
              <a:rPr lang="en-US" dirty="0"/>
              <a:t>Before home visitors have received required training in another primary curriculum</a:t>
            </a:r>
          </a:p>
          <a:p>
            <a:pPr>
              <a:buFont typeface="Wingdings" panose="05000000000000000000" pitchFamily="2" charset="2"/>
              <a:buChar char="Ø"/>
            </a:pPr>
            <a:r>
              <a:rPr lang="en-US" sz="2400" dirty="0"/>
              <a:t>Again, the San Angelo curriculum will be phased out over a period of one year (by February, 2022) in order to allow programs sufficient time to find and purchase a replacement curriculum.</a:t>
            </a:r>
          </a:p>
          <a:p>
            <a:pPr lvl="1"/>
            <a:endParaRPr lang="en-US" sz="2000" dirty="0"/>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27087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Recommendations Approved by the CA</a:t>
            </a:r>
          </a:p>
          <a:p>
            <a:r>
              <a:rPr lang="en-US" sz="3600" dirty="0">
                <a:latin typeface="+mn-lt"/>
              </a:rPr>
              <a:t>Curriculum Committee Recommendations</a:t>
            </a:r>
          </a:p>
        </p:txBody>
      </p:sp>
      <p:sp>
        <p:nvSpPr>
          <p:cNvPr id="2" name="Content Placeholder 1"/>
          <p:cNvSpPr>
            <a:spLocks noGrp="1"/>
          </p:cNvSpPr>
          <p:nvPr>
            <p:ph idx="1"/>
          </p:nvPr>
        </p:nvSpPr>
        <p:spPr>
          <a:xfrm>
            <a:off x="2152650" y="2073814"/>
            <a:ext cx="7886700" cy="4103149"/>
          </a:xfrm>
        </p:spPr>
        <p:txBody>
          <a:bodyPr>
            <a:normAutofit/>
          </a:bodyPr>
          <a:lstStyle/>
          <a:p>
            <a:pPr marL="0" indent="0">
              <a:buNone/>
            </a:pPr>
            <a:r>
              <a:rPr lang="en-US" sz="2600" b="1" i="1" dirty="0"/>
              <a:t>The Committee has identified several curricula that do serve the 3-5-year age group, and this should help to replace the role of the San Angelo curriculum.</a:t>
            </a:r>
          </a:p>
          <a:p>
            <a:pPr marL="0" indent="0">
              <a:buNone/>
            </a:pPr>
            <a:endParaRPr lang="en-US" sz="2600" b="1" i="1" dirty="0"/>
          </a:p>
          <a:p>
            <a:pPr lvl="1"/>
            <a:r>
              <a:rPr lang="en-US" sz="2200" dirty="0"/>
              <a:t>GGK for Preschoolers (Ages 3-5)</a:t>
            </a:r>
          </a:p>
          <a:p>
            <a:pPr lvl="1"/>
            <a:r>
              <a:rPr lang="en-US" sz="2200" dirty="0"/>
              <a:t>PAT Foundational 2 (Ages 3-6);</a:t>
            </a:r>
          </a:p>
          <a:p>
            <a:pPr lvl="1"/>
            <a:r>
              <a:rPr lang="en-US" sz="2200" dirty="0"/>
              <a:t>GGK Play With Me! (Ages 3-4 – an addendum to a curriculum)</a:t>
            </a:r>
          </a:p>
          <a:p>
            <a:pPr lvl="1"/>
            <a:r>
              <a:rPr lang="en-US" sz="2200" dirty="0"/>
              <a:t>Baby TALK (covers prenatal-kindergarten)</a:t>
            </a:r>
          </a:p>
          <a:p>
            <a:pPr lvl="1"/>
            <a:r>
              <a:rPr lang="en-US" sz="2200" dirty="0"/>
              <a:t>Just In Time (covers prenatal-kindergarten) - FREE. </a:t>
            </a:r>
          </a:p>
          <a:p>
            <a:pPr lvl="1"/>
            <a:endParaRPr lang="en-US" sz="2000" dirty="0"/>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32480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Recommendations Approved by the CA</a:t>
            </a:r>
          </a:p>
        </p:txBody>
      </p:sp>
      <p:sp>
        <p:nvSpPr>
          <p:cNvPr id="2" name="Content Placeholder 1"/>
          <p:cNvSpPr>
            <a:spLocks noGrp="1"/>
          </p:cNvSpPr>
          <p:nvPr>
            <p:ph idx="1"/>
          </p:nvPr>
        </p:nvSpPr>
        <p:spPr>
          <a:xfrm>
            <a:off x="2152650" y="2073814"/>
            <a:ext cx="7886700" cy="4103149"/>
          </a:xfrm>
        </p:spPr>
        <p:txBody>
          <a:bodyPr>
            <a:normAutofit/>
          </a:bodyPr>
          <a:lstStyle/>
          <a:p>
            <a:pPr marL="0" indent="0">
              <a:buNone/>
            </a:pPr>
            <a:r>
              <a:rPr lang="en-US" sz="2400" dirty="0"/>
              <a:t>The two formerly HFNY-approved supplemental curricula, </a:t>
            </a:r>
            <a:r>
              <a:rPr lang="en-US" sz="2400" b="1" dirty="0"/>
              <a:t>Partners for Learning </a:t>
            </a:r>
            <a:r>
              <a:rPr lang="en-US" sz="2400" dirty="0"/>
              <a:t>and </a:t>
            </a:r>
            <a:r>
              <a:rPr lang="en-US" sz="2400" b="1" dirty="0"/>
              <a:t>Helping Babies Learn,</a:t>
            </a:r>
            <a:r>
              <a:rPr lang="en-US" sz="2400" dirty="0"/>
              <a:t> are no longer approved.</a:t>
            </a:r>
            <a:endParaRPr lang="en-US" sz="2400" b="1" dirty="0"/>
          </a:p>
          <a:p>
            <a:pPr lvl="1"/>
            <a:r>
              <a:rPr lang="en-US" dirty="0"/>
              <a:t>There is no information available online for </a:t>
            </a:r>
            <a:r>
              <a:rPr lang="en-US" b="1" dirty="0"/>
              <a:t>Partners for Learning</a:t>
            </a:r>
          </a:p>
          <a:p>
            <a:pPr lvl="2">
              <a:buFont typeface="Wingdings" panose="05000000000000000000" pitchFamily="2" charset="2"/>
              <a:buChar char="Ø"/>
            </a:pPr>
            <a:r>
              <a:rPr lang="en-US" sz="2200" dirty="0"/>
              <a:t>The Committee was unable to review it and programs are unable to purchase it. </a:t>
            </a:r>
          </a:p>
          <a:p>
            <a:pPr lvl="1"/>
            <a:r>
              <a:rPr lang="en-US" b="1" dirty="0"/>
              <a:t>Helping Babies Learn</a:t>
            </a:r>
            <a:r>
              <a:rPr lang="en-US" dirty="0"/>
              <a:t> was last updated in 1993</a:t>
            </a:r>
          </a:p>
          <a:p>
            <a:pPr lvl="2">
              <a:buFont typeface="Wingdings" panose="05000000000000000000" pitchFamily="2" charset="2"/>
              <a:buChar char="Ø"/>
            </a:pPr>
            <a:r>
              <a:rPr lang="en-US" sz="2200" dirty="0"/>
              <a:t>Likely contains outdated information.  </a:t>
            </a:r>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5764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Recommendations Approved by the CA</a:t>
            </a:r>
          </a:p>
        </p:txBody>
      </p:sp>
      <p:sp>
        <p:nvSpPr>
          <p:cNvPr id="2" name="Content Placeholder 1"/>
          <p:cNvSpPr>
            <a:spLocks noGrp="1"/>
          </p:cNvSpPr>
          <p:nvPr>
            <p:ph idx="1"/>
          </p:nvPr>
        </p:nvSpPr>
        <p:spPr>
          <a:xfrm>
            <a:off x="2152650" y="2073814"/>
            <a:ext cx="7886700" cy="4103149"/>
          </a:xfrm>
        </p:spPr>
        <p:txBody>
          <a:bodyPr>
            <a:normAutofit/>
          </a:bodyPr>
          <a:lstStyle/>
          <a:p>
            <a:pPr marL="0" indent="0">
              <a:buNone/>
            </a:pPr>
            <a:r>
              <a:rPr lang="en-US" sz="2400" b="1" dirty="0"/>
              <a:t>Baby TALK</a:t>
            </a:r>
            <a:r>
              <a:rPr lang="en-US" sz="2400" dirty="0"/>
              <a:t> and </a:t>
            </a:r>
            <a:r>
              <a:rPr lang="en-US" sz="2400" b="1" dirty="0"/>
              <a:t>Just In Time</a:t>
            </a:r>
            <a:r>
              <a:rPr lang="en-US" sz="2400" dirty="0"/>
              <a:t> will now be endorsed as HFNY-approved supplemental general curricula. </a:t>
            </a:r>
          </a:p>
          <a:p>
            <a:r>
              <a:rPr lang="en-US" sz="2400" dirty="0"/>
              <a:t>Both of these curricula are:</a:t>
            </a:r>
          </a:p>
          <a:p>
            <a:pPr lvl="1"/>
            <a:r>
              <a:rPr lang="en-US" dirty="0"/>
              <a:t>Broad, covering a wide range of topics in child development and parenting</a:t>
            </a:r>
          </a:p>
          <a:p>
            <a:pPr lvl="1"/>
            <a:r>
              <a:rPr lang="en-US" dirty="0"/>
              <a:t>Up-to-date</a:t>
            </a:r>
          </a:p>
          <a:p>
            <a:pPr lvl="1"/>
            <a:r>
              <a:rPr lang="en-US" dirty="0"/>
              <a:t>Research-based</a:t>
            </a:r>
          </a:p>
          <a:p>
            <a:pPr lvl="1"/>
            <a:r>
              <a:rPr lang="en-US" dirty="0"/>
              <a:t>Serve from the prenatal period through kindergarten.</a:t>
            </a:r>
          </a:p>
          <a:p>
            <a:pPr marL="457200" lvl="1" indent="0">
              <a:buNone/>
            </a:pPr>
            <a:endParaRPr lang="en-US" sz="2000" dirty="0"/>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9534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Mission of the HFNY Curriculum Committee</a:t>
            </a:r>
          </a:p>
        </p:txBody>
      </p:sp>
      <p:sp>
        <p:nvSpPr>
          <p:cNvPr id="2" name="Content Placeholder 1"/>
          <p:cNvSpPr>
            <a:spLocks noGrp="1"/>
          </p:cNvSpPr>
          <p:nvPr>
            <p:ph idx="1"/>
          </p:nvPr>
        </p:nvSpPr>
        <p:spPr>
          <a:xfrm>
            <a:off x="2152650" y="2073814"/>
            <a:ext cx="7886700" cy="4103149"/>
          </a:xfrm>
        </p:spPr>
        <p:txBody>
          <a:bodyPr>
            <a:normAutofit/>
          </a:bodyPr>
          <a:lstStyle/>
          <a:p>
            <a:r>
              <a:rPr lang="en-US" sz="2400" dirty="0"/>
              <a:t>The HFNY Curriculum Committee was convened to evaluate:</a:t>
            </a:r>
          </a:p>
          <a:p>
            <a:pPr lvl="1"/>
            <a:r>
              <a:rPr lang="en-US" dirty="0"/>
              <a:t>All curricula currently endorsed by HFNY; and</a:t>
            </a:r>
          </a:p>
          <a:p>
            <a:pPr lvl="1"/>
            <a:r>
              <a:rPr lang="en-US" dirty="0"/>
              <a:t>Several newly identified curricula</a:t>
            </a:r>
          </a:p>
          <a:p>
            <a:pPr marL="457200" lvl="1" indent="0">
              <a:buNone/>
            </a:pPr>
            <a:endParaRPr lang="en-US" sz="2000" dirty="0"/>
          </a:p>
          <a:p>
            <a:r>
              <a:rPr lang="en-US" sz="2400" dirty="0"/>
              <a:t>In order to determine which curricula meet HFNY standards and should be considered “HFNY-approved” going forward</a:t>
            </a:r>
          </a:p>
          <a:p>
            <a:pPr marL="0" indent="0">
              <a:buNone/>
            </a:pPr>
            <a:endParaRPr lang="en-US" sz="2400" dirty="0"/>
          </a:p>
          <a:p>
            <a:r>
              <a:rPr lang="en-US" sz="2400" dirty="0"/>
              <a:t>Today, we present the curricula that have been approved by the HFNY Central Administration going forward. </a:t>
            </a:r>
            <a:endParaRPr lang="en-US" sz="2000" dirty="0"/>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81583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Recommendations Approved by the CA</a:t>
            </a:r>
          </a:p>
        </p:txBody>
      </p:sp>
      <p:sp>
        <p:nvSpPr>
          <p:cNvPr id="2" name="Content Placeholder 1"/>
          <p:cNvSpPr>
            <a:spLocks noGrp="1"/>
          </p:cNvSpPr>
          <p:nvPr>
            <p:ph idx="1"/>
          </p:nvPr>
        </p:nvSpPr>
        <p:spPr>
          <a:xfrm>
            <a:off x="2152650" y="2073814"/>
            <a:ext cx="7886700" cy="4103149"/>
          </a:xfrm>
        </p:spPr>
        <p:txBody>
          <a:bodyPr>
            <a:normAutofit/>
          </a:bodyPr>
          <a:lstStyle/>
          <a:p>
            <a:pPr marL="0" indent="0">
              <a:buNone/>
            </a:pPr>
            <a:r>
              <a:rPr lang="en-US" sz="3400" b="1" i="1" dirty="0"/>
              <a:t>Baby TALK</a:t>
            </a:r>
          </a:p>
          <a:p>
            <a:r>
              <a:rPr lang="en-US" sz="2600" dirty="0"/>
              <a:t>Has been adopted by HF San Diego as their sole primary curriculum</a:t>
            </a:r>
          </a:p>
          <a:p>
            <a:r>
              <a:rPr lang="en-US" sz="2600" dirty="0"/>
              <a:t>Offers similar breadth and depth to the other HFNY-approved primary curricula</a:t>
            </a:r>
          </a:p>
          <a:p>
            <a:r>
              <a:rPr lang="en-US" sz="2600" dirty="0"/>
              <a:t>But it is less visually appealing</a:t>
            </a:r>
          </a:p>
          <a:p>
            <a:r>
              <a:rPr lang="en-US" sz="2600" dirty="0"/>
              <a:t>Format strays from the usual parent handouts and instead provides a guide for home visitors; this guide may be less ideal for programs</a:t>
            </a:r>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788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Recommendations Approved by the CA</a:t>
            </a:r>
          </a:p>
        </p:txBody>
      </p:sp>
      <p:sp>
        <p:nvSpPr>
          <p:cNvPr id="2" name="Content Placeholder 1"/>
          <p:cNvSpPr>
            <a:spLocks noGrp="1"/>
          </p:cNvSpPr>
          <p:nvPr>
            <p:ph idx="1"/>
          </p:nvPr>
        </p:nvSpPr>
        <p:spPr>
          <a:xfrm>
            <a:off x="2152650" y="2073814"/>
            <a:ext cx="7886700" cy="4103149"/>
          </a:xfrm>
        </p:spPr>
        <p:txBody>
          <a:bodyPr>
            <a:normAutofit/>
          </a:bodyPr>
          <a:lstStyle/>
          <a:p>
            <a:pPr marL="0" indent="0">
              <a:buNone/>
            </a:pPr>
            <a:r>
              <a:rPr lang="en-US" sz="4400" b="1" i="1" dirty="0"/>
              <a:t>Baby TALK – Recommendations</a:t>
            </a:r>
          </a:p>
          <a:p>
            <a:pPr marL="0" indent="0">
              <a:buNone/>
            </a:pPr>
            <a:endParaRPr lang="en-US" sz="3100" dirty="0"/>
          </a:p>
          <a:p>
            <a:r>
              <a:rPr lang="en-US" sz="2400" dirty="0"/>
              <a:t>Revisit the Baby TALK curriculum in 1-2 years for consideration of it as a stand-alone primary curriculum</a:t>
            </a:r>
          </a:p>
          <a:p>
            <a:r>
              <a:rPr lang="en-US" sz="2400" dirty="0"/>
              <a:t>Gather feedback from programs that may have implemented it</a:t>
            </a:r>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4240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Recommendations Approved by the CA</a:t>
            </a:r>
          </a:p>
        </p:txBody>
      </p:sp>
      <p:sp>
        <p:nvSpPr>
          <p:cNvPr id="2" name="Content Placeholder 1"/>
          <p:cNvSpPr>
            <a:spLocks noGrp="1"/>
          </p:cNvSpPr>
          <p:nvPr>
            <p:ph idx="1"/>
          </p:nvPr>
        </p:nvSpPr>
        <p:spPr>
          <a:xfrm>
            <a:off x="2152650" y="2073814"/>
            <a:ext cx="7886700" cy="4103149"/>
          </a:xfrm>
        </p:spPr>
        <p:txBody>
          <a:bodyPr>
            <a:normAutofit/>
          </a:bodyPr>
          <a:lstStyle/>
          <a:p>
            <a:pPr marL="0" indent="0">
              <a:buNone/>
            </a:pPr>
            <a:r>
              <a:rPr lang="en-US" sz="2400" b="1" i="1" dirty="0"/>
              <a:t>Just In Time</a:t>
            </a:r>
            <a:endParaRPr lang="en-US" sz="2400" dirty="0"/>
          </a:p>
          <a:p>
            <a:pPr lvl="1"/>
            <a:r>
              <a:rPr lang="en-US" dirty="0"/>
              <a:t>Some HFNY programs already use this curriculum some of the time.</a:t>
            </a:r>
          </a:p>
          <a:p>
            <a:pPr lvl="1"/>
            <a:r>
              <a:rPr lang="en-US" dirty="0"/>
              <a:t>Not as comprehensive or in-depth as HFNY’s currently approved primary curricula</a:t>
            </a:r>
          </a:p>
          <a:p>
            <a:pPr lvl="1"/>
            <a:r>
              <a:rPr lang="en-US" dirty="0"/>
              <a:t>Also, the research base and evidence base are more limited (smaller team of experts, fewer rigorous evidence-based studies)</a:t>
            </a:r>
          </a:p>
          <a:p>
            <a:pPr lvl="1">
              <a:buFont typeface="Wingdings" panose="05000000000000000000" pitchFamily="2" charset="2"/>
              <a:buChar char="Ø"/>
            </a:pPr>
            <a:r>
              <a:rPr lang="en-US" dirty="0"/>
              <a:t>Yet, it does contain useful and up-to-date information to use to supplement a primary curriculum and it is free.</a:t>
            </a:r>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6940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Recommendations Approved by the CA</a:t>
            </a:r>
          </a:p>
        </p:txBody>
      </p:sp>
      <p:sp>
        <p:nvSpPr>
          <p:cNvPr id="2" name="Content Placeholder 1"/>
          <p:cNvSpPr>
            <a:spLocks noGrp="1"/>
          </p:cNvSpPr>
          <p:nvPr>
            <p:ph idx="1"/>
          </p:nvPr>
        </p:nvSpPr>
        <p:spPr>
          <a:xfrm>
            <a:off x="2152650" y="2073814"/>
            <a:ext cx="7886700" cy="4103149"/>
          </a:xfrm>
        </p:spPr>
        <p:txBody>
          <a:bodyPr>
            <a:normAutofit fontScale="40000" lnSpcReduction="20000"/>
          </a:bodyPr>
          <a:lstStyle/>
          <a:p>
            <a:pPr marL="0" indent="0">
              <a:buNone/>
            </a:pPr>
            <a:r>
              <a:rPr lang="en-US" sz="5100" b="1" i="1" dirty="0"/>
              <a:t>Recommendations for HFNY-Approved </a:t>
            </a:r>
            <a:r>
              <a:rPr lang="en-US" sz="5100" b="1" i="1" u="sng" dirty="0"/>
              <a:t>Specialized Supplemental </a:t>
            </a:r>
            <a:r>
              <a:rPr lang="en-US" sz="5100" b="1" i="1" dirty="0"/>
              <a:t>Curricula</a:t>
            </a:r>
          </a:p>
          <a:p>
            <a:pPr marL="0" indent="0">
              <a:buNone/>
            </a:pPr>
            <a:endParaRPr lang="en-US" sz="1700" b="1" dirty="0"/>
          </a:p>
          <a:p>
            <a:pPr lvl="1"/>
            <a:r>
              <a:rPr lang="en-US" sz="5000" b="1" dirty="0"/>
              <a:t>Prenatal</a:t>
            </a:r>
            <a:r>
              <a:rPr lang="en-US" sz="5000" dirty="0"/>
              <a:t> </a:t>
            </a:r>
            <a:r>
              <a:rPr lang="en-US" sz="5000" b="1" dirty="0"/>
              <a:t>families</a:t>
            </a:r>
            <a:r>
              <a:rPr lang="en-US" sz="5000" dirty="0"/>
              <a:t>: Great Beginnings Start Before Birth – PCANY 2019</a:t>
            </a:r>
          </a:p>
          <a:p>
            <a:pPr marL="457200" lvl="1" indent="0">
              <a:buNone/>
            </a:pPr>
            <a:r>
              <a:rPr lang="en-US" sz="5000" dirty="0"/>
              <a:t>	Hybrid Version;</a:t>
            </a:r>
          </a:p>
          <a:p>
            <a:pPr lvl="1"/>
            <a:r>
              <a:rPr lang="en-US" sz="5000" b="1" dirty="0"/>
              <a:t>Father engagement and fatherhood</a:t>
            </a:r>
            <a:r>
              <a:rPr lang="en-US" sz="5000" dirty="0"/>
              <a:t>: 24/7 Dad, Nurturing Fathers, </a:t>
            </a:r>
          </a:p>
          <a:p>
            <a:pPr marL="457200" lvl="1" indent="0">
              <a:buNone/>
            </a:pPr>
            <a:r>
              <a:rPr lang="en-US" sz="5000" dirty="0"/>
              <a:t>	Understanding Dad, and Mom as Gateway;</a:t>
            </a:r>
          </a:p>
          <a:p>
            <a:pPr lvl="1"/>
            <a:r>
              <a:rPr lang="en-US" sz="5000" b="1" dirty="0"/>
              <a:t>Teen parents: </a:t>
            </a:r>
            <a:r>
              <a:rPr lang="en-US" sz="5000" dirty="0"/>
              <a:t>PAT: Partnering with Teen Parents </a:t>
            </a:r>
          </a:p>
          <a:p>
            <a:pPr marL="457200" lvl="1" indent="0">
              <a:buNone/>
            </a:pPr>
            <a:r>
              <a:rPr lang="en-US" sz="5000" dirty="0"/>
              <a:t>	and 24/7 Dad: Adaptation for Teen Dads; Baby TALK;</a:t>
            </a:r>
          </a:p>
          <a:p>
            <a:pPr lvl="1"/>
            <a:r>
              <a:rPr lang="en-US" sz="5000" b="1" dirty="0"/>
              <a:t>Children with disabilities:</a:t>
            </a:r>
            <a:r>
              <a:rPr lang="en-US" sz="5000" dirty="0"/>
              <a:t> PAT: Interactions Across Abilities and </a:t>
            </a:r>
          </a:p>
          <a:p>
            <a:pPr marL="457200" lvl="1" indent="0">
              <a:buNone/>
            </a:pPr>
            <a:r>
              <a:rPr lang="en-US" sz="5000" dirty="0"/>
              <a:t>	PAT: Partnering with Teen Parents; and</a:t>
            </a:r>
          </a:p>
          <a:p>
            <a:pPr lvl="1"/>
            <a:r>
              <a:rPr lang="en-US" sz="5000" b="1" dirty="0"/>
              <a:t>Families with a history of trauma or other adverse experiences:</a:t>
            </a:r>
            <a:r>
              <a:rPr lang="en-US" sz="5000" dirty="0"/>
              <a:t> </a:t>
            </a:r>
          </a:p>
          <a:p>
            <a:pPr marL="457200" lvl="1" indent="0">
              <a:buNone/>
            </a:pPr>
            <a:r>
              <a:rPr lang="en-US" sz="5000" dirty="0"/>
              <a:t>	Mind Matters. </a:t>
            </a:r>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92027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Recommendations Approved by the CA</a:t>
            </a:r>
          </a:p>
        </p:txBody>
      </p:sp>
      <p:sp>
        <p:nvSpPr>
          <p:cNvPr id="2" name="Content Placeholder 1"/>
          <p:cNvSpPr>
            <a:spLocks noGrp="1"/>
          </p:cNvSpPr>
          <p:nvPr>
            <p:ph idx="1"/>
          </p:nvPr>
        </p:nvSpPr>
        <p:spPr>
          <a:xfrm>
            <a:off x="2152650" y="2073814"/>
            <a:ext cx="7886700" cy="4103149"/>
          </a:xfrm>
        </p:spPr>
        <p:txBody>
          <a:bodyPr>
            <a:normAutofit lnSpcReduction="10000"/>
          </a:bodyPr>
          <a:lstStyle/>
          <a:p>
            <a:r>
              <a:rPr lang="en-US" sz="2600" dirty="0"/>
              <a:t>The Committee also recommends </a:t>
            </a:r>
            <a:r>
              <a:rPr lang="en-US" sz="2600" b="1" dirty="0"/>
              <a:t>The Family and Child Education Program (FACE)</a:t>
            </a:r>
            <a:r>
              <a:rPr lang="en-US" sz="2600" dirty="0"/>
              <a:t> as a resource for programs. This is not a curriculum, but it may help to:</a:t>
            </a:r>
          </a:p>
          <a:p>
            <a:pPr lvl="1"/>
            <a:r>
              <a:rPr lang="en-US" dirty="0"/>
              <a:t>B</a:t>
            </a:r>
            <a:r>
              <a:rPr lang="en-US" sz="2400" dirty="0"/>
              <a:t>etter serve Native American or tribal communities, and </a:t>
            </a:r>
          </a:p>
          <a:p>
            <a:pPr lvl="1"/>
            <a:r>
              <a:rPr lang="en-US" sz="2400" dirty="0"/>
              <a:t>To identify children with speech, language, hearing, and other disabilities</a:t>
            </a:r>
          </a:p>
          <a:p>
            <a:pPr marL="457200" lvl="1" indent="0">
              <a:buNone/>
            </a:pPr>
            <a:endParaRPr lang="en-US" sz="2400" dirty="0"/>
          </a:p>
          <a:p>
            <a:r>
              <a:rPr lang="en-US" sz="2600" dirty="0"/>
              <a:t>This is a program to which tribal leaders can apply (perhaps with assistance from HFNY programs), and it provides federally-funded, community-wide home visiting and center-based services.</a:t>
            </a:r>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2446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678E-2436-48A9-9231-B83E9800C30F}"/>
              </a:ext>
            </a:extLst>
          </p:cNvPr>
          <p:cNvSpPr>
            <a:spLocks noGrp="1"/>
          </p:cNvSpPr>
          <p:nvPr>
            <p:ph type="ctrTitle"/>
          </p:nvPr>
        </p:nvSpPr>
        <p:spPr/>
        <p:txBody>
          <a:bodyPr>
            <a:noAutofit/>
          </a:bodyPr>
          <a:lstStyle/>
          <a:p>
            <a:r>
              <a:rPr lang="en-US" sz="4400" b="1" dirty="0"/>
              <a:t>HFNY Central Administration Approval</a:t>
            </a:r>
            <a:br>
              <a:rPr lang="en-US" sz="4400" b="1" dirty="0"/>
            </a:br>
            <a:r>
              <a:rPr lang="en-US" sz="4400" b="1" dirty="0"/>
              <a:t>of HFNY Curriculum Committee Recommendations</a:t>
            </a:r>
            <a:br>
              <a:rPr lang="en-US" sz="4400" b="1" dirty="0"/>
            </a:br>
            <a:r>
              <a:rPr lang="en-US" sz="1800" u="sng" dirty="0">
                <a:solidFill>
                  <a:srgbClr val="000000"/>
                </a:solidFill>
                <a:effectLst/>
                <a:latin typeface="Calibri" panose="020F0502020204030204" pitchFamily="34" charset="0"/>
                <a:ea typeface="Calibri" panose="020F0502020204030204" pitchFamily="34" charset="0"/>
                <a:hlinkClick r:id="rId3"/>
              </a:rPr>
              <a:t>https://www.healthyfamiliesnewyork.org/Staff/curriculum.htm</a:t>
            </a:r>
            <a:endParaRPr lang="en-US" sz="4400" b="1" dirty="0"/>
          </a:p>
        </p:txBody>
      </p:sp>
      <p:sp>
        <p:nvSpPr>
          <p:cNvPr id="3" name="Subtitle 2">
            <a:extLst>
              <a:ext uri="{FF2B5EF4-FFF2-40B4-BE49-F238E27FC236}">
                <a16:creationId xmlns:a16="http://schemas.microsoft.com/office/drawing/2014/main" id="{A95425B0-8E5C-4CEF-AEE4-426D99438A13}"/>
              </a:ext>
            </a:extLst>
          </p:cNvPr>
          <p:cNvSpPr>
            <a:spLocks noGrp="1"/>
          </p:cNvSpPr>
          <p:nvPr>
            <p:ph type="subTitle" idx="1"/>
          </p:nvPr>
        </p:nvSpPr>
        <p:spPr/>
        <p:txBody>
          <a:bodyPr>
            <a:normAutofit/>
          </a:bodyPr>
          <a:lstStyle/>
          <a:p>
            <a:endParaRPr lang="en-US" sz="3200" dirty="0"/>
          </a:p>
          <a:p>
            <a:r>
              <a:rPr lang="en-US" sz="3200" dirty="0"/>
              <a:t>March Regional Meetings, 2021</a:t>
            </a:r>
          </a:p>
          <a:p>
            <a:endParaRPr lang="en-US" sz="3200" dirty="0"/>
          </a:p>
        </p:txBody>
      </p:sp>
      <p:pic>
        <p:nvPicPr>
          <p:cNvPr id="4" name="Picture 3" descr="C:\Users\LF593359\logo.png">
            <a:extLst>
              <a:ext uri="{FF2B5EF4-FFF2-40B4-BE49-F238E27FC236}">
                <a16:creationId xmlns:a16="http://schemas.microsoft.com/office/drawing/2014/main" id="{9571129F-D71F-4633-95F3-16DA6687516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3396" y="6001799"/>
            <a:ext cx="4495800" cy="593372"/>
          </a:xfrm>
          <a:prstGeom prst="rect">
            <a:avLst/>
          </a:prstGeom>
          <a:noFill/>
          <a:ln>
            <a:noFill/>
          </a:ln>
        </p:spPr>
      </p:pic>
    </p:spTree>
    <p:extLst>
      <p:ext uri="{BB962C8B-B14F-4D97-AF65-F5344CB8AC3E}">
        <p14:creationId xmlns:p14="http://schemas.microsoft.com/office/powerpoint/2010/main" val="333136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Background:</a:t>
            </a:r>
          </a:p>
          <a:p>
            <a:r>
              <a:rPr lang="en-US" sz="3600" dirty="0">
                <a:latin typeface="+mn-lt"/>
              </a:rPr>
              <a:t>Mission of the HFNY Curriculum Committee</a:t>
            </a:r>
          </a:p>
        </p:txBody>
      </p:sp>
      <p:sp>
        <p:nvSpPr>
          <p:cNvPr id="2" name="Content Placeholder 1"/>
          <p:cNvSpPr>
            <a:spLocks noGrp="1"/>
          </p:cNvSpPr>
          <p:nvPr>
            <p:ph idx="1"/>
          </p:nvPr>
        </p:nvSpPr>
        <p:spPr>
          <a:xfrm>
            <a:off x="2152650" y="2073814"/>
            <a:ext cx="7886700" cy="4103149"/>
          </a:xfrm>
        </p:spPr>
        <p:txBody>
          <a:bodyPr>
            <a:normAutofit/>
          </a:bodyPr>
          <a:lstStyle/>
          <a:p>
            <a:r>
              <a:rPr lang="en-US" sz="2400" dirty="0"/>
              <a:t>HFNY had not conducted a comprehensive review of curricula in some time, necessitating a new examination:</a:t>
            </a:r>
          </a:p>
          <a:p>
            <a:pPr marL="0" indent="0">
              <a:buNone/>
            </a:pPr>
            <a:endParaRPr lang="en-US" sz="2400" dirty="0"/>
          </a:p>
          <a:p>
            <a:pPr lvl="1"/>
            <a:r>
              <a:rPr lang="en-US" dirty="0"/>
              <a:t>To ensure that currently approved curricula continue to meet HFNY standards</a:t>
            </a:r>
          </a:p>
          <a:p>
            <a:pPr lvl="1"/>
            <a:r>
              <a:rPr lang="en-US" dirty="0"/>
              <a:t>To identify additional options that may be of interest to programs</a:t>
            </a:r>
          </a:p>
          <a:p>
            <a:pPr marL="0" indent="0">
              <a:buNone/>
            </a:pPr>
            <a:endParaRPr lang="en-US" sz="2400" dirty="0"/>
          </a:p>
          <a:p>
            <a:pPr marL="457200" lvl="1" indent="0">
              <a:buNone/>
            </a:pPr>
            <a:endParaRPr lang="en-US" sz="2000" dirty="0"/>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5579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The Committee was created</a:t>
            </a:r>
          </a:p>
          <a:p>
            <a:r>
              <a:rPr lang="en-US" sz="3600" dirty="0">
                <a:latin typeface="+mn-lt"/>
              </a:rPr>
              <a:t>to ensure broad representation including:</a:t>
            </a:r>
          </a:p>
        </p:txBody>
      </p:sp>
      <p:sp>
        <p:nvSpPr>
          <p:cNvPr id="2" name="Content Placeholder 1"/>
          <p:cNvSpPr>
            <a:spLocks noGrp="1"/>
          </p:cNvSpPr>
          <p:nvPr>
            <p:ph idx="1"/>
          </p:nvPr>
        </p:nvSpPr>
        <p:spPr>
          <a:xfrm>
            <a:off x="2152650" y="2073814"/>
            <a:ext cx="7886700" cy="4103149"/>
          </a:xfrm>
        </p:spPr>
        <p:txBody>
          <a:bodyPr>
            <a:normAutofit/>
          </a:bodyPr>
          <a:lstStyle/>
          <a:p>
            <a:r>
              <a:rPr lang="en-US" sz="2400" dirty="0"/>
              <a:t>Representation from all 3 branches of the CA:</a:t>
            </a:r>
          </a:p>
          <a:p>
            <a:pPr lvl="1"/>
            <a:r>
              <a:rPr lang="en-US" dirty="0"/>
              <a:t>New York State Office of Children and Family Services (OCFS)</a:t>
            </a:r>
          </a:p>
          <a:p>
            <a:pPr lvl="1"/>
            <a:r>
              <a:rPr lang="en-US" dirty="0"/>
              <a:t>Prevent Child Abuse New York (PCANY)</a:t>
            </a:r>
          </a:p>
          <a:p>
            <a:pPr lvl="1"/>
            <a:r>
              <a:rPr lang="en-US" dirty="0"/>
              <a:t>The Center for Human Services Research at the State University of New York at Albany (CHSR)</a:t>
            </a:r>
          </a:p>
          <a:p>
            <a:pPr marL="457200" lvl="1" indent="0">
              <a:buNone/>
            </a:pPr>
            <a:endParaRPr lang="en-US" sz="2000" dirty="0"/>
          </a:p>
          <a:p>
            <a:r>
              <a:rPr lang="en-US" sz="2400" dirty="0"/>
              <a:t>Membership of many HFNY program staff whose experience with curricula was invaluable in our process</a:t>
            </a:r>
            <a:endParaRPr lang="en-US" sz="2000" dirty="0"/>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5158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10" name="Content Placeholder 1"/>
          <p:cNvSpPr txBox="1">
            <a:spLocks/>
          </p:cNvSpPr>
          <p:nvPr/>
        </p:nvSpPr>
        <p:spPr>
          <a:xfrm>
            <a:off x="6276168" y="2082521"/>
            <a:ext cx="3721281" cy="410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200" dirty="0"/>
          </a:p>
        </p:txBody>
      </p:sp>
      <p:graphicFrame>
        <p:nvGraphicFramePr>
          <p:cNvPr id="9" name="Content Placeholder 8">
            <a:extLst>
              <a:ext uri="{FF2B5EF4-FFF2-40B4-BE49-F238E27FC236}">
                <a16:creationId xmlns:a16="http://schemas.microsoft.com/office/drawing/2014/main" id="{CF4F2E19-8A83-419E-BAE4-699CDF0A91A7}"/>
              </a:ext>
            </a:extLst>
          </p:cNvPr>
          <p:cNvGraphicFramePr>
            <a:graphicFrameLocks noGrp="1"/>
          </p:cNvGraphicFramePr>
          <p:nvPr>
            <p:ph idx="1"/>
          </p:nvPr>
        </p:nvGraphicFramePr>
        <p:xfrm>
          <a:off x="1314450" y="1347788"/>
          <a:ext cx="9563100" cy="4572000"/>
        </p:xfrm>
        <a:graphic>
          <a:graphicData uri="http://schemas.openxmlformats.org/drawingml/2006/table">
            <a:tbl>
              <a:tblPr>
                <a:tableStyleId>{5C22544A-7EE6-4342-B048-85BDC9FD1C3A}</a:tableStyleId>
              </a:tblPr>
              <a:tblGrid>
                <a:gridCol w="965200">
                  <a:extLst>
                    <a:ext uri="{9D8B030D-6E8A-4147-A177-3AD203B41FA5}">
                      <a16:colId xmlns:a16="http://schemas.microsoft.com/office/drawing/2014/main" val="3749094060"/>
                    </a:ext>
                  </a:extLst>
                </a:gridCol>
                <a:gridCol w="1016000">
                  <a:extLst>
                    <a:ext uri="{9D8B030D-6E8A-4147-A177-3AD203B41FA5}">
                      <a16:colId xmlns:a16="http://schemas.microsoft.com/office/drawing/2014/main" val="3550700233"/>
                    </a:ext>
                  </a:extLst>
                </a:gridCol>
                <a:gridCol w="2552700">
                  <a:extLst>
                    <a:ext uri="{9D8B030D-6E8A-4147-A177-3AD203B41FA5}">
                      <a16:colId xmlns:a16="http://schemas.microsoft.com/office/drawing/2014/main" val="505602980"/>
                    </a:ext>
                  </a:extLst>
                </a:gridCol>
                <a:gridCol w="635000">
                  <a:extLst>
                    <a:ext uri="{9D8B030D-6E8A-4147-A177-3AD203B41FA5}">
                      <a16:colId xmlns:a16="http://schemas.microsoft.com/office/drawing/2014/main" val="2883229276"/>
                    </a:ext>
                  </a:extLst>
                </a:gridCol>
                <a:gridCol w="901700">
                  <a:extLst>
                    <a:ext uri="{9D8B030D-6E8A-4147-A177-3AD203B41FA5}">
                      <a16:colId xmlns:a16="http://schemas.microsoft.com/office/drawing/2014/main" val="4109897219"/>
                    </a:ext>
                  </a:extLst>
                </a:gridCol>
                <a:gridCol w="1028700">
                  <a:extLst>
                    <a:ext uri="{9D8B030D-6E8A-4147-A177-3AD203B41FA5}">
                      <a16:colId xmlns:a16="http://schemas.microsoft.com/office/drawing/2014/main" val="392677155"/>
                    </a:ext>
                  </a:extLst>
                </a:gridCol>
                <a:gridCol w="2463800">
                  <a:extLst>
                    <a:ext uri="{9D8B030D-6E8A-4147-A177-3AD203B41FA5}">
                      <a16:colId xmlns:a16="http://schemas.microsoft.com/office/drawing/2014/main" val="3648291210"/>
                    </a:ext>
                  </a:extLst>
                </a:gridCol>
              </a:tblGrid>
              <a:tr h="182880">
                <a:tc>
                  <a:txBody>
                    <a:bodyPr/>
                    <a:lstStyle/>
                    <a:p>
                      <a:pPr algn="l" fontAlgn="b"/>
                      <a:r>
                        <a:rPr lang="en-US" sz="1100" b="1" u="none" strike="noStrike" dirty="0">
                          <a:effectLst/>
                        </a:rPr>
                        <a:t>First Name</a:t>
                      </a:r>
                      <a:endParaRPr lang="en-US" sz="1100" b="1" i="0" u="none" strike="noStrike" dirty="0">
                        <a:solidFill>
                          <a:srgbClr val="000000"/>
                        </a:solidFill>
                        <a:effectLst/>
                        <a:latin typeface="Times New Roman" panose="02020603050405020304" pitchFamily="18" charset="0"/>
                      </a:endParaRPr>
                    </a:p>
                  </a:txBody>
                  <a:tcPr marL="3810" marR="3810" marT="3810" marB="0" anchor="b"/>
                </a:tc>
                <a:tc>
                  <a:txBody>
                    <a:bodyPr/>
                    <a:lstStyle/>
                    <a:p>
                      <a:pPr algn="l" fontAlgn="b"/>
                      <a:r>
                        <a:rPr lang="en-US" sz="1100" b="1" u="none" strike="noStrike" dirty="0">
                          <a:effectLst/>
                        </a:rPr>
                        <a:t>Last Name</a:t>
                      </a:r>
                      <a:endParaRPr lang="en-US" sz="1100" b="1" i="0" u="none" strike="noStrike" dirty="0">
                        <a:solidFill>
                          <a:srgbClr val="000000"/>
                        </a:solidFill>
                        <a:effectLst/>
                        <a:latin typeface="Times New Roman" panose="02020603050405020304" pitchFamily="18" charset="0"/>
                      </a:endParaRPr>
                    </a:p>
                  </a:txBody>
                  <a:tcPr marL="3810" marR="3810" marT="3810" marB="0" anchor="b"/>
                </a:tc>
                <a:tc>
                  <a:txBody>
                    <a:bodyPr/>
                    <a:lstStyle/>
                    <a:p>
                      <a:pPr algn="l" fontAlgn="b"/>
                      <a:r>
                        <a:rPr lang="en-US" sz="1100" b="1" u="none" strike="noStrike" dirty="0">
                          <a:effectLst/>
                        </a:rPr>
                        <a:t>Organization</a:t>
                      </a:r>
                      <a:endParaRPr lang="en-US" sz="1100" b="1" i="0" u="none" strike="noStrike" dirty="0">
                        <a:solidFill>
                          <a:srgbClr val="000000"/>
                        </a:solidFill>
                        <a:effectLst/>
                        <a:latin typeface="Times New Roman" panose="02020603050405020304" pitchFamily="18" charset="0"/>
                      </a:endParaRPr>
                    </a:p>
                  </a:txBody>
                  <a:tcPr marL="3810" marR="3810" marT="3810"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1100" b="1" u="none" strike="noStrike" dirty="0">
                          <a:effectLst/>
                        </a:rPr>
                        <a:t>First Name</a:t>
                      </a:r>
                      <a:endParaRPr lang="en-US" sz="1100" b="1" i="0" u="none" strike="noStrike" dirty="0">
                        <a:solidFill>
                          <a:srgbClr val="000000"/>
                        </a:solidFill>
                        <a:effectLst/>
                        <a:latin typeface="Times New Roman" panose="02020603050405020304" pitchFamily="18" charset="0"/>
                      </a:endParaRPr>
                    </a:p>
                  </a:txBody>
                  <a:tcPr marL="3810" marR="3810" marT="3810" marB="0" anchor="b"/>
                </a:tc>
                <a:tc>
                  <a:txBody>
                    <a:bodyPr/>
                    <a:lstStyle/>
                    <a:p>
                      <a:pPr algn="l" fontAlgn="b"/>
                      <a:r>
                        <a:rPr lang="en-US" sz="1100" b="1" u="none" strike="noStrike" dirty="0">
                          <a:effectLst/>
                        </a:rPr>
                        <a:t>Last Name</a:t>
                      </a:r>
                      <a:endParaRPr lang="en-US" sz="1100" b="1" i="0" u="none" strike="noStrike" dirty="0">
                        <a:solidFill>
                          <a:srgbClr val="000000"/>
                        </a:solidFill>
                        <a:effectLst/>
                        <a:latin typeface="Times New Roman" panose="02020603050405020304" pitchFamily="18" charset="0"/>
                      </a:endParaRPr>
                    </a:p>
                  </a:txBody>
                  <a:tcPr marL="3810" marR="3810" marT="3810" marB="0" anchor="b"/>
                </a:tc>
                <a:tc>
                  <a:txBody>
                    <a:bodyPr/>
                    <a:lstStyle/>
                    <a:p>
                      <a:pPr algn="l" fontAlgn="b"/>
                      <a:r>
                        <a:rPr lang="en-US" sz="1100" b="1" u="none" strike="noStrike" dirty="0">
                          <a:effectLst/>
                        </a:rPr>
                        <a:t>Organization</a:t>
                      </a:r>
                      <a:endParaRPr lang="en-US" sz="1100" b="1" i="0" u="none" strike="noStrike" dirty="0">
                        <a:solidFill>
                          <a:srgbClr val="000000"/>
                        </a:solidFill>
                        <a:effectLst/>
                        <a:latin typeface="Times New Roman" panose="02020603050405020304" pitchFamily="18" charset="0"/>
                      </a:endParaRPr>
                    </a:p>
                  </a:txBody>
                  <a:tcPr marL="3810" marR="3810" marT="3810" marB="0" anchor="b"/>
                </a:tc>
                <a:extLst>
                  <a:ext uri="{0D108BD9-81ED-4DB2-BD59-A6C34878D82A}">
                    <a16:rowId xmlns:a16="http://schemas.microsoft.com/office/drawing/2014/main" val="3598533031"/>
                  </a:ext>
                </a:extLst>
              </a:tr>
              <a:tr h="182880">
                <a:tc>
                  <a:txBody>
                    <a:bodyPr/>
                    <a:lstStyle/>
                    <a:p>
                      <a:pPr algn="l" fontAlgn="b"/>
                      <a:r>
                        <a:rPr lang="en-US" sz="1100" u="none" strike="noStrike">
                          <a:effectLst/>
                        </a:rPr>
                        <a:t>Hureine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Point-DuJour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Brookdale (PFK32) FSS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Karenine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Blanchard</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Jamaica/Queens (PFK37) FRS/FSS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983316308"/>
                  </a:ext>
                </a:extLst>
              </a:tr>
              <a:tr h="182880">
                <a:tc>
                  <a:txBody>
                    <a:bodyPr/>
                    <a:lstStyle/>
                    <a:p>
                      <a:pPr algn="l" fontAlgn="b"/>
                      <a:r>
                        <a:rPr lang="en-US" sz="1100" u="none" strike="noStrike">
                          <a:effectLst/>
                        </a:rPr>
                        <a:t>Yuleuni</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Ramirez</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Brookdale (PFK32) FSS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Katherine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Culajay</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Jamaica/Queens (PFK37) FRS/FSS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474411489"/>
                  </a:ext>
                </a:extLst>
              </a:tr>
              <a:tr h="182880">
                <a:tc>
                  <a:txBody>
                    <a:bodyPr/>
                    <a:lstStyle/>
                    <a:p>
                      <a:pPr algn="l" fontAlgn="b"/>
                      <a:r>
                        <a:rPr lang="en-US" sz="1100" u="none" strike="noStrike">
                          <a:effectLst/>
                        </a:rPr>
                        <a:t>Roxanne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Munroe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Brookdale (PFK32) PM</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Marisol</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Cirilo</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Jamaica/Queens (PFK37) FRS/FSS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701311416"/>
                  </a:ext>
                </a:extLst>
              </a:tr>
              <a:tr h="182880">
                <a:tc>
                  <a:txBody>
                    <a:bodyPr/>
                    <a:lstStyle/>
                    <a:p>
                      <a:pPr algn="l" fontAlgn="b"/>
                      <a:r>
                        <a:rPr lang="en-US" sz="1100" u="none" strike="noStrike">
                          <a:effectLst/>
                        </a:rPr>
                        <a:t>Charline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Exume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Brookdale (PFK32) Supervisor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Julianne </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Hoffman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Jamaica/Queens (PFK37) Senior FSS/FRS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616711597"/>
                  </a:ext>
                </a:extLst>
              </a:tr>
              <a:tr h="182880">
                <a:tc>
                  <a:txBody>
                    <a:bodyPr/>
                    <a:lstStyle/>
                    <a:p>
                      <a:pPr algn="l" fontAlgn="b"/>
                      <a:r>
                        <a:rPr lang="en-US" sz="1100" u="none" strike="noStrike">
                          <a:effectLst/>
                        </a:rPr>
                        <a:t>Ashley</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Tomazin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Broome (PFK2) FRS and FSS Supervisor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Angelica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Chavarria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Jamaica/Queens (PFK37) Supervisor</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856485939"/>
                  </a:ext>
                </a:extLst>
              </a:tr>
              <a:tr h="182880">
                <a:tc>
                  <a:txBody>
                    <a:bodyPr/>
                    <a:lstStyle/>
                    <a:p>
                      <a:pPr algn="l" fontAlgn="b"/>
                      <a:r>
                        <a:rPr lang="en-US" sz="1100" u="none" strike="noStrike">
                          <a:effectLst/>
                        </a:rPr>
                        <a:t>Ruth</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Pineda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Bushwick (PFK31) FSS/FRS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Gina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Garito</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Jefferson (PFK44) FRS/FSS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173080287"/>
                  </a:ext>
                </a:extLst>
              </a:tr>
              <a:tr h="182880">
                <a:tc>
                  <a:txBody>
                    <a:bodyPr/>
                    <a:lstStyle/>
                    <a:p>
                      <a:pPr algn="l" fontAlgn="b"/>
                      <a:r>
                        <a:rPr lang="en-US" sz="1100" u="none" strike="noStrike">
                          <a:effectLst/>
                        </a:rPr>
                        <a:t>Martha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Quiroz</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Bushwick (PFK31) Supervisor and FRS/FSS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Stephanie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Gillette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Jefferson (PFK44) Supervisor</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072279959"/>
                  </a:ext>
                </a:extLst>
              </a:tr>
              <a:tr h="182880">
                <a:tc>
                  <a:txBody>
                    <a:bodyPr/>
                    <a:lstStyle/>
                    <a:p>
                      <a:pPr algn="l" fontAlgn="b"/>
                      <a:r>
                        <a:rPr lang="en-US" sz="1100" u="none" strike="noStrike">
                          <a:effectLst/>
                        </a:rPr>
                        <a:t>Cori Anne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Robohn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CHSR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Claudia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Miranda-Julian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OCFS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870862351"/>
                  </a:ext>
                </a:extLst>
              </a:tr>
              <a:tr h="182880">
                <a:tc>
                  <a:txBody>
                    <a:bodyPr/>
                    <a:lstStyle/>
                    <a:p>
                      <a:pPr algn="l" fontAlgn="b"/>
                      <a:r>
                        <a:rPr lang="en-US" sz="1100" u="none" strike="noStrike">
                          <a:effectLst/>
                        </a:rPr>
                        <a:t>Corinne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Noble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CHSR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Melanie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Schraa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OCFS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718271381"/>
                  </a:ext>
                </a:extLst>
              </a:tr>
              <a:tr h="182880">
                <a:tc>
                  <a:txBody>
                    <a:bodyPr/>
                    <a:lstStyle/>
                    <a:p>
                      <a:pPr algn="l" fontAlgn="b"/>
                      <a:r>
                        <a:rPr lang="en-US" sz="1100" u="none" strike="noStrike">
                          <a:effectLst/>
                        </a:rPr>
                        <a:t>Maile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Ray</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CHSR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Tom</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Dwyer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OCFS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215733006"/>
                  </a:ext>
                </a:extLst>
              </a:tr>
              <a:tr h="182880">
                <a:tc>
                  <a:txBody>
                    <a:bodyPr/>
                    <a:lstStyle/>
                    <a:p>
                      <a:pPr algn="l" fontAlgn="b"/>
                      <a:r>
                        <a:rPr lang="en-US" sz="1100" u="none" strike="noStrike">
                          <a:effectLst/>
                        </a:rPr>
                        <a:t>Margaret</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Gullick</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CHSR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Aimee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French</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OCFS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23643053"/>
                  </a:ext>
                </a:extLst>
              </a:tr>
              <a:tr h="182880">
                <a:tc>
                  <a:txBody>
                    <a:bodyPr/>
                    <a:lstStyle/>
                    <a:p>
                      <a:pPr algn="l" fontAlgn="b"/>
                      <a:r>
                        <a:rPr lang="en-US" sz="1100" u="none" strike="noStrike">
                          <a:effectLst/>
                        </a:rPr>
                        <a:t>Esther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Piper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Clinton &amp; Franklin (PFK6) PM</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Teresa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Deacon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Ontario &amp; Yates FRS (Used to be FSS also)</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6652376"/>
                  </a:ext>
                </a:extLst>
              </a:tr>
              <a:tr h="182880">
                <a:tc>
                  <a:txBody>
                    <a:bodyPr/>
                    <a:lstStyle/>
                    <a:p>
                      <a:pPr algn="l" fontAlgn="b"/>
                      <a:r>
                        <a:rPr lang="en-US" sz="1100" u="none" strike="noStrike">
                          <a:effectLst/>
                        </a:rPr>
                        <a:t>Deanna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Pace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Cortland (PFK49) Home Visitor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Kristy</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Buskey</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Oswego (PFK43) FSS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1794626"/>
                  </a:ext>
                </a:extLst>
              </a:tr>
              <a:tr h="182880">
                <a:tc>
                  <a:txBody>
                    <a:bodyPr/>
                    <a:lstStyle/>
                    <a:p>
                      <a:pPr algn="l" fontAlgn="b"/>
                      <a:r>
                        <a:rPr lang="en-US" sz="1100" u="none" strike="noStrike">
                          <a:effectLst/>
                        </a:rPr>
                        <a:t>Kathleen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Bierlein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Dutchess (PFK8) Care Coordinator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Ellen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Butowsky</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PCANY</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10263706"/>
                  </a:ext>
                </a:extLst>
              </a:tr>
              <a:tr h="182880">
                <a:tc>
                  <a:txBody>
                    <a:bodyPr/>
                    <a:lstStyle/>
                    <a:p>
                      <a:pPr algn="l" fontAlgn="b"/>
                      <a:r>
                        <a:rPr lang="en-US" sz="1100" u="none" strike="noStrike">
                          <a:effectLst/>
                        </a:rPr>
                        <a:t>Nora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Engelhard</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Dutchess (PFK8) Program Supervisor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Manouska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Archer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PCANY</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644356977"/>
                  </a:ext>
                </a:extLst>
              </a:tr>
              <a:tr h="182880">
                <a:tc>
                  <a:txBody>
                    <a:bodyPr/>
                    <a:lstStyle/>
                    <a:p>
                      <a:pPr algn="l" fontAlgn="b"/>
                      <a:r>
                        <a:rPr lang="en-US" sz="1100" u="none" strike="noStrike">
                          <a:effectLst/>
                        </a:rPr>
                        <a:t>Liliana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Murphy</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Dutchess (PFK8) FSS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Charity</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Lanthier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Schenectady (PFK19) Supervisor and FRS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61906866"/>
                  </a:ext>
                </a:extLst>
              </a:tr>
              <a:tr h="182880">
                <a:tc>
                  <a:txBody>
                    <a:bodyPr/>
                    <a:lstStyle/>
                    <a:p>
                      <a:pPr algn="l" fontAlgn="b"/>
                      <a:r>
                        <a:rPr lang="en-US" sz="1100" u="none" strike="noStrike">
                          <a:effectLst/>
                        </a:rPr>
                        <a:t>Addy</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Hamilton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Dutchess (PFK8) Supervisor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Melody</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Hanchett</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Schenectady (PFK19) Supervisor and FRS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110771124"/>
                  </a:ext>
                </a:extLst>
              </a:tr>
              <a:tr h="182880">
                <a:tc>
                  <a:txBody>
                    <a:bodyPr/>
                    <a:lstStyle/>
                    <a:p>
                      <a:pPr algn="l" fontAlgn="b"/>
                      <a:r>
                        <a:rPr lang="en-US" sz="1100" u="none" strike="noStrike">
                          <a:effectLst/>
                        </a:rPr>
                        <a:t>AnnMarie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Correa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Erie/Buffalo (PFK9) PM</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Karen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Payne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Steuben (PFK20) FSS - Bath Site</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11565612"/>
                  </a:ext>
                </a:extLst>
              </a:tr>
              <a:tr h="182880">
                <a:tc>
                  <a:txBody>
                    <a:bodyPr/>
                    <a:lstStyle/>
                    <a:p>
                      <a:pPr algn="l" fontAlgn="b"/>
                      <a:r>
                        <a:rPr lang="en-US" sz="1100" u="none" strike="noStrike">
                          <a:effectLst/>
                        </a:rPr>
                        <a:t>Brigid</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O'Connor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Erie/Buffalo (PFK9) FSS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Marlene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Shiloh</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Steuben (PFK20) Supervisor - Hornell Site</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133921339"/>
                  </a:ext>
                </a:extLst>
              </a:tr>
              <a:tr h="182880">
                <a:tc>
                  <a:txBody>
                    <a:bodyPr/>
                    <a:lstStyle/>
                    <a:p>
                      <a:pPr algn="l" fontAlgn="b"/>
                      <a:r>
                        <a:rPr lang="en-US" sz="1100" u="none" strike="noStrike">
                          <a:effectLst/>
                        </a:rPr>
                        <a:t>Claudia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Harris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Erie/Buffalo (PFK9) FSS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Rebecca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Bouyea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Tioga (PFK23) FSS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067477412"/>
                  </a:ext>
                </a:extLst>
              </a:tr>
              <a:tr h="182880">
                <a:tc>
                  <a:txBody>
                    <a:bodyPr/>
                    <a:lstStyle/>
                    <a:p>
                      <a:pPr algn="l" fontAlgn="b"/>
                      <a:r>
                        <a:rPr lang="en-US" sz="1100" u="none" strike="noStrike">
                          <a:effectLst/>
                        </a:rPr>
                        <a:t>Eunice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Robinson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Erie/Buffalo (PFK9) FSS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Lizz</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Lynch</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Tioga (PFK23) Program Supervisor</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188499117"/>
                  </a:ext>
                </a:extLst>
              </a:tr>
              <a:tr h="182880">
                <a:tc>
                  <a:txBody>
                    <a:bodyPr/>
                    <a:lstStyle/>
                    <a:p>
                      <a:pPr algn="l" fontAlgn="b"/>
                      <a:r>
                        <a:rPr lang="en-US" sz="1100" u="none" strike="noStrike">
                          <a:effectLst/>
                        </a:rPr>
                        <a:t>Keyunne</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Martin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Erie/Buffalo (PFK9) FSS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Geneva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May</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Ulster (PFK24) FSS</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60614339"/>
                  </a:ext>
                </a:extLst>
              </a:tr>
              <a:tr h="182880">
                <a:tc>
                  <a:txBody>
                    <a:bodyPr/>
                    <a:lstStyle/>
                    <a:p>
                      <a:pPr algn="l" fontAlgn="b"/>
                      <a:r>
                        <a:rPr lang="en-US" sz="1100" u="none" strike="noStrike">
                          <a:effectLst/>
                        </a:rPr>
                        <a:t>Marisol</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Moya-Solomon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Erie/Buffalo (PFK9) Supervisor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Danisha</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Feliz</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Washington Heights (PFK39) PM</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91844439"/>
                  </a:ext>
                </a:extLst>
              </a:tr>
              <a:tr h="182880">
                <a:tc>
                  <a:txBody>
                    <a:bodyPr/>
                    <a:lstStyle/>
                    <a:p>
                      <a:pPr algn="l" fontAlgn="b"/>
                      <a:r>
                        <a:rPr lang="en-US" sz="1100" u="none" strike="noStrike">
                          <a:effectLst/>
                        </a:rPr>
                        <a:t>Theresa </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McCall-Jenkins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Erie/Buffalo (PFK9) Supervisor</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715781045"/>
                  </a:ext>
                </a:extLst>
              </a:tr>
            </a:tbl>
          </a:graphicData>
        </a:graphic>
      </p:graphicFrame>
    </p:spTree>
    <p:extLst>
      <p:ext uri="{BB962C8B-B14F-4D97-AF65-F5344CB8AC3E}">
        <p14:creationId xmlns:p14="http://schemas.microsoft.com/office/powerpoint/2010/main" val="360632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Mission of the HFNY Curriculum Committee</a:t>
            </a:r>
          </a:p>
        </p:txBody>
      </p:sp>
      <p:sp>
        <p:nvSpPr>
          <p:cNvPr id="2" name="Content Placeholder 1"/>
          <p:cNvSpPr>
            <a:spLocks noGrp="1"/>
          </p:cNvSpPr>
          <p:nvPr>
            <p:ph idx="1"/>
          </p:nvPr>
        </p:nvSpPr>
        <p:spPr>
          <a:xfrm>
            <a:off x="2152650" y="2073814"/>
            <a:ext cx="7886700" cy="4103149"/>
          </a:xfrm>
        </p:spPr>
        <p:txBody>
          <a:bodyPr>
            <a:normAutofit/>
          </a:bodyPr>
          <a:lstStyle/>
          <a:p>
            <a:r>
              <a:rPr lang="en-US" sz="2600" dirty="0"/>
              <a:t>According to the HFA Best Practice Standards (2018-2021), when a Central Administration (CA) endorses curricula for program use, the curricula must be:</a:t>
            </a:r>
          </a:p>
          <a:p>
            <a:pPr marL="0" indent="0">
              <a:buNone/>
            </a:pPr>
            <a:endParaRPr lang="en-US" sz="2000" dirty="0"/>
          </a:p>
          <a:p>
            <a:pPr lvl="1"/>
            <a:r>
              <a:rPr lang="en-US" sz="2600" b="1" i="1" dirty="0"/>
              <a:t>Evidence-Informed</a:t>
            </a:r>
            <a:r>
              <a:rPr lang="en-US" sz="2600" dirty="0"/>
              <a:t> (Created based in Research)</a:t>
            </a:r>
          </a:p>
          <a:p>
            <a:pPr lvl="1"/>
            <a:r>
              <a:rPr lang="en-US" sz="2600" dirty="0"/>
              <a:t>Culturally Sensitive</a:t>
            </a:r>
          </a:p>
          <a:p>
            <a:pPr lvl="1"/>
            <a:r>
              <a:rPr lang="en-US" sz="2600" dirty="0"/>
              <a:t>Appropriate for the Cognitive and Educational Abilities of the Families Served</a:t>
            </a:r>
          </a:p>
          <a:p>
            <a:pPr marL="457200" lvl="1" indent="0">
              <a:buNone/>
            </a:pPr>
            <a:endParaRPr lang="en-US" sz="2200" dirty="0"/>
          </a:p>
          <a:p>
            <a:pPr lvl="1"/>
            <a:endParaRPr lang="en-US" sz="2000" dirty="0"/>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88528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t>The HFA BPS (2018-2021 edition) defines evidence-</a:t>
            </a:r>
            <a:r>
              <a:rPr lang="en-US" sz="3600" b="1" i="1" dirty="0"/>
              <a:t>informed </a:t>
            </a:r>
            <a:r>
              <a:rPr lang="en-US" sz="3600" b="1" dirty="0"/>
              <a:t>parenting curricula as follows:</a:t>
            </a:r>
          </a:p>
        </p:txBody>
      </p:sp>
      <p:sp>
        <p:nvSpPr>
          <p:cNvPr id="2" name="Content Placeholder 1"/>
          <p:cNvSpPr>
            <a:spLocks noGrp="1"/>
          </p:cNvSpPr>
          <p:nvPr>
            <p:ph idx="1"/>
          </p:nvPr>
        </p:nvSpPr>
        <p:spPr>
          <a:xfrm>
            <a:off x="2152650" y="2073814"/>
            <a:ext cx="7886700" cy="4103149"/>
          </a:xfrm>
        </p:spPr>
        <p:txBody>
          <a:bodyPr>
            <a:normAutofit fontScale="92500"/>
          </a:bodyPr>
          <a:lstStyle/>
          <a:p>
            <a:r>
              <a:rPr lang="en-US" i="1" dirty="0"/>
              <a:t>“[T]he information contained within it is based on scientific knowledge or research. Strategies employed, or goals of a curriculum, may also be grounded in scientific research (e.g. – strive to strengthen the parent-child relationship, which research has shown to be a key factor in healthy development). The reason there is a focus on the use of evidence-informed materials is to ensure that families are receiving well-founded, factual, relevant and credible information versus materials that are opinion-based or outdated and no longer accurate.”</a:t>
            </a:r>
            <a:endParaRPr lang="en-US" sz="2000" dirty="0"/>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9058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mn-lt"/>
              </a:rPr>
              <a:t>Activities Completed</a:t>
            </a:r>
          </a:p>
        </p:txBody>
      </p:sp>
      <p:sp>
        <p:nvSpPr>
          <p:cNvPr id="2" name="Content Placeholder 1"/>
          <p:cNvSpPr>
            <a:spLocks noGrp="1"/>
          </p:cNvSpPr>
          <p:nvPr>
            <p:ph idx="1"/>
          </p:nvPr>
        </p:nvSpPr>
        <p:spPr>
          <a:xfrm>
            <a:off x="2152650" y="2073814"/>
            <a:ext cx="7886700" cy="4103149"/>
          </a:xfrm>
        </p:spPr>
        <p:txBody>
          <a:bodyPr>
            <a:normAutofit fontScale="92500"/>
          </a:bodyPr>
          <a:lstStyle/>
          <a:p>
            <a:r>
              <a:rPr lang="en-US" sz="2300" dirty="0"/>
              <a:t>Through this process of identifying curricula that meet HFNY standards, the Committee compiled information on 26 curricula.</a:t>
            </a:r>
          </a:p>
          <a:p>
            <a:r>
              <a:rPr lang="en-US" sz="2300" dirty="0"/>
              <a:t>Curricula were evaluated as potential:</a:t>
            </a:r>
          </a:p>
          <a:p>
            <a:pPr lvl="1"/>
            <a:r>
              <a:rPr lang="en-US" b="1" dirty="0"/>
              <a:t>Primary Curricula </a:t>
            </a:r>
            <a:r>
              <a:rPr lang="en-US" dirty="0"/>
              <a:t>– curricula comprehensive enough to serve as a program’s only curriculum; or</a:t>
            </a:r>
          </a:p>
          <a:p>
            <a:pPr lvl="1"/>
            <a:r>
              <a:rPr lang="en-US" b="1" dirty="0"/>
              <a:t>Supplemental Curricula </a:t>
            </a:r>
            <a:r>
              <a:rPr lang="en-US" dirty="0"/>
              <a:t>– curricula that cannot function as a stand-alone curriculum, but that can supplement a primary curriculum.  Such supplemental curricula might serve:</a:t>
            </a:r>
          </a:p>
          <a:p>
            <a:pPr marL="457200" lvl="1" indent="0">
              <a:buNone/>
            </a:pPr>
            <a:endParaRPr lang="en-US" sz="1100" dirty="0"/>
          </a:p>
          <a:p>
            <a:pPr lvl="3"/>
            <a:r>
              <a:rPr lang="en-US" sz="2000" dirty="0"/>
              <a:t>All Audiences (“Supplemental General” curricula)</a:t>
            </a:r>
          </a:p>
          <a:p>
            <a:pPr lvl="3"/>
            <a:r>
              <a:rPr lang="en-US" sz="2000" dirty="0"/>
              <a:t>Special Groups (e.g., teen parents, children ages 3-5, fathers, Native American or tribal communities, or individuals who have suffered trauma or other adverse events)</a:t>
            </a:r>
          </a:p>
          <a:p>
            <a:pPr marL="0" indent="0">
              <a:buNone/>
            </a:pPr>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84602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81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mn-lt"/>
              </a:rPr>
              <a:t>Each Evaluated Curriculum is Recommended as:</a:t>
            </a:r>
          </a:p>
        </p:txBody>
      </p:sp>
      <p:sp>
        <p:nvSpPr>
          <p:cNvPr id="2" name="Content Placeholder 1"/>
          <p:cNvSpPr>
            <a:spLocks noGrp="1"/>
          </p:cNvSpPr>
          <p:nvPr>
            <p:ph idx="1"/>
          </p:nvPr>
        </p:nvSpPr>
        <p:spPr>
          <a:xfrm>
            <a:off x="2152650" y="2073814"/>
            <a:ext cx="7886700" cy="4103149"/>
          </a:xfrm>
        </p:spPr>
        <p:txBody>
          <a:bodyPr>
            <a:normAutofit/>
          </a:bodyPr>
          <a:lstStyle/>
          <a:p>
            <a:pPr lvl="0"/>
            <a:r>
              <a:rPr lang="en-US" i="1" dirty="0"/>
              <a:t>Approved as a Primary Curriculum </a:t>
            </a:r>
            <a:r>
              <a:rPr lang="en-US" dirty="0"/>
              <a:t>(✔1);</a:t>
            </a:r>
          </a:p>
          <a:p>
            <a:pPr lvl="0"/>
            <a:r>
              <a:rPr lang="en-US" i="1" dirty="0"/>
              <a:t>Approved as a Supplemental Curriculum </a:t>
            </a:r>
            <a:r>
              <a:rPr lang="en-US" dirty="0"/>
              <a:t>(✔S);</a:t>
            </a:r>
          </a:p>
          <a:p>
            <a:pPr lvl="0"/>
            <a:r>
              <a:rPr lang="en-US" i="1" dirty="0"/>
              <a:t>Other not approved resources </a:t>
            </a:r>
            <a:r>
              <a:rPr lang="en-US" dirty="0"/>
              <a:t>(</a:t>
            </a:r>
            <a:r>
              <a:rPr lang="en-US" dirty="0">
                <a:solidFill>
                  <a:srgbClr val="FFFF00"/>
                </a:solidFill>
              </a:rPr>
              <a:t>✽</a:t>
            </a:r>
            <a:r>
              <a:rPr lang="en-US" dirty="0"/>
              <a:t>); or</a:t>
            </a:r>
          </a:p>
          <a:p>
            <a:r>
              <a:rPr lang="en-US" i="1" dirty="0"/>
              <a:t>Not recommended</a:t>
            </a:r>
            <a:r>
              <a:rPr lang="en-US" dirty="0"/>
              <a:t> (</a:t>
            </a:r>
            <a:r>
              <a:rPr lang="en-US" dirty="0">
                <a:solidFill>
                  <a:srgbClr val="FF0000"/>
                </a:solidFill>
                <a:sym typeface="Webdings" panose="05030102010509060703" pitchFamily="18" charset="2"/>
              </a:rPr>
              <a:t></a:t>
            </a:r>
            <a:r>
              <a:rPr lang="en-US" dirty="0"/>
              <a:t>); Such “not recommended” curricula may still provide helpful components for program use, but this should be done with caution and with preference given to approved options.</a:t>
            </a:r>
            <a:endParaRPr lang="en-US" sz="2000" dirty="0"/>
          </a:p>
          <a:p>
            <a:pPr lvl="1"/>
            <a:endParaRPr lang="en-US" sz="2000" dirty="0"/>
          </a:p>
          <a:p>
            <a:endParaRPr lang="en-US" sz="2400" dirty="0"/>
          </a:p>
          <a:p>
            <a:endParaRPr lang="en-US"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28600"/>
            <a:ext cx="4495800" cy="593372"/>
          </a:xfrm>
          <a:prstGeom prst="rect">
            <a:avLst/>
          </a:prstGeom>
          <a:noFill/>
          <a:ln>
            <a:noFill/>
          </a:ln>
        </p:spPr>
      </p:pic>
      <p:cxnSp>
        <p:nvCxnSpPr>
          <p:cNvPr id="5" name="Straight Connector 4"/>
          <p:cNvCxnSpPr/>
          <p:nvPr/>
        </p:nvCxnSpPr>
        <p:spPr>
          <a:xfrm>
            <a:off x="2015067" y="990600"/>
            <a:ext cx="8229600" cy="0"/>
          </a:xfrm>
          <a:prstGeom prst="line">
            <a:avLst/>
          </a:prstGeom>
          <a:ln w="12700">
            <a:solidFill>
              <a:srgbClr val="7030A0"/>
            </a:solidFill>
          </a:ln>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3698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15820</TotalTime>
  <Words>3626</Words>
  <Application>Microsoft Office PowerPoint</Application>
  <PresentationFormat>Widescreen</PresentationFormat>
  <Paragraphs>529</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Times New Roman</vt:lpstr>
      <vt:lpstr>Webdings</vt:lpstr>
      <vt:lpstr>Wingdings</vt:lpstr>
      <vt:lpstr>Office Theme</vt:lpstr>
      <vt:lpstr>HFNY Central Administration Approval of HFNY Curriculum Committee Recommendations https://www.healthyfamiliesnewyork.org/Staff/curriculum.htm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HFNY Central Administration Approval of HFNY Curriculum Committee Recommendations https://www.healthyfamiliesnewyork.org/Staff/curriculum.htm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HFNY Curriculum Committee: Review of Available Primary and Supplemental Curricula for Central Administration Approval</dc:title>
  <dc:creator>Ray, Maile C</dc:creator>
  <cp:lastModifiedBy>Robohn, Cori Anne</cp:lastModifiedBy>
  <cp:revision>173</cp:revision>
  <dcterms:created xsi:type="dcterms:W3CDTF">2021-01-11T16:06:44Z</dcterms:created>
  <dcterms:modified xsi:type="dcterms:W3CDTF">2021-03-09T20:38:05Z</dcterms:modified>
</cp:coreProperties>
</file>