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59" r:id="rId3"/>
    <p:sldId id="263" r:id="rId4"/>
    <p:sldId id="260" r:id="rId5"/>
    <p:sldId id="265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1551" autoAdjust="0"/>
  </p:normalViewPr>
  <p:slideViewPr>
    <p:cSldViewPr snapToGrid="0">
      <p:cViewPr varScale="1">
        <p:scale>
          <a:sx n="51" d="100"/>
          <a:sy n="51" d="100"/>
        </p:scale>
        <p:origin x="11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AD3847-8A21-44F8-BE7E-648F20BBF572}" type="doc">
      <dgm:prSet loTypeId="urn:microsoft.com/office/officeart/2005/8/layout/cycle6" loCatId="cycle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70E5B25B-1F0C-4218-B818-E3C17631BDB3}">
      <dgm:prSet phldrT="[Text]"/>
      <dgm:spPr/>
      <dgm:t>
        <a:bodyPr/>
        <a:lstStyle/>
        <a:p>
          <a:r>
            <a:rPr lang="en-US" dirty="0"/>
            <a:t>Policy &amp; Administration</a:t>
          </a:r>
        </a:p>
      </dgm:t>
    </dgm:pt>
    <dgm:pt modelId="{C9320937-A97E-4C25-B3B3-165A2357096F}" type="parTrans" cxnId="{CC89E98D-B687-417D-9FDC-D545C8CC0BA5}">
      <dgm:prSet/>
      <dgm:spPr/>
      <dgm:t>
        <a:bodyPr/>
        <a:lstStyle/>
        <a:p>
          <a:endParaRPr lang="en-US"/>
        </a:p>
      </dgm:t>
    </dgm:pt>
    <dgm:pt modelId="{54AECA1B-2ADE-428E-A0F5-94838B1800FB}" type="sibTrans" cxnId="{CC89E98D-B687-417D-9FDC-D545C8CC0BA5}">
      <dgm:prSet/>
      <dgm:spPr/>
      <dgm:t>
        <a:bodyPr/>
        <a:lstStyle/>
        <a:p>
          <a:endParaRPr lang="en-US"/>
        </a:p>
      </dgm:t>
    </dgm:pt>
    <dgm:pt modelId="{80FC8464-4FE5-4254-B58B-BE4B96AB5F6F}">
      <dgm:prSet phldrT="[Text]"/>
      <dgm:spPr/>
      <dgm:t>
        <a:bodyPr/>
        <a:lstStyle/>
        <a:p>
          <a:r>
            <a:rPr lang="en-US" dirty="0"/>
            <a:t>Training</a:t>
          </a:r>
        </a:p>
      </dgm:t>
    </dgm:pt>
    <dgm:pt modelId="{06E9C558-9B4B-466F-B245-8B895663EC90}" type="parTrans" cxnId="{97792706-B88C-40A1-9515-9327E9398374}">
      <dgm:prSet/>
      <dgm:spPr/>
      <dgm:t>
        <a:bodyPr/>
        <a:lstStyle/>
        <a:p>
          <a:endParaRPr lang="en-US"/>
        </a:p>
      </dgm:t>
    </dgm:pt>
    <dgm:pt modelId="{DE35C187-7B9B-4C6F-9F26-8AED798ACA17}" type="sibTrans" cxnId="{97792706-B88C-40A1-9515-9327E9398374}">
      <dgm:prSet/>
      <dgm:spPr/>
      <dgm:t>
        <a:bodyPr/>
        <a:lstStyle/>
        <a:p>
          <a:endParaRPr lang="en-US"/>
        </a:p>
      </dgm:t>
    </dgm:pt>
    <dgm:pt modelId="{CE3FFFC7-7626-4113-A30B-AE9501CC8DE8}">
      <dgm:prSet phldrT="[Text]"/>
      <dgm:spPr/>
      <dgm:t>
        <a:bodyPr/>
        <a:lstStyle/>
        <a:p>
          <a:r>
            <a:rPr lang="en-US" dirty="0"/>
            <a:t>Quality Assurance</a:t>
          </a:r>
        </a:p>
      </dgm:t>
    </dgm:pt>
    <dgm:pt modelId="{C2BC6061-D91F-4EA4-88ED-9CEFB2845D02}" type="parTrans" cxnId="{6F2E7A45-778F-44A6-A725-3A16838202C2}">
      <dgm:prSet/>
      <dgm:spPr/>
      <dgm:t>
        <a:bodyPr/>
        <a:lstStyle/>
        <a:p>
          <a:endParaRPr lang="en-US"/>
        </a:p>
      </dgm:t>
    </dgm:pt>
    <dgm:pt modelId="{A9DAC9EB-179D-4E84-B7A0-9A3F6089A664}" type="sibTrans" cxnId="{6F2E7A45-778F-44A6-A725-3A16838202C2}">
      <dgm:prSet/>
      <dgm:spPr/>
      <dgm:t>
        <a:bodyPr/>
        <a:lstStyle/>
        <a:p>
          <a:endParaRPr lang="en-US"/>
        </a:p>
      </dgm:t>
    </dgm:pt>
    <dgm:pt modelId="{BDE07B40-1E42-4386-976E-61E50DABEBDC}">
      <dgm:prSet phldrT="[Text]"/>
      <dgm:spPr/>
      <dgm:t>
        <a:bodyPr/>
        <a:lstStyle/>
        <a:p>
          <a:r>
            <a:rPr lang="en-US" dirty="0"/>
            <a:t>Technical Assistance</a:t>
          </a:r>
        </a:p>
      </dgm:t>
    </dgm:pt>
    <dgm:pt modelId="{D3F5EAB9-3E13-4158-B6C9-4F3550622AD2}" type="parTrans" cxnId="{9594B0E9-D878-4BE4-8834-D03618A7203B}">
      <dgm:prSet/>
      <dgm:spPr/>
      <dgm:t>
        <a:bodyPr/>
        <a:lstStyle/>
        <a:p>
          <a:endParaRPr lang="en-US"/>
        </a:p>
      </dgm:t>
    </dgm:pt>
    <dgm:pt modelId="{4E34C836-3750-4131-BD98-F382741466FA}" type="sibTrans" cxnId="{9594B0E9-D878-4BE4-8834-D03618A7203B}">
      <dgm:prSet/>
      <dgm:spPr/>
      <dgm:t>
        <a:bodyPr/>
        <a:lstStyle/>
        <a:p>
          <a:endParaRPr lang="en-US"/>
        </a:p>
      </dgm:t>
    </dgm:pt>
    <dgm:pt modelId="{C5C4C543-8954-4E0A-B33C-360ED7E72E86}">
      <dgm:prSet phldrT="[Text]"/>
      <dgm:spPr/>
      <dgm:t>
        <a:bodyPr/>
        <a:lstStyle/>
        <a:p>
          <a:r>
            <a:rPr lang="en-US" dirty="0"/>
            <a:t>Evaluation</a:t>
          </a:r>
        </a:p>
      </dgm:t>
    </dgm:pt>
    <dgm:pt modelId="{D71B6AE7-6386-4F87-ABD5-877CBC32C248}" type="parTrans" cxnId="{9EB9FD73-F4B4-4A0E-97B5-5734BD1E7EBE}">
      <dgm:prSet/>
      <dgm:spPr/>
      <dgm:t>
        <a:bodyPr/>
        <a:lstStyle/>
        <a:p>
          <a:endParaRPr lang="en-US"/>
        </a:p>
      </dgm:t>
    </dgm:pt>
    <dgm:pt modelId="{F6A0ED76-F92E-4C9C-97EA-49E4AD8D7417}" type="sibTrans" cxnId="{9EB9FD73-F4B4-4A0E-97B5-5734BD1E7EBE}">
      <dgm:prSet/>
      <dgm:spPr/>
      <dgm:t>
        <a:bodyPr/>
        <a:lstStyle/>
        <a:p>
          <a:endParaRPr lang="en-US"/>
        </a:p>
      </dgm:t>
    </dgm:pt>
    <dgm:pt modelId="{FE9CFB3C-1DE7-4EC1-BD24-9ECC393578C6}">
      <dgm:prSet phldrT="[Text]"/>
      <dgm:spPr/>
      <dgm:t>
        <a:bodyPr/>
        <a:lstStyle/>
        <a:p>
          <a:r>
            <a:rPr lang="en-US" dirty="0"/>
            <a:t>Racial Equity &amp; Cultural Humility</a:t>
          </a:r>
        </a:p>
      </dgm:t>
    </dgm:pt>
    <dgm:pt modelId="{59D52095-FBEE-4296-B9FE-BCD9D2FF8F75}" type="parTrans" cxnId="{7DF2059E-20DD-4E09-BCAB-E6AD511555DD}">
      <dgm:prSet/>
      <dgm:spPr/>
      <dgm:t>
        <a:bodyPr/>
        <a:lstStyle/>
        <a:p>
          <a:endParaRPr lang="en-US"/>
        </a:p>
      </dgm:t>
    </dgm:pt>
    <dgm:pt modelId="{6ED64602-6358-45A6-9360-A1B2BC1549A5}" type="sibTrans" cxnId="{7DF2059E-20DD-4E09-BCAB-E6AD511555DD}">
      <dgm:prSet/>
      <dgm:spPr/>
      <dgm:t>
        <a:bodyPr/>
        <a:lstStyle/>
        <a:p>
          <a:endParaRPr lang="en-US"/>
        </a:p>
      </dgm:t>
    </dgm:pt>
    <dgm:pt modelId="{0AA909E8-1897-4805-88A1-1AB391EFFB60}" type="pres">
      <dgm:prSet presAssocID="{A2AD3847-8A21-44F8-BE7E-648F20BBF572}" presName="cycle" presStyleCnt="0">
        <dgm:presLayoutVars>
          <dgm:dir/>
          <dgm:resizeHandles val="exact"/>
        </dgm:presLayoutVars>
      </dgm:prSet>
      <dgm:spPr/>
    </dgm:pt>
    <dgm:pt modelId="{CB655376-804D-46F8-8FE2-8C08A1B395F4}" type="pres">
      <dgm:prSet presAssocID="{70E5B25B-1F0C-4218-B818-E3C17631BDB3}" presName="node" presStyleLbl="node1" presStyleIdx="0" presStyleCnt="6" custScaleX="134632">
        <dgm:presLayoutVars>
          <dgm:bulletEnabled val="1"/>
        </dgm:presLayoutVars>
      </dgm:prSet>
      <dgm:spPr/>
    </dgm:pt>
    <dgm:pt modelId="{C5CBFD35-19FA-4B47-B1BF-5B0762FB1B04}" type="pres">
      <dgm:prSet presAssocID="{70E5B25B-1F0C-4218-B818-E3C17631BDB3}" presName="spNode" presStyleCnt="0"/>
      <dgm:spPr/>
    </dgm:pt>
    <dgm:pt modelId="{178C8E8F-8DDA-419F-B122-1671F8E300B6}" type="pres">
      <dgm:prSet presAssocID="{54AECA1B-2ADE-428E-A0F5-94838B1800FB}" presName="sibTrans" presStyleLbl="sibTrans1D1" presStyleIdx="0" presStyleCnt="6"/>
      <dgm:spPr/>
    </dgm:pt>
    <dgm:pt modelId="{141331BA-A566-440E-BF9D-DFDD0297A325}" type="pres">
      <dgm:prSet presAssocID="{80FC8464-4FE5-4254-B58B-BE4B96AB5F6F}" presName="node" presStyleLbl="node1" presStyleIdx="1" presStyleCnt="6" custRadScaleRad="106114" custRadScaleInc="85934">
        <dgm:presLayoutVars>
          <dgm:bulletEnabled val="1"/>
        </dgm:presLayoutVars>
      </dgm:prSet>
      <dgm:spPr/>
    </dgm:pt>
    <dgm:pt modelId="{1F2A0E11-24BF-4347-8776-AAC5A72226AF}" type="pres">
      <dgm:prSet presAssocID="{80FC8464-4FE5-4254-B58B-BE4B96AB5F6F}" presName="spNode" presStyleCnt="0"/>
      <dgm:spPr/>
    </dgm:pt>
    <dgm:pt modelId="{CFEA1125-4AFE-461C-A8F1-42F9601B9FAD}" type="pres">
      <dgm:prSet presAssocID="{DE35C187-7B9B-4C6F-9F26-8AED798ACA17}" presName="sibTrans" presStyleLbl="sibTrans1D1" presStyleIdx="1" presStyleCnt="6"/>
      <dgm:spPr/>
    </dgm:pt>
    <dgm:pt modelId="{B301D4A2-0D31-4C8F-A016-ED8760970DE4}" type="pres">
      <dgm:prSet presAssocID="{CE3FFFC7-7626-4113-A30B-AE9501CC8DE8}" presName="node" presStyleLbl="node1" presStyleIdx="2" presStyleCnt="6" custRadScaleRad="109527" custRadScaleInc="657">
        <dgm:presLayoutVars>
          <dgm:bulletEnabled val="1"/>
        </dgm:presLayoutVars>
      </dgm:prSet>
      <dgm:spPr/>
    </dgm:pt>
    <dgm:pt modelId="{C7507E37-3C66-4F82-BD06-2AE0D9DF319C}" type="pres">
      <dgm:prSet presAssocID="{CE3FFFC7-7626-4113-A30B-AE9501CC8DE8}" presName="spNode" presStyleCnt="0"/>
      <dgm:spPr/>
    </dgm:pt>
    <dgm:pt modelId="{9FD403CC-8281-4601-A67C-9B2CB8371D1F}" type="pres">
      <dgm:prSet presAssocID="{A9DAC9EB-179D-4E84-B7A0-9A3F6089A664}" presName="sibTrans" presStyleLbl="sibTrans1D1" presStyleIdx="2" presStyleCnt="6"/>
      <dgm:spPr/>
    </dgm:pt>
    <dgm:pt modelId="{A74C8881-0806-43C4-8BEB-3ECA7E975CB4}" type="pres">
      <dgm:prSet presAssocID="{BDE07B40-1E42-4386-976E-61E50DABEBDC}" presName="node" presStyleLbl="node1" presStyleIdx="3" presStyleCnt="6">
        <dgm:presLayoutVars>
          <dgm:bulletEnabled val="1"/>
        </dgm:presLayoutVars>
      </dgm:prSet>
      <dgm:spPr/>
    </dgm:pt>
    <dgm:pt modelId="{23596271-BAF9-4C54-8D66-846557079293}" type="pres">
      <dgm:prSet presAssocID="{BDE07B40-1E42-4386-976E-61E50DABEBDC}" presName="spNode" presStyleCnt="0"/>
      <dgm:spPr/>
    </dgm:pt>
    <dgm:pt modelId="{FCAC4F6E-0BEF-4766-A0B6-B31640EDB9B8}" type="pres">
      <dgm:prSet presAssocID="{4E34C836-3750-4131-BD98-F382741466FA}" presName="sibTrans" presStyleLbl="sibTrans1D1" presStyleIdx="3" presStyleCnt="6"/>
      <dgm:spPr/>
    </dgm:pt>
    <dgm:pt modelId="{A3E85374-4F8D-4DD1-AEF8-EDCEEBB7A752}" type="pres">
      <dgm:prSet presAssocID="{C5C4C543-8954-4E0A-B33C-360ED7E72E86}" presName="node" presStyleLbl="node1" presStyleIdx="4" presStyleCnt="6" custRadScaleRad="100445" custRadScaleInc="25736">
        <dgm:presLayoutVars>
          <dgm:bulletEnabled val="1"/>
        </dgm:presLayoutVars>
      </dgm:prSet>
      <dgm:spPr/>
    </dgm:pt>
    <dgm:pt modelId="{84E85ADB-E5E1-46E4-AA6D-87240896BA9F}" type="pres">
      <dgm:prSet presAssocID="{C5C4C543-8954-4E0A-B33C-360ED7E72E86}" presName="spNode" presStyleCnt="0"/>
      <dgm:spPr/>
    </dgm:pt>
    <dgm:pt modelId="{1282F39C-B4FD-454B-9290-99C434E30F00}" type="pres">
      <dgm:prSet presAssocID="{F6A0ED76-F92E-4C9C-97EA-49E4AD8D7417}" presName="sibTrans" presStyleLbl="sibTrans1D1" presStyleIdx="4" presStyleCnt="6"/>
      <dgm:spPr/>
    </dgm:pt>
    <dgm:pt modelId="{E998AE8E-7A29-489A-8872-2BE28498D80E}" type="pres">
      <dgm:prSet presAssocID="{FE9CFB3C-1DE7-4EC1-BD24-9ECC393578C6}" presName="node" presStyleLbl="node1" presStyleIdx="5" presStyleCnt="6" custScaleX="148756" custRadScaleRad="100786" custRadScaleInc="-42230">
        <dgm:presLayoutVars>
          <dgm:bulletEnabled val="1"/>
        </dgm:presLayoutVars>
      </dgm:prSet>
      <dgm:spPr/>
    </dgm:pt>
    <dgm:pt modelId="{7A8BFBBF-1760-4C51-92EF-4FDEE959AFDB}" type="pres">
      <dgm:prSet presAssocID="{FE9CFB3C-1DE7-4EC1-BD24-9ECC393578C6}" presName="spNode" presStyleCnt="0"/>
      <dgm:spPr/>
    </dgm:pt>
    <dgm:pt modelId="{99990816-3C12-4536-B667-E01007E306CB}" type="pres">
      <dgm:prSet presAssocID="{6ED64602-6358-45A6-9360-A1B2BC1549A5}" presName="sibTrans" presStyleLbl="sibTrans1D1" presStyleIdx="5" presStyleCnt="6"/>
      <dgm:spPr/>
    </dgm:pt>
  </dgm:ptLst>
  <dgm:cxnLst>
    <dgm:cxn modelId="{A9D59100-2C6A-4143-BFF1-5CF81A824822}" type="presOf" srcId="{F6A0ED76-F92E-4C9C-97EA-49E4AD8D7417}" destId="{1282F39C-B4FD-454B-9290-99C434E30F00}" srcOrd="0" destOrd="0" presId="urn:microsoft.com/office/officeart/2005/8/layout/cycle6"/>
    <dgm:cxn modelId="{97792706-B88C-40A1-9515-9327E9398374}" srcId="{A2AD3847-8A21-44F8-BE7E-648F20BBF572}" destId="{80FC8464-4FE5-4254-B58B-BE4B96AB5F6F}" srcOrd="1" destOrd="0" parTransId="{06E9C558-9B4B-466F-B245-8B895663EC90}" sibTransId="{DE35C187-7B9B-4C6F-9F26-8AED798ACA17}"/>
    <dgm:cxn modelId="{141D2913-D8A2-4275-A49C-9275166C5409}" type="presOf" srcId="{BDE07B40-1E42-4386-976E-61E50DABEBDC}" destId="{A74C8881-0806-43C4-8BEB-3ECA7E975CB4}" srcOrd="0" destOrd="0" presId="urn:microsoft.com/office/officeart/2005/8/layout/cycle6"/>
    <dgm:cxn modelId="{881C4638-03B2-40FD-9F12-EFDE3858A353}" type="presOf" srcId="{C5C4C543-8954-4E0A-B33C-360ED7E72E86}" destId="{A3E85374-4F8D-4DD1-AEF8-EDCEEBB7A752}" srcOrd="0" destOrd="0" presId="urn:microsoft.com/office/officeart/2005/8/layout/cycle6"/>
    <dgm:cxn modelId="{6F2E7A45-778F-44A6-A725-3A16838202C2}" srcId="{A2AD3847-8A21-44F8-BE7E-648F20BBF572}" destId="{CE3FFFC7-7626-4113-A30B-AE9501CC8DE8}" srcOrd="2" destOrd="0" parTransId="{C2BC6061-D91F-4EA4-88ED-9CEFB2845D02}" sibTransId="{A9DAC9EB-179D-4E84-B7A0-9A3F6089A664}"/>
    <dgm:cxn modelId="{FACEF14C-CF7E-4E0F-B8B4-DCBED594998E}" type="presOf" srcId="{DE35C187-7B9B-4C6F-9F26-8AED798ACA17}" destId="{CFEA1125-4AFE-461C-A8F1-42F9601B9FAD}" srcOrd="0" destOrd="0" presId="urn:microsoft.com/office/officeart/2005/8/layout/cycle6"/>
    <dgm:cxn modelId="{9EB9FD73-F4B4-4A0E-97B5-5734BD1E7EBE}" srcId="{A2AD3847-8A21-44F8-BE7E-648F20BBF572}" destId="{C5C4C543-8954-4E0A-B33C-360ED7E72E86}" srcOrd="4" destOrd="0" parTransId="{D71B6AE7-6386-4F87-ABD5-877CBC32C248}" sibTransId="{F6A0ED76-F92E-4C9C-97EA-49E4AD8D7417}"/>
    <dgm:cxn modelId="{8C95BA55-555E-4B75-B237-085AAC5B886F}" type="presOf" srcId="{A9DAC9EB-179D-4E84-B7A0-9A3F6089A664}" destId="{9FD403CC-8281-4601-A67C-9B2CB8371D1F}" srcOrd="0" destOrd="0" presId="urn:microsoft.com/office/officeart/2005/8/layout/cycle6"/>
    <dgm:cxn modelId="{CC89E98D-B687-417D-9FDC-D545C8CC0BA5}" srcId="{A2AD3847-8A21-44F8-BE7E-648F20BBF572}" destId="{70E5B25B-1F0C-4218-B818-E3C17631BDB3}" srcOrd="0" destOrd="0" parTransId="{C9320937-A97E-4C25-B3B3-165A2357096F}" sibTransId="{54AECA1B-2ADE-428E-A0F5-94838B1800FB}"/>
    <dgm:cxn modelId="{A263B993-48EF-476E-BD73-97340EFE134D}" type="presOf" srcId="{54AECA1B-2ADE-428E-A0F5-94838B1800FB}" destId="{178C8E8F-8DDA-419F-B122-1671F8E300B6}" srcOrd="0" destOrd="0" presId="urn:microsoft.com/office/officeart/2005/8/layout/cycle6"/>
    <dgm:cxn modelId="{7DF2059E-20DD-4E09-BCAB-E6AD511555DD}" srcId="{A2AD3847-8A21-44F8-BE7E-648F20BBF572}" destId="{FE9CFB3C-1DE7-4EC1-BD24-9ECC393578C6}" srcOrd="5" destOrd="0" parTransId="{59D52095-FBEE-4296-B9FE-BCD9D2FF8F75}" sibTransId="{6ED64602-6358-45A6-9360-A1B2BC1549A5}"/>
    <dgm:cxn modelId="{8C62E1A0-61F2-4C35-A739-F11D3532B6BC}" type="presOf" srcId="{A2AD3847-8A21-44F8-BE7E-648F20BBF572}" destId="{0AA909E8-1897-4805-88A1-1AB391EFFB60}" srcOrd="0" destOrd="0" presId="urn:microsoft.com/office/officeart/2005/8/layout/cycle6"/>
    <dgm:cxn modelId="{D25B8DA6-E2DD-4F2F-B1A6-EF722DC22ED0}" type="presOf" srcId="{70E5B25B-1F0C-4218-B818-E3C17631BDB3}" destId="{CB655376-804D-46F8-8FE2-8C08A1B395F4}" srcOrd="0" destOrd="0" presId="urn:microsoft.com/office/officeart/2005/8/layout/cycle6"/>
    <dgm:cxn modelId="{B31372A7-325F-42C8-997F-620953133589}" type="presOf" srcId="{4E34C836-3750-4131-BD98-F382741466FA}" destId="{FCAC4F6E-0BEF-4766-A0B6-B31640EDB9B8}" srcOrd="0" destOrd="0" presId="urn:microsoft.com/office/officeart/2005/8/layout/cycle6"/>
    <dgm:cxn modelId="{9E1C81BE-F2BE-4D0F-A13E-786D6BE0F0B1}" type="presOf" srcId="{80FC8464-4FE5-4254-B58B-BE4B96AB5F6F}" destId="{141331BA-A566-440E-BF9D-DFDD0297A325}" srcOrd="0" destOrd="0" presId="urn:microsoft.com/office/officeart/2005/8/layout/cycle6"/>
    <dgm:cxn modelId="{915146DA-BE50-40F4-9500-24587E27FCBF}" type="presOf" srcId="{6ED64602-6358-45A6-9360-A1B2BC1549A5}" destId="{99990816-3C12-4536-B667-E01007E306CB}" srcOrd="0" destOrd="0" presId="urn:microsoft.com/office/officeart/2005/8/layout/cycle6"/>
    <dgm:cxn modelId="{9594B0E9-D878-4BE4-8834-D03618A7203B}" srcId="{A2AD3847-8A21-44F8-BE7E-648F20BBF572}" destId="{BDE07B40-1E42-4386-976E-61E50DABEBDC}" srcOrd="3" destOrd="0" parTransId="{D3F5EAB9-3E13-4158-B6C9-4F3550622AD2}" sibTransId="{4E34C836-3750-4131-BD98-F382741466FA}"/>
    <dgm:cxn modelId="{D11892F5-3802-48D5-B756-7A2CB35CA961}" type="presOf" srcId="{FE9CFB3C-1DE7-4EC1-BD24-9ECC393578C6}" destId="{E998AE8E-7A29-489A-8872-2BE28498D80E}" srcOrd="0" destOrd="0" presId="urn:microsoft.com/office/officeart/2005/8/layout/cycle6"/>
    <dgm:cxn modelId="{5F722BF6-A4AE-4CA0-BADC-890ED98ABFE7}" type="presOf" srcId="{CE3FFFC7-7626-4113-A30B-AE9501CC8DE8}" destId="{B301D4A2-0D31-4C8F-A016-ED8760970DE4}" srcOrd="0" destOrd="0" presId="urn:microsoft.com/office/officeart/2005/8/layout/cycle6"/>
    <dgm:cxn modelId="{082AEC9F-2E73-4363-9ED1-392163D1BE51}" type="presParOf" srcId="{0AA909E8-1897-4805-88A1-1AB391EFFB60}" destId="{CB655376-804D-46F8-8FE2-8C08A1B395F4}" srcOrd="0" destOrd="0" presId="urn:microsoft.com/office/officeart/2005/8/layout/cycle6"/>
    <dgm:cxn modelId="{B6BB18E4-2853-4C69-AF10-AD24F05B8A0D}" type="presParOf" srcId="{0AA909E8-1897-4805-88A1-1AB391EFFB60}" destId="{C5CBFD35-19FA-4B47-B1BF-5B0762FB1B04}" srcOrd="1" destOrd="0" presId="urn:microsoft.com/office/officeart/2005/8/layout/cycle6"/>
    <dgm:cxn modelId="{949C3E56-C3E4-4380-A664-C0C5D526427A}" type="presParOf" srcId="{0AA909E8-1897-4805-88A1-1AB391EFFB60}" destId="{178C8E8F-8DDA-419F-B122-1671F8E300B6}" srcOrd="2" destOrd="0" presId="urn:microsoft.com/office/officeart/2005/8/layout/cycle6"/>
    <dgm:cxn modelId="{0104DF2B-9E59-4B47-98DB-277E2112F944}" type="presParOf" srcId="{0AA909E8-1897-4805-88A1-1AB391EFFB60}" destId="{141331BA-A566-440E-BF9D-DFDD0297A325}" srcOrd="3" destOrd="0" presId="urn:microsoft.com/office/officeart/2005/8/layout/cycle6"/>
    <dgm:cxn modelId="{4149184F-8F2A-4FF6-81F1-BBC69A6256C5}" type="presParOf" srcId="{0AA909E8-1897-4805-88A1-1AB391EFFB60}" destId="{1F2A0E11-24BF-4347-8776-AAC5A72226AF}" srcOrd="4" destOrd="0" presId="urn:microsoft.com/office/officeart/2005/8/layout/cycle6"/>
    <dgm:cxn modelId="{809AF5CC-38BD-417F-9F28-2BE7E91D9779}" type="presParOf" srcId="{0AA909E8-1897-4805-88A1-1AB391EFFB60}" destId="{CFEA1125-4AFE-461C-A8F1-42F9601B9FAD}" srcOrd="5" destOrd="0" presId="urn:microsoft.com/office/officeart/2005/8/layout/cycle6"/>
    <dgm:cxn modelId="{8BC10616-764D-4CDD-99F7-4161186D1320}" type="presParOf" srcId="{0AA909E8-1897-4805-88A1-1AB391EFFB60}" destId="{B301D4A2-0D31-4C8F-A016-ED8760970DE4}" srcOrd="6" destOrd="0" presId="urn:microsoft.com/office/officeart/2005/8/layout/cycle6"/>
    <dgm:cxn modelId="{8B689105-5F57-47A6-84B6-D4DA47A759F8}" type="presParOf" srcId="{0AA909E8-1897-4805-88A1-1AB391EFFB60}" destId="{C7507E37-3C66-4F82-BD06-2AE0D9DF319C}" srcOrd="7" destOrd="0" presId="urn:microsoft.com/office/officeart/2005/8/layout/cycle6"/>
    <dgm:cxn modelId="{A158C228-0095-45CA-8860-6BA8B4C1038F}" type="presParOf" srcId="{0AA909E8-1897-4805-88A1-1AB391EFFB60}" destId="{9FD403CC-8281-4601-A67C-9B2CB8371D1F}" srcOrd="8" destOrd="0" presId="urn:microsoft.com/office/officeart/2005/8/layout/cycle6"/>
    <dgm:cxn modelId="{00607BD9-7E62-4F7B-AAA4-C4F72D5721CD}" type="presParOf" srcId="{0AA909E8-1897-4805-88A1-1AB391EFFB60}" destId="{A74C8881-0806-43C4-8BEB-3ECA7E975CB4}" srcOrd="9" destOrd="0" presId="urn:microsoft.com/office/officeart/2005/8/layout/cycle6"/>
    <dgm:cxn modelId="{CB47AE2E-5C9B-41C0-BFB6-2DA3B6ECD1E9}" type="presParOf" srcId="{0AA909E8-1897-4805-88A1-1AB391EFFB60}" destId="{23596271-BAF9-4C54-8D66-846557079293}" srcOrd="10" destOrd="0" presId="urn:microsoft.com/office/officeart/2005/8/layout/cycle6"/>
    <dgm:cxn modelId="{D048FCE6-BECE-4658-AF41-1ACFB7461799}" type="presParOf" srcId="{0AA909E8-1897-4805-88A1-1AB391EFFB60}" destId="{FCAC4F6E-0BEF-4766-A0B6-B31640EDB9B8}" srcOrd="11" destOrd="0" presId="urn:microsoft.com/office/officeart/2005/8/layout/cycle6"/>
    <dgm:cxn modelId="{4289C81A-9260-48B0-B65F-0A995FD9F394}" type="presParOf" srcId="{0AA909E8-1897-4805-88A1-1AB391EFFB60}" destId="{A3E85374-4F8D-4DD1-AEF8-EDCEEBB7A752}" srcOrd="12" destOrd="0" presId="urn:microsoft.com/office/officeart/2005/8/layout/cycle6"/>
    <dgm:cxn modelId="{90817E9A-667B-46B3-A8B3-AFF1CB58155A}" type="presParOf" srcId="{0AA909E8-1897-4805-88A1-1AB391EFFB60}" destId="{84E85ADB-E5E1-46E4-AA6D-87240896BA9F}" srcOrd="13" destOrd="0" presId="urn:microsoft.com/office/officeart/2005/8/layout/cycle6"/>
    <dgm:cxn modelId="{A360C4BE-5FCE-454B-9DDD-56FD814B6F96}" type="presParOf" srcId="{0AA909E8-1897-4805-88A1-1AB391EFFB60}" destId="{1282F39C-B4FD-454B-9290-99C434E30F00}" srcOrd="14" destOrd="0" presId="urn:microsoft.com/office/officeart/2005/8/layout/cycle6"/>
    <dgm:cxn modelId="{63FF982D-A077-48E3-80C4-FB6419F37F89}" type="presParOf" srcId="{0AA909E8-1897-4805-88A1-1AB391EFFB60}" destId="{E998AE8E-7A29-489A-8872-2BE28498D80E}" srcOrd="15" destOrd="0" presId="urn:microsoft.com/office/officeart/2005/8/layout/cycle6"/>
    <dgm:cxn modelId="{00095351-A69E-45E9-8B54-0E4E8BDD309A}" type="presParOf" srcId="{0AA909E8-1897-4805-88A1-1AB391EFFB60}" destId="{7A8BFBBF-1760-4C51-92EF-4FDEE959AFDB}" srcOrd="16" destOrd="0" presId="urn:microsoft.com/office/officeart/2005/8/layout/cycle6"/>
    <dgm:cxn modelId="{8456E8B3-7FF6-4300-8C21-51DE9447B825}" type="presParOf" srcId="{0AA909E8-1897-4805-88A1-1AB391EFFB60}" destId="{99990816-3C12-4536-B667-E01007E306CB}" srcOrd="17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655376-804D-46F8-8FE2-8C08A1B395F4}">
      <dsp:nvSpPr>
        <dsp:cNvPr id="0" name=""/>
        <dsp:cNvSpPr/>
      </dsp:nvSpPr>
      <dsp:spPr>
        <a:xfrm>
          <a:off x="4255016" y="2283"/>
          <a:ext cx="1457614" cy="70373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Policy &amp; Administration</a:t>
          </a:r>
        </a:p>
      </dsp:txBody>
      <dsp:txXfrm>
        <a:off x="4289369" y="36636"/>
        <a:ext cx="1388908" cy="635026"/>
      </dsp:txXfrm>
    </dsp:sp>
    <dsp:sp modelId="{178C8E8F-8DDA-419F-B122-1671F8E300B6}">
      <dsp:nvSpPr>
        <dsp:cNvPr id="0" name=""/>
        <dsp:cNvSpPr/>
      </dsp:nvSpPr>
      <dsp:spPr>
        <a:xfrm>
          <a:off x="3472298" y="417030"/>
          <a:ext cx="3314425" cy="3314425"/>
        </a:xfrm>
        <a:custGeom>
          <a:avLst/>
          <a:gdLst/>
          <a:ahLst/>
          <a:cxnLst/>
          <a:rect l="0" t="0" r="0" b="0"/>
          <a:pathLst>
            <a:path>
              <a:moveTo>
                <a:pt x="2251017" y="110037"/>
              </a:moveTo>
              <a:arcTo wR="1657212" hR="1657212" stAng="17459806" swAng="2373375"/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1331BA-A566-440E-BF9D-DFDD0297A325}">
      <dsp:nvSpPr>
        <dsp:cNvPr id="0" name=""/>
        <dsp:cNvSpPr/>
      </dsp:nvSpPr>
      <dsp:spPr>
        <a:xfrm>
          <a:off x="6157234" y="1269500"/>
          <a:ext cx="1082665" cy="70373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Training</a:t>
          </a:r>
        </a:p>
      </dsp:txBody>
      <dsp:txXfrm>
        <a:off x="6191587" y="1303853"/>
        <a:ext cx="1013959" cy="635026"/>
      </dsp:txXfrm>
    </dsp:sp>
    <dsp:sp modelId="{CFEA1125-4AFE-461C-A8F1-42F9601B9FAD}">
      <dsp:nvSpPr>
        <dsp:cNvPr id="0" name=""/>
        <dsp:cNvSpPr/>
      </dsp:nvSpPr>
      <dsp:spPr>
        <a:xfrm>
          <a:off x="3441305" y="529335"/>
          <a:ext cx="3314425" cy="3314425"/>
        </a:xfrm>
        <a:custGeom>
          <a:avLst/>
          <a:gdLst/>
          <a:ahLst/>
          <a:cxnLst/>
          <a:rect l="0" t="0" r="0" b="0"/>
          <a:pathLst>
            <a:path>
              <a:moveTo>
                <a:pt x="3301398" y="1449831"/>
              </a:moveTo>
              <a:arcTo wR="1657212" hR="1657212" stAng="21168675" swAng="1223007"/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01D4A2-0D31-4C8F-A016-ED8760970DE4}">
      <dsp:nvSpPr>
        <dsp:cNvPr id="0" name=""/>
        <dsp:cNvSpPr/>
      </dsp:nvSpPr>
      <dsp:spPr>
        <a:xfrm>
          <a:off x="6012324" y="2570646"/>
          <a:ext cx="1082665" cy="70373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Quality Assurance</a:t>
          </a:r>
        </a:p>
      </dsp:txBody>
      <dsp:txXfrm>
        <a:off x="6046677" y="2604999"/>
        <a:ext cx="1013959" cy="635026"/>
      </dsp:txXfrm>
    </dsp:sp>
    <dsp:sp modelId="{9FD403CC-8281-4601-A67C-9B2CB8371D1F}">
      <dsp:nvSpPr>
        <dsp:cNvPr id="0" name=""/>
        <dsp:cNvSpPr/>
      </dsp:nvSpPr>
      <dsp:spPr>
        <a:xfrm>
          <a:off x="3655480" y="276918"/>
          <a:ext cx="3314425" cy="3314425"/>
        </a:xfrm>
        <a:custGeom>
          <a:avLst/>
          <a:gdLst/>
          <a:ahLst/>
          <a:cxnLst/>
          <a:rect l="0" t="0" r="0" b="0"/>
          <a:pathLst>
            <a:path>
              <a:moveTo>
                <a:pt x="2625291" y="3002269"/>
              </a:moveTo>
              <a:arcTo wR="1657212" hR="1657212" stAng="3255377" swAng="1685653"/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4C8881-0806-43C4-8BEB-3ECA7E975CB4}">
      <dsp:nvSpPr>
        <dsp:cNvPr id="0" name=""/>
        <dsp:cNvSpPr/>
      </dsp:nvSpPr>
      <dsp:spPr>
        <a:xfrm>
          <a:off x="4442490" y="3316708"/>
          <a:ext cx="1082665" cy="70373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Technical Assistance</a:t>
          </a:r>
        </a:p>
      </dsp:txBody>
      <dsp:txXfrm>
        <a:off x="4476843" y="3351061"/>
        <a:ext cx="1013959" cy="635026"/>
      </dsp:txXfrm>
    </dsp:sp>
    <dsp:sp modelId="{FCAC4F6E-0BEF-4766-A0B6-B31640EDB9B8}">
      <dsp:nvSpPr>
        <dsp:cNvPr id="0" name=""/>
        <dsp:cNvSpPr/>
      </dsp:nvSpPr>
      <dsp:spPr>
        <a:xfrm>
          <a:off x="3313363" y="349634"/>
          <a:ext cx="3314425" cy="3314425"/>
        </a:xfrm>
        <a:custGeom>
          <a:avLst/>
          <a:gdLst/>
          <a:ahLst/>
          <a:cxnLst/>
          <a:rect l="0" t="0" r="0" b="0"/>
          <a:pathLst>
            <a:path>
              <a:moveTo>
                <a:pt x="1120519" y="3225113"/>
              </a:moveTo>
              <a:arcTo wR="1657212" hR="1657212" stAng="6533766" swAng="1872342"/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E85374-4F8D-4DD1-AEF8-EDCEEBB7A752}">
      <dsp:nvSpPr>
        <dsp:cNvPr id="0" name=""/>
        <dsp:cNvSpPr/>
      </dsp:nvSpPr>
      <dsp:spPr>
        <a:xfrm>
          <a:off x="2932060" y="2359103"/>
          <a:ext cx="1082665" cy="70373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Evaluation</a:t>
          </a:r>
        </a:p>
      </dsp:txBody>
      <dsp:txXfrm>
        <a:off x="2966413" y="2393456"/>
        <a:ext cx="1013959" cy="635026"/>
      </dsp:txXfrm>
    </dsp:sp>
    <dsp:sp modelId="{1282F39C-B4FD-454B-9290-99C434E30F00}">
      <dsp:nvSpPr>
        <dsp:cNvPr id="0" name=""/>
        <dsp:cNvSpPr/>
      </dsp:nvSpPr>
      <dsp:spPr>
        <a:xfrm>
          <a:off x="3315760" y="339076"/>
          <a:ext cx="3314425" cy="3314425"/>
        </a:xfrm>
        <a:custGeom>
          <a:avLst/>
          <a:gdLst/>
          <a:ahLst/>
          <a:cxnLst/>
          <a:rect l="0" t="0" r="0" b="0"/>
          <a:pathLst>
            <a:path>
              <a:moveTo>
                <a:pt x="38878" y="2014073"/>
              </a:moveTo>
              <a:arcTo wR="1657212" hR="1657212" stAng="10053879" swAng="1247072"/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98AE8E-7A29-489A-8872-2BE28498D80E}">
      <dsp:nvSpPr>
        <dsp:cNvPr id="0" name=""/>
        <dsp:cNvSpPr/>
      </dsp:nvSpPr>
      <dsp:spPr>
        <a:xfrm>
          <a:off x="2625117" y="1045887"/>
          <a:ext cx="1610529" cy="70373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Racial Equity &amp; Cultural Humility</a:t>
          </a:r>
        </a:p>
      </dsp:txBody>
      <dsp:txXfrm>
        <a:off x="2659470" y="1080240"/>
        <a:ext cx="1541823" cy="635026"/>
      </dsp:txXfrm>
    </dsp:sp>
    <dsp:sp modelId="{99990816-3C12-4536-B667-E01007E306CB}">
      <dsp:nvSpPr>
        <dsp:cNvPr id="0" name=""/>
        <dsp:cNvSpPr/>
      </dsp:nvSpPr>
      <dsp:spPr>
        <a:xfrm>
          <a:off x="3302119" y="365894"/>
          <a:ext cx="3314425" cy="3314425"/>
        </a:xfrm>
        <a:custGeom>
          <a:avLst/>
          <a:gdLst/>
          <a:ahLst/>
          <a:cxnLst/>
          <a:rect l="0" t="0" r="0" b="0"/>
          <a:pathLst>
            <a:path>
              <a:moveTo>
                <a:pt x="323645" y="673366"/>
              </a:moveTo>
              <a:arcTo wR="1657212" hR="1657212" stAng="12985094" swAng="1688815"/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598A0A-7A13-4940-86A4-BB0053F95B20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9DDAF-24D2-4A66-A897-4960C6CEF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750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Bureau of Program and Community Development (OCFS)</a:t>
            </a: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Project management and oversight, contract development, performance monitoring, quality assurance, and technical assistance.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Bureau of Research, Evaluation, &amp; Performance Analytics (OCFS - BREPA)</a:t>
            </a: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Evaluation design planning and oversight, data analysis and performance evaluation, report preparation.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Prevent Child Abuse New York (PCANY)</a:t>
            </a: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Training, staff development, quality assurance, and technical assistance.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Center for Human Services Research (CHSR)</a:t>
            </a: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Management Information System (MIS) design and maintenance, data collection and analysis, performance measurement, report preparation, and technical assistance.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9DDAF-24D2-4A66-A897-4960C6CEF4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64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**Survey will not be administered until Spring of 2021, so this leaves you with time to reflect on, and to collect feed back from staff on, the topics.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9DDAF-24D2-4A66-A897-4960C6CEF4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819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**Survey will not be administered until Spring of 2021, so this leaves you with time to reflect on, and to collect feed back from staff on, the topics.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9DDAF-24D2-4A66-A897-4960C6CEF4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8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E3EE-1588-4AE5-B561-D0D0D2CBC01E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6FBB1-D06E-43E3-9F3D-9C0D3BD7F18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869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E3EE-1588-4AE5-B561-D0D0D2CBC01E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6FBB1-D06E-43E3-9F3D-9C0D3BD7F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149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E3EE-1588-4AE5-B561-D0D0D2CBC01E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6FBB1-D06E-43E3-9F3D-9C0D3BD7F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6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E3EE-1588-4AE5-B561-D0D0D2CBC01E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6FBB1-D06E-43E3-9F3D-9C0D3BD7F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845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E3EE-1588-4AE5-B561-D0D0D2CBC01E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6FBB1-D06E-43E3-9F3D-9C0D3BD7F18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117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E3EE-1588-4AE5-B561-D0D0D2CBC01E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6FBB1-D06E-43E3-9F3D-9C0D3BD7F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6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E3EE-1588-4AE5-B561-D0D0D2CBC01E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6FBB1-D06E-43E3-9F3D-9C0D3BD7F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437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E3EE-1588-4AE5-B561-D0D0D2CBC01E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6FBB1-D06E-43E3-9F3D-9C0D3BD7F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91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E3EE-1588-4AE5-B561-D0D0D2CBC01E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6FBB1-D06E-43E3-9F3D-9C0D3BD7F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92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495E3EE-1588-4AE5-B561-D0D0D2CBC01E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26FBB1-D06E-43E3-9F3D-9C0D3BD7F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185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E3EE-1588-4AE5-B561-D0D0D2CBC01E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6FBB1-D06E-43E3-9F3D-9C0D3BD7F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806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495E3EE-1588-4AE5-B561-D0D0D2CBC01E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026FBB1-D06E-43E3-9F3D-9C0D3BD7F18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210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2E5CD-C72F-433A-8160-DBEB5EA188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Central Administration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3B43E0-C4D0-42E9-B98B-7A25AB34ED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Structure and System Survey</a:t>
            </a:r>
          </a:p>
        </p:txBody>
      </p:sp>
    </p:spTree>
    <p:extLst>
      <p:ext uri="{BB962C8B-B14F-4D97-AF65-F5344CB8AC3E}">
        <p14:creationId xmlns:p14="http://schemas.microsoft.com/office/powerpoint/2010/main" val="1113791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18FF3-6CD4-40EB-915E-2999DDA76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 Administration Structure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A33B88-D9C6-4E86-92D2-03BCAE0AD6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172"/>
          <a:stretch/>
        </p:blipFill>
        <p:spPr>
          <a:xfrm>
            <a:off x="5612172" y="1922469"/>
            <a:ext cx="3269671" cy="696093"/>
          </a:xfrm>
          <a:prstGeom prst="rect">
            <a:avLst/>
          </a:prstGeom>
        </p:spPr>
      </p:pic>
      <p:pic>
        <p:nvPicPr>
          <p:cNvPr id="11" name="Picture 2" descr="Image result for prevent child abuse new york">
            <a:extLst>
              <a:ext uri="{FF2B5EF4-FFF2-40B4-BE49-F238E27FC236}">
                <a16:creationId xmlns:a16="http://schemas.microsoft.com/office/drawing/2014/main" id="{B83B7301-BBF1-4675-A447-6CFEB09DF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184" y="4401077"/>
            <a:ext cx="2299855" cy="557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Image result for center for human services research university at albany">
            <a:extLst>
              <a:ext uri="{FF2B5EF4-FFF2-40B4-BE49-F238E27FC236}">
                <a16:creationId xmlns:a16="http://schemas.microsoft.com/office/drawing/2014/main" id="{D8C56BA1-DDDE-441B-A7F0-0D61933AA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123" y="4516198"/>
            <a:ext cx="2632363" cy="346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799222-D9C0-4A0E-9EC6-E2D3FA294AA5}"/>
              </a:ext>
            </a:extLst>
          </p:cNvPr>
          <p:cNvSpPr/>
          <p:nvPr/>
        </p:nvSpPr>
        <p:spPr>
          <a:xfrm>
            <a:off x="3977339" y="4275513"/>
            <a:ext cx="2805546" cy="184478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B58BFC-E3F6-414F-B900-4227F88776DE}"/>
              </a:ext>
            </a:extLst>
          </p:cNvPr>
          <p:cNvSpPr/>
          <p:nvPr/>
        </p:nvSpPr>
        <p:spPr>
          <a:xfrm>
            <a:off x="7711140" y="4275513"/>
            <a:ext cx="2805546" cy="184478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D604CC-144E-4CE0-AA80-DFF883D7D665}"/>
              </a:ext>
            </a:extLst>
          </p:cNvPr>
          <p:cNvSpPr/>
          <p:nvPr/>
        </p:nvSpPr>
        <p:spPr>
          <a:xfrm>
            <a:off x="3977338" y="1950275"/>
            <a:ext cx="6539347" cy="2089708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2B908B9-2759-45EF-8F2E-47A12B2C2D66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6782885" y="5197906"/>
            <a:ext cx="928255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49B89E5-286F-4CBE-ACB3-652AC5C20367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7247012" y="4039983"/>
            <a:ext cx="0" cy="1043703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B18DD1E-E20A-452E-BE5C-BB50E53826E1}"/>
              </a:ext>
            </a:extLst>
          </p:cNvPr>
          <p:cNvSpPr txBox="1"/>
          <p:nvPr/>
        </p:nvSpPr>
        <p:spPr>
          <a:xfrm>
            <a:off x="3977338" y="2580561"/>
            <a:ext cx="3269670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Bureau of Program and Community Development</a:t>
            </a:r>
          </a:p>
          <a:p>
            <a:pPr algn="ctr"/>
            <a:r>
              <a:rPr lang="en-US" sz="1400" dirty="0">
                <a:latin typeface="Arial"/>
                <a:cs typeface="Arial"/>
              </a:rPr>
              <a:t>Project Management and Oversight, Contract Development, Performance Monitoring, Quality Assurance, and Technical Assistance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FA1789-65C5-4D81-B916-9BA18AA58B08}"/>
              </a:ext>
            </a:extLst>
          </p:cNvPr>
          <p:cNvSpPr txBox="1"/>
          <p:nvPr/>
        </p:nvSpPr>
        <p:spPr>
          <a:xfrm>
            <a:off x="7285113" y="2580561"/>
            <a:ext cx="3269670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Bureau of Research, Evaluation, &amp; Performance Analytics (BREPA)</a:t>
            </a:r>
          </a:p>
          <a:p>
            <a:pPr algn="ctr"/>
            <a:r>
              <a:rPr lang="en-US" sz="1400" dirty="0">
                <a:latin typeface="Arial"/>
                <a:cs typeface="Arial"/>
              </a:rPr>
              <a:t>Evaluation Design Planning and Oversight, Data Analysis and Performance Evaluation, Report Preparation 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A0EAAD-2840-4103-BA54-DC3F949C4F6F}"/>
              </a:ext>
            </a:extLst>
          </p:cNvPr>
          <p:cNvSpPr txBox="1"/>
          <p:nvPr/>
        </p:nvSpPr>
        <p:spPr>
          <a:xfrm>
            <a:off x="3977338" y="5200134"/>
            <a:ext cx="28055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Training, Staff Development, Quality Assurance, and Technical Assistance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C8D169-7040-4530-8E7C-FB67D6F77DFA}"/>
              </a:ext>
            </a:extLst>
          </p:cNvPr>
          <p:cNvSpPr txBox="1"/>
          <p:nvPr/>
        </p:nvSpPr>
        <p:spPr>
          <a:xfrm>
            <a:off x="7721531" y="4950748"/>
            <a:ext cx="2805546" cy="116955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MIS Design and Maintenance, Data Collection and Analysis, Performance Measurement, Report Preparation, and Technical Assistance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F1EE287-5187-4645-A5F7-32670B6837E4}"/>
              </a:ext>
            </a:extLst>
          </p:cNvPr>
          <p:cNvSpPr txBox="1"/>
          <p:nvPr/>
        </p:nvSpPr>
        <p:spPr>
          <a:xfrm>
            <a:off x="1097281" y="2214626"/>
            <a:ext cx="2403566" cy="1264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HFNY CA consists of members of four entities with differing responsibilities.</a:t>
            </a:r>
          </a:p>
        </p:txBody>
      </p:sp>
    </p:spTree>
    <p:extLst>
      <p:ext uri="{BB962C8B-B14F-4D97-AF65-F5344CB8AC3E}">
        <p14:creationId xmlns:p14="http://schemas.microsoft.com/office/powerpoint/2010/main" val="1522339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56640-889E-4B6E-A910-48D5CBA1E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HFA Requirements for a Multi-Site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1881A-05DA-4BBD-AECD-ACD6985DA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93701"/>
          </a:xfrm>
        </p:spPr>
        <p:txBody>
          <a:bodyPr>
            <a:normAutofit fontScale="92500" lnSpcReduction="20000"/>
          </a:bodyPr>
          <a:lstStyle/>
          <a:p>
            <a:pPr marL="225425" indent="-225425">
              <a:buFont typeface="Arial" panose="020B0604020202020204" pitchFamily="34" charset="0"/>
              <a:buChar char="•"/>
            </a:pPr>
            <a:r>
              <a:rPr lang="en-US" dirty="0"/>
              <a:t>Must have a Central Administration (CA) that provides support to single sites</a:t>
            </a:r>
          </a:p>
          <a:p>
            <a:pPr marL="225425" indent="-225425">
              <a:buFont typeface="Arial" panose="020B0604020202020204" pitchFamily="34" charset="0"/>
              <a:buChar char="•"/>
            </a:pPr>
            <a:r>
              <a:rPr lang="en-US" dirty="0"/>
              <a:t>The same way programs must adhere to the HFA Best Practice Standards, CA must adhere to the HFA Central Administration Standards for accreditation</a:t>
            </a:r>
          </a:p>
          <a:p>
            <a:pPr marL="225425" indent="-225425">
              <a:buFont typeface="Arial" panose="020B0604020202020204" pitchFamily="34" charset="0"/>
              <a:buChar char="•"/>
            </a:pPr>
            <a:r>
              <a:rPr lang="en-US" sz="2100" dirty="0"/>
              <a:t>CA Serves as the primary contact with the HFA National Office</a:t>
            </a:r>
          </a:p>
          <a:p>
            <a:pPr marL="225425" indent="-225425">
              <a:buFont typeface="Arial" panose="020B0604020202020204" pitchFamily="34" charset="0"/>
              <a:buChar char="•"/>
            </a:pPr>
            <a:r>
              <a:rPr lang="en-US" dirty="0"/>
              <a:t>CA’s functions include delivery of:</a:t>
            </a:r>
          </a:p>
          <a:p>
            <a:pPr marL="518033" lvl="1" indent="-225425">
              <a:buFont typeface="Arial" panose="020B0604020202020204" pitchFamily="34" charset="0"/>
              <a:buChar char="•"/>
            </a:pPr>
            <a:r>
              <a:rPr lang="en-US" dirty="0"/>
              <a:t>Policy</a:t>
            </a:r>
          </a:p>
          <a:p>
            <a:pPr marL="518033" lvl="1" indent="-225425">
              <a:buFont typeface="Arial" panose="020B0604020202020204" pitchFamily="34" charset="0"/>
              <a:buChar char="•"/>
            </a:pPr>
            <a:r>
              <a:rPr lang="en-US" dirty="0"/>
              <a:t>Training</a:t>
            </a:r>
          </a:p>
          <a:p>
            <a:pPr marL="518033" lvl="1" indent="-225425">
              <a:buFont typeface="Arial" panose="020B0604020202020204" pitchFamily="34" charset="0"/>
              <a:buChar char="•"/>
            </a:pPr>
            <a:r>
              <a:rPr lang="en-US" dirty="0"/>
              <a:t>Quality Assurance (via a standardized annual site visit process to assess quality of implementation)</a:t>
            </a:r>
          </a:p>
          <a:p>
            <a:pPr marL="518033" lvl="1" indent="-225425">
              <a:buFont typeface="Arial" panose="020B0604020202020204" pitchFamily="34" charset="0"/>
              <a:buChar char="•"/>
            </a:pPr>
            <a:r>
              <a:rPr lang="en-US" dirty="0"/>
              <a:t>Technical Assistance (variable in format and delivery method and tailored to the needs of each site to improve quality)</a:t>
            </a:r>
          </a:p>
          <a:p>
            <a:pPr marL="518033" lvl="1" indent="-225425">
              <a:buFont typeface="Arial" panose="020B0604020202020204" pitchFamily="34" charset="0"/>
              <a:buChar char="•"/>
            </a:pPr>
            <a:r>
              <a:rPr lang="en-US" dirty="0"/>
              <a:t>Evaluation (and research when applicable)</a:t>
            </a:r>
          </a:p>
          <a:p>
            <a:pPr marL="518033" lvl="1" indent="-225425">
              <a:buFont typeface="Arial" panose="020B0604020202020204" pitchFamily="34" charset="0"/>
              <a:buChar char="•"/>
            </a:pPr>
            <a:r>
              <a:rPr lang="en-US" dirty="0"/>
              <a:t>Administrative guidance to the system</a:t>
            </a:r>
          </a:p>
          <a:p>
            <a:pPr marL="225425" indent="-225425">
              <a:buFont typeface="Arial" panose="020B0604020202020204" pitchFamily="34" charset="0"/>
              <a:buChar char="•"/>
            </a:pPr>
            <a:r>
              <a:rPr lang="en-US" dirty="0"/>
              <a:t>CA must conduct a program-level, system-wide satisfaction survey of their work in each of the functional areas, as well as their ability to conduct themselves in a culturally responsive and racially equitable way.</a:t>
            </a:r>
          </a:p>
          <a:p>
            <a:pPr marL="0" lvl="1" indent="0" algn="ctr">
              <a:buNone/>
            </a:pPr>
            <a:r>
              <a:rPr lang="en-US" sz="1500" i="1" dirty="0"/>
              <a:t>(Content paraphrased from HFA Central Administration Standards document)</a:t>
            </a:r>
          </a:p>
        </p:txBody>
      </p:sp>
    </p:spTree>
    <p:extLst>
      <p:ext uri="{BB962C8B-B14F-4D97-AF65-F5344CB8AC3E}">
        <p14:creationId xmlns:p14="http://schemas.microsoft.com/office/powerpoint/2010/main" val="1560230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7C6EE-3DC8-44FD-8802-F77ADDEBD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Topics &amp; Examples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24D20D1-F5B7-41B2-91BD-8FCE03C222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2126538"/>
              </p:ext>
            </p:extLst>
          </p:nvPr>
        </p:nvGraphicFramePr>
        <p:xfrm>
          <a:off x="1096963" y="1846263"/>
          <a:ext cx="9703715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D121E30-10BF-42A3-9481-88840969C793}"/>
              </a:ext>
            </a:extLst>
          </p:cNvPr>
          <p:cNvSpPr txBox="1"/>
          <p:nvPr/>
        </p:nvSpPr>
        <p:spPr>
          <a:xfrm>
            <a:off x="7874598" y="1910329"/>
            <a:ext cx="41847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Development of a new or updated policy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Soliciting feedback  on a new or updated policy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Including members from all entities of CA in decision-making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5BAB66-116C-43A5-A322-5AE643CAD302}"/>
              </a:ext>
            </a:extLst>
          </p:cNvPr>
          <p:cNvSpPr txBox="1"/>
          <p:nvPr/>
        </p:nvSpPr>
        <p:spPr>
          <a:xfrm>
            <a:off x="8498543" y="3118961"/>
            <a:ext cx="38297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FSS/FRS Core trainings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Individual site support 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MIS Webinars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D7D712-49CB-4969-AEEC-1ADA4BF65065}"/>
              </a:ext>
            </a:extLst>
          </p:cNvPr>
          <p:cNvSpPr txBox="1"/>
          <p:nvPr/>
        </p:nvSpPr>
        <p:spPr>
          <a:xfrm>
            <a:off x="8552330" y="4482224"/>
            <a:ext cx="334531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Site Visits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Reviews of Parent Surveys, HV Narratives, Supervisor notes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Assistance with broad MIS 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Observation of Practice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9B88FC-9E61-4EA2-BA57-DFFE8860681E}"/>
              </a:ext>
            </a:extLst>
          </p:cNvPr>
          <p:cNvSpPr txBox="1"/>
          <p:nvPr/>
        </p:nvSpPr>
        <p:spPr>
          <a:xfrm>
            <a:off x="295834" y="2044005"/>
            <a:ext cx="33976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Conducts interactions in a culturally responsive 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Provides program cultural humility activities to do with staff and families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Considers racial equity in development of policy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04E7D3-69EA-44F2-B78E-6D6C908FF786}"/>
              </a:ext>
            </a:extLst>
          </p:cNvPr>
          <p:cNvSpPr txBox="1"/>
          <p:nvPr/>
        </p:nvSpPr>
        <p:spPr>
          <a:xfrm>
            <a:off x="75304" y="3879289"/>
            <a:ext cx="398929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Performance Indicators (PIs)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Performance Targets (PTs)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Continuous Quality Improvement (CQI)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Special Committees (Curricula, Fatherhood,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Pilot Testing a new approach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4967DB-BE32-4715-9F5B-95E303D803AA}"/>
              </a:ext>
            </a:extLst>
          </p:cNvPr>
          <p:cNvSpPr txBox="1"/>
          <p:nvPr/>
        </p:nvSpPr>
        <p:spPr>
          <a:xfrm>
            <a:off x="888561" y="5497887"/>
            <a:ext cx="47674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Responses to individual 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Specialized Program-focused training based on site needs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Assistance with specific MIS questions</a:t>
            </a:r>
          </a:p>
        </p:txBody>
      </p:sp>
    </p:spTree>
    <p:extLst>
      <p:ext uri="{BB962C8B-B14F-4D97-AF65-F5344CB8AC3E}">
        <p14:creationId xmlns:p14="http://schemas.microsoft.com/office/powerpoint/2010/main" val="3170600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8A352-5047-40E2-81A0-2F3B3D376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BCB40-EF5E-4D55-9E89-F648D9CFD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pPr marL="225425" indent="-225425">
              <a:buFont typeface="Arial" panose="020B0604020202020204" pitchFamily="34" charset="0"/>
              <a:buChar char="•"/>
            </a:pPr>
            <a:r>
              <a:rPr lang="en-US" sz="2800" dirty="0"/>
              <a:t>What has been helpful to your program in each of the topics?</a:t>
            </a:r>
          </a:p>
          <a:p>
            <a:pPr marL="225425" indent="-225425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25425" indent="-225425">
              <a:buFont typeface="Arial" panose="020B0604020202020204" pitchFamily="34" charset="0"/>
              <a:buChar char="•"/>
            </a:pPr>
            <a:r>
              <a:rPr lang="en-US" sz="2800" dirty="0"/>
              <a:t>What has hindered your program in each of the topics?</a:t>
            </a:r>
          </a:p>
          <a:p>
            <a:pPr marL="225425" indent="-225425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25425" indent="-225425">
              <a:buFont typeface="Arial" panose="020B0604020202020204" pitchFamily="34" charset="0"/>
              <a:buChar char="•"/>
            </a:pPr>
            <a:r>
              <a:rPr lang="en-US" sz="2800" dirty="0"/>
              <a:t>What further supports are needed in each of the topics?</a:t>
            </a:r>
          </a:p>
        </p:txBody>
      </p:sp>
    </p:spTree>
    <p:extLst>
      <p:ext uri="{BB962C8B-B14F-4D97-AF65-F5344CB8AC3E}">
        <p14:creationId xmlns:p14="http://schemas.microsoft.com/office/powerpoint/2010/main" val="990409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86CBB-A7C2-4ECE-A902-5E5FDB31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need your help to prepare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ACD73-B1D8-42B9-AF26-56F295F8F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25425" indent="-225425">
              <a:buFont typeface="Arial" panose="020B0604020202020204" pitchFamily="34" charset="0"/>
              <a:buChar char="•"/>
            </a:pPr>
            <a:r>
              <a:rPr lang="en-US" dirty="0"/>
              <a:t>Program managers will be the ones physically entering the responses in the survey, but we are looking for feedback from staff at all levels</a:t>
            </a:r>
          </a:p>
          <a:p>
            <a:pPr marL="225425" indent="-225425">
              <a:buFont typeface="Arial" panose="020B0604020202020204" pitchFamily="34" charset="0"/>
              <a:buChar char="•"/>
            </a:pPr>
            <a:r>
              <a:rPr lang="en-US" dirty="0"/>
              <a:t>Responses will be confidential and only ever reported in conjunction with other programs’ answers</a:t>
            </a:r>
          </a:p>
          <a:p>
            <a:pPr marL="225425" indent="-225425">
              <a:buFont typeface="Arial" panose="020B0604020202020204" pitchFamily="34" charset="0"/>
              <a:buChar char="•"/>
            </a:pPr>
            <a:r>
              <a:rPr lang="en-US" dirty="0"/>
              <a:t>Please consider each of the topics we went through and think of examples you and your staff have encountered</a:t>
            </a:r>
          </a:p>
          <a:p>
            <a:pPr marL="225425" indent="-225425">
              <a:buFont typeface="Arial" panose="020B0604020202020204" pitchFamily="34" charset="0"/>
              <a:buChar char="•"/>
            </a:pPr>
            <a:r>
              <a:rPr lang="en-US" sz="2100" dirty="0"/>
              <a:t>Consult your program staff as a team to brainstorm the specific feedback you would like to share with the Central Administration.</a:t>
            </a:r>
            <a:endParaRPr lang="en-US" dirty="0"/>
          </a:p>
          <a:p>
            <a:pPr marL="225425" indent="-225425">
              <a:buFont typeface="Arial" panose="020B0604020202020204" pitchFamily="34" charset="0"/>
              <a:buChar char="•"/>
            </a:pPr>
            <a:r>
              <a:rPr lang="en-US" dirty="0"/>
              <a:t>If possible, meet with groups of staff to discuss the topic areas and keep notes of feedback</a:t>
            </a:r>
          </a:p>
          <a:p>
            <a:pPr marL="225425" indent="-225425">
              <a:buFont typeface="Arial" panose="020B0604020202020204" pitchFamily="34" charset="0"/>
              <a:buChar char="•"/>
            </a:pPr>
            <a:r>
              <a:rPr lang="en-US" dirty="0"/>
              <a:t>Alternatively, or in addition to group meetings, discuss the topics and ask for feedback during supervision sessions</a:t>
            </a:r>
          </a:p>
        </p:txBody>
      </p:sp>
    </p:spTree>
    <p:extLst>
      <p:ext uri="{BB962C8B-B14F-4D97-AF65-F5344CB8AC3E}">
        <p14:creationId xmlns:p14="http://schemas.microsoft.com/office/powerpoint/2010/main" val="227902792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130</TotalTime>
  <Words>741</Words>
  <Application>Microsoft Office PowerPoint</Application>
  <PresentationFormat>Widescreen</PresentationFormat>
  <Paragraphs>74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Retrospect</vt:lpstr>
      <vt:lpstr>Central Administration</vt:lpstr>
      <vt:lpstr>Central Administration Structure</vt:lpstr>
      <vt:lpstr>HFA Requirements for a Multi-Site System</vt:lpstr>
      <vt:lpstr>Survey Topics &amp; Examples</vt:lpstr>
      <vt:lpstr>Broad Questions</vt:lpstr>
      <vt:lpstr>We need your help to prepare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 Administration</dc:title>
  <dc:creator>Margaux H</dc:creator>
  <cp:lastModifiedBy>Margaux H</cp:lastModifiedBy>
  <cp:revision>11</cp:revision>
  <dcterms:created xsi:type="dcterms:W3CDTF">2020-11-06T15:06:49Z</dcterms:created>
  <dcterms:modified xsi:type="dcterms:W3CDTF">2020-11-06T17:17:36Z</dcterms:modified>
</cp:coreProperties>
</file>