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24" r:id="rId3"/>
    <p:sldId id="332" r:id="rId4"/>
    <p:sldId id="331" r:id="rId5"/>
    <p:sldId id="335" r:id="rId6"/>
    <p:sldId id="336" r:id="rId7"/>
    <p:sldId id="333" r:id="rId8"/>
    <p:sldId id="367" r:id="rId9"/>
    <p:sldId id="361" r:id="rId10"/>
    <p:sldId id="362" r:id="rId11"/>
    <p:sldId id="370" r:id="rId12"/>
    <p:sldId id="371" r:id="rId13"/>
    <p:sldId id="369" r:id="rId14"/>
    <p:sldId id="338" r:id="rId15"/>
    <p:sldId id="366" r:id="rId16"/>
    <p:sldId id="339" r:id="rId17"/>
    <p:sldId id="351" r:id="rId18"/>
    <p:sldId id="363" r:id="rId19"/>
    <p:sldId id="364" r:id="rId20"/>
    <p:sldId id="368" r:id="rId21"/>
    <p:sldId id="354" r:id="rId22"/>
    <p:sldId id="360" r:id="rId23"/>
    <p:sldId id="356" r:id="rId24"/>
    <p:sldId id="357" r:id="rId25"/>
    <p:sldId id="343" r:id="rId26"/>
    <p:sldId id="344" r:id="rId27"/>
    <p:sldId id="353" r:id="rId28"/>
    <p:sldId id="348" r:id="rId29"/>
    <p:sldId id="358" r:id="rId30"/>
    <p:sldId id="352" r:id="rId31"/>
    <p:sldId id="346" r:id="rId32"/>
    <p:sldId id="334" r:id="rId33"/>
    <p:sldId id="345" r:id="rId34"/>
    <p:sldId id="295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 Lee" initials="el" lastIdx="0" clrIdx="0">
    <p:extLst>
      <p:ext uri="{19B8F6BF-5375-455C-9EA6-DF929625EA0E}">
        <p15:presenceInfo xmlns:p15="http://schemas.microsoft.com/office/powerpoint/2012/main" userId="E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80"/>
    <a:srgbClr val="F4E1ED"/>
    <a:srgbClr val="5C03BD"/>
    <a:srgbClr val="ED7D31"/>
    <a:srgbClr val="006600"/>
    <a:srgbClr val="9999FF"/>
    <a:srgbClr val="2F5597"/>
    <a:srgbClr val="FFD966"/>
    <a:srgbClr val="7F6000"/>
    <a:srgbClr val="BF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678" autoAdjust="0"/>
  </p:normalViewPr>
  <p:slideViewPr>
    <p:cSldViewPr>
      <p:cViewPr varScale="1">
        <p:scale>
          <a:sx n="66" d="100"/>
          <a:sy n="66" d="100"/>
        </p:scale>
        <p:origin x="82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144E092-4C35-4513-90D4-7C7139EA479A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09F5B33-C31E-443B-820B-7D2E0BC0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8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08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Under one-step, we have way fewer factors than before: we just have what is collected at SCREEN, because that’s what we have for EVERYONE</a:t>
            </a:r>
          </a:p>
          <a:p>
            <a:r>
              <a:rPr lang="en-US" sz="1300" dirty="0"/>
              <a:t>If you enroll: we collect more info! But not everyone enrolls, so we can’t rely on that stage</a:t>
            </a:r>
          </a:p>
          <a:p>
            <a:r>
              <a:rPr lang="en-US" sz="1300" dirty="0"/>
              <a:t>Here’s what we have as of screen</a:t>
            </a:r>
          </a:p>
          <a:p>
            <a:r>
              <a:rPr lang="en-US" sz="1300" dirty="0"/>
              <a:t>S if there is something different about family makeup: </a:t>
            </a:r>
            <a:r>
              <a:rPr lang="en-US" sz="1300" dirty="0" err="1"/>
              <a:t>grandfamily</a:t>
            </a:r>
            <a:r>
              <a:rPr lang="en-US" sz="1300" dirty="0"/>
              <a:t>, LGBTQ+ family, </a:t>
            </a:r>
            <a:r>
              <a:rPr lang="en-US" sz="1300" dirty="0" err="1"/>
              <a:t>etc</a:t>
            </a:r>
            <a:r>
              <a:rPr lang="en-US" sz="1300" dirty="0"/>
              <a:t>, hence the maybe</a:t>
            </a:r>
          </a:p>
          <a:p>
            <a:endParaRPr lang="en-US" sz="1300" dirty="0"/>
          </a:p>
          <a:p>
            <a:r>
              <a:rPr lang="en-US" sz="1300" dirty="0"/>
              <a:t>So social: you’ll have to get through other means: informal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9682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let’s take a look at how the new acceptance rate report is laid out</a:t>
            </a:r>
          </a:p>
          <a:p>
            <a:endParaRPr lang="en-US" sz="1300" dirty="0"/>
          </a:p>
          <a:p>
            <a:r>
              <a:rPr lang="en-US" sz="1300" dirty="0"/>
              <a:t>first: who’s included? pos screens with an outcome in period: doesn’t include anyone who’s hanging out between stages</a:t>
            </a:r>
          </a:p>
          <a:p>
            <a:r>
              <a:rPr lang="en-US" sz="1300" dirty="0"/>
              <a:t>Then those major summary categories: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/>
              <a:t>total families in cohort; then broken down into outcomes: accepted (as enrolled AND at least one HV log: frog or not!); not accepted services (enrolled but discharged without at least one HV log); discharged without enrolling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487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/>
              <a:t>Now, most of the time: families probably will enroll at their first HV. You get a referral, screen, talk and explain HF, ask if the family is interested, they say yes, you set up a first HV and enroll them at that time: after the visit, you fill out a case note and the engagement log and say they accepted, and fill out a HV Log. so their enrollment date is the date of their first HV. And you move on from there!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/>
              <a:t>But note: that might not always be the case! You could: get a referral, screen, talk and explain HF, family says maybe… so you set up a short, more informal “sample” visit, or find a time for them to stop by your HF office for a meetup. They meet you, say yes, they want to enroll! Cool, you add a case note saying you had a visit, and fill out the Engagement log saying you had a visit and they enrolled. But you do fill out a HV log? NO! because you didn’t do a FULL HV, just a short sample one. Or alternatively, maybe you found a time for the family to stop by your HF office to meet, and then they decided to enroll! Same deal: enrollment but no real visit yet.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/>
              <a:t>Then: maybe they ghost you. maybe they change their mind. So you eventually discharge them before you get a HV.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05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Looking at the forms in the MIS you fill out for these steps:</a:t>
            </a:r>
          </a:p>
          <a:p>
            <a:r>
              <a:rPr lang="en-US" sz="1300" dirty="0"/>
              <a:t>Case Note -&gt; Engagement Log -&gt; </a:t>
            </a:r>
          </a:p>
          <a:p>
            <a:r>
              <a:rPr lang="en-US" sz="1300" dirty="0"/>
              <a:t>Maybe a HV Log at that point, if you did a real full visit, but also maybe not! Maybe first HV will come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3606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let’s go back to our example</a:t>
            </a:r>
          </a:p>
          <a:p>
            <a:r>
              <a:rPr lang="en-US" sz="1300" dirty="0"/>
              <a:t>Let’s say we have 100 potentially eligible families, who had SCREEN between 5/1 and 4/30</a:t>
            </a:r>
          </a:p>
          <a:p>
            <a:endParaRPr lang="en-US" sz="1300" dirty="0"/>
          </a:p>
          <a:p>
            <a:r>
              <a:rPr lang="en-US" sz="1300" dirty="0"/>
              <a:t>Of these: 21, or 21%, enrolled; 5% enrolled (signed the paperwork) but were discharged before any HVs; 74% never enrolled</a:t>
            </a:r>
          </a:p>
          <a:p>
            <a:endParaRPr lang="en-US" sz="1300" dirty="0"/>
          </a:p>
          <a:p>
            <a:r>
              <a:rPr lang="en-US" sz="1300" dirty="0"/>
              <a:t>Enrolled but no HV: probably not too many, but still, what’s going on here?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747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89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First column: across all categories, what N, % of cases were discharged for this reason?</a:t>
            </a:r>
          </a:p>
          <a:p>
            <a:r>
              <a:rPr lang="en-US" sz="1300" dirty="0"/>
              <a:t>Then, reading across columns within a row: where are those cases coming from?</a:t>
            </a:r>
          </a:p>
          <a:p>
            <a:endParaRPr lang="en-US" sz="1300" dirty="0"/>
          </a:p>
          <a:p>
            <a:r>
              <a:rPr lang="en-US" sz="1300" dirty="0"/>
              <a:t>Accepted: may have later been discharged. That’s fine! </a:t>
            </a:r>
          </a:p>
          <a:p>
            <a:endParaRPr lang="en-US" sz="1300" dirty="0"/>
          </a:p>
          <a:p>
            <a:r>
              <a:rPr lang="en-US" sz="1300" dirty="0"/>
              <a:t>Not accepted: all have been discharged. Any notable reasons?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40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Screen reasons:</a:t>
            </a:r>
          </a:p>
          <a:p>
            <a:endParaRPr lang="en-US" sz="1300" dirty="0"/>
          </a:p>
          <a:p>
            <a:r>
              <a:rPr lang="en-US" sz="1300" dirty="0"/>
              <a:t>Where are the rates very different from the base distribution?</a:t>
            </a:r>
          </a:p>
          <a:p>
            <a:endParaRPr lang="en-US" sz="1300" dirty="0"/>
          </a:p>
          <a:p>
            <a:r>
              <a:rPr lang="en-US" sz="1300" dirty="0"/>
              <a:t>Under 21: nope, pretty well matches up to overall</a:t>
            </a:r>
          </a:p>
          <a:p>
            <a:endParaRPr lang="en-US" sz="1300" dirty="0"/>
          </a:p>
          <a:p>
            <a:r>
              <a:rPr lang="en-US" sz="1300" dirty="0"/>
              <a:t>Look at income: almost all of those with not-inadequate-income did not accept: this is skewed. A whole bunch with inadequate income also didn’t accept, but a bunch did enroll, so that’s pretty fine. But for people where </a:t>
            </a:r>
            <a:r>
              <a:rPr lang="en-US" sz="1300" b="1" dirty="0"/>
              <a:t>this isn’t </a:t>
            </a:r>
            <a:r>
              <a:rPr lang="en-US" sz="1300" dirty="0"/>
              <a:t>their main risk, they didn’t enroll.</a:t>
            </a:r>
          </a:p>
          <a:p>
            <a:endParaRPr lang="en-US" sz="1300" dirty="0"/>
          </a:p>
          <a:p>
            <a:r>
              <a:rPr lang="en-US" sz="1300" dirty="0"/>
              <a:t>Prenatal care: of those with Yes: almost half did enroll! Way more than the overall acceptance rate</a:t>
            </a:r>
          </a:p>
          <a:p>
            <a:endParaRPr lang="en-US" sz="1300" dirty="0"/>
          </a:p>
          <a:p>
            <a:r>
              <a:rPr lang="en-US" sz="1300" dirty="0"/>
              <a:t>Marital status: eh no differences big enough to talk about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809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What’s our overall acceptance rate?</a:t>
            </a:r>
          </a:p>
          <a:p>
            <a:r>
              <a:rPr lang="en-US" sz="1300" dirty="0"/>
              <a:t>21%</a:t>
            </a:r>
          </a:p>
          <a:p>
            <a:endParaRPr lang="en-US" sz="1300" dirty="0"/>
          </a:p>
          <a:p>
            <a:r>
              <a:rPr lang="en-US" sz="1300" dirty="0"/>
              <a:t>So for age: 4 age bands: Which age group makes up biggest chunk of group to start?</a:t>
            </a:r>
          </a:p>
          <a:p>
            <a:r>
              <a:rPr lang="en-US" sz="1300" dirty="0"/>
              <a:t>Here, 21-29s are almost half of your sample</a:t>
            </a:r>
          </a:p>
          <a:p>
            <a:r>
              <a:rPr lang="en-US" sz="1300" dirty="0"/>
              <a:t>Then 30+</a:t>
            </a:r>
          </a:p>
          <a:p>
            <a:endParaRPr lang="en-US" sz="1300" dirty="0"/>
          </a:p>
          <a:p>
            <a:r>
              <a:rPr lang="en-US" sz="1300" dirty="0"/>
              <a:t>Ok, but which age group is MOST LIKELY TO ENROLL? Highest rate of enrollment? Which row is a lot higher than the overall rate?</a:t>
            </a:r>
          </a:p>
          <a:p>
            <a:r>
              <a:rPr lang="en-US" sz="1300" dirty="0"/>
              <a:t>30+: more than 10% over the overall accept rate</a:t>
            </a:r>
          </a:p>
          <a:p>
            <a:endParaRPr lang="en-US" sz="1300" dirty="0"/>
          </a:p>
          <a:p>
            <a:r>
              <a:rPr lang="en-US" sz="1300" dirty="0"/>
              <a:t>Who is LEAST LIKELY TO ENROLL? Highest rate of refusal? Acceptance rate a lot lower than overall?</a:t>
            </a:r>
          </a:p>
          <a:p>
            <a:r>
              <a:rPr lang="en-US" sz="1300" dirty="0"/>
              <a:t>20-30s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675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224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As you know, as part of your reports, you need to include information on your program’s acceptance &amp; retention rates every year.</a:t>
            </a:r>
          </a:p>
          <a:p>
            <a:r>
              <a:rPr lang="en-US" sz="1300" dirty="0"/>
              <a:t>This isn’t just an idle exercise, and you shouldn’t only be doing it because we say it’s required. It has a few benefits for you:</a:t>
            </a:r>
          </a:p>
          <a:p>
            <a:r>
              <a:rPr lang="en-US" sz="1300" dirty="0"/>
              <a:t>-It provides an annual point of reflection to take stock of what’s going on at your program (see the full picture, instead of just the select stories you remember)</a:t>
            </a:r>
          </a:p>
          <a:p>
            <a:r>
              <a:rPr lang="en-US" sz="1300" dirty="0"/>
              <a:t>-it forces you to review your activities, see if you’ve made any progress, determine what factors seem to be important</a:t>
            </a:r>
          </a:p>
          <a:p>
            <a:r>
              <a:rPr lang="en-US" sz="1300" dirty="0"/>
              <a:t>-and it guides you to making a plan to improve over the next year</a:t>
            </a:r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38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that’s it for acceptance rate: we don’t have as many factors anymore, so it’s a bit shorter, but the ideas of how to read the report are the same as they were before</a:t>
            </a:r>
          </a:p>
          <a:p>
            <a:r>
              <a:rPr lang="en-US" sz="1300" dirty="0"/>
              <a:t>So let’s go on to the retention rate report: and let’s first discuss the reporting time period, with a few examples, since that’s a little bit more complex than for acceptance rate</a:t>
            </a:r>
          </a:p>
          <a:p>
            <a:endParaRPr lang="en-US" sz="1300" dirty="0"/>
          </a:p>
          <a:p>
            <a:r>
              <a:rPr lang="en-US" sz="1400" dirty="0"/>
              <a:t>First: regarding one-step: Retention from </a:t>
            </a:r>
            <a:r>
              <a:rPr lang="en-US" sz="1400" i="1" dirty="0"/>
              <a:t>Enrollment/date of paperwork signing</a:t>
            </a:r>
            <a:r>
              <a:rPr lang="en-US" sz="1400" dirty="0"/>
              <a:t>, for those with at least one HV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045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7865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To have a chance of being enrolled 12 months on ↑, must have been enrolled by …</a:t>
            </a:r>
          </a:p>
          <a:p>
            <a:r>
              <a:rPr lang="en-US" sz="2000" dirty="0"/>
              <a:t>1 year prior to ↑ enroll end date: So beginning of enrollment window is …</a:t>
            </a:r>
          </a:p>
          <a:p>
            <a:endParaRPr lang="en-US" sz="2000" dirty="0"/>
          </a:p>
          <a:p>
            <a:r>
              <a:rPr lang="en-US" sz="2000" dirty="0"/>
              <a:t>Start: </a:t>
            </a:r>
          </a:p>
          <a:p>
            <a:r>
              <a:rPr lang="en-US" sz="2000" dirty="0"/>
              <a:t>End: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555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To have a chance of being enrolled 6 months on ↑, must have been enrolled by …</a:t>
            </a:r>
          </a:p>
          <a:p>
            <a:r>
              <a:rPr lang="en-US" sz="1400" dirty="0"/>
              <a:t>1 year prior to ↑ enroll end date: So beginning of enrollment window is …</a:t>
            </a:r>
          </a:p>
          <a:p>
            <a:endParaRPr lang="en-US" sz="1400" dirty="0"/>
          </a:p>
          <a:p>
            <a:r>
              <a:rPr lang="en-US" sz="1400" dirty="0"/>
              <a:t>Start: </a:t>
            </a:r>
          </a:p>
          <a:p>
            <a:r>
              <a:rPr lang="en-US" sz="1400" dirty="0"/>
              <a:t>End:</a:t>
            </a:r>
            <a:endParaRPr lang="en-US" sz="1050" dirty="0"/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327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/>
              <a:t>To have a chance of being enrolled 12 months on ↑, must have been enrolled by …</a:t>
            </a:r>
          </a:p>
          <a:p>
            <a:r>
              <a:rPr lang="en-US" sz="1400" dirty="0"/>
              <a:t>1 year prior to ↑ enroll end date: So beginning of enrollment window is …</a:t>
            </a:r>
          </a:p>
          <a:p>
            <a:endParaRPr lang="en-US" sz="1400" dirty="0"/>
          </a:p>
          <a:p>
            <a:r>
              <a:rPr lang="en-US" sz="1400" dirty="0"/>
              <a:t>Start: </a:t>
            </a:r>
          </a:p>
          <a:p>
            <a:r>
              <a:rPr lang="en-US" sz="1400" dirty="0"/>
              <a:t>End:</a:t>
            </a:r>
            <a:endParaRPr lang="en-US" sz="1050" dirty="0"/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89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Retention rate!</a:t>
            </a:r>
          </a:p>
          <a:p>
            <a:r>
              <a:rPr lang="en-US" sz="1300" dirty="0"/>
              <a:t>Here: participants enrolled 1-2 years ago: give possibility of up to 2 years enrollment. But we’re going to be focusing on 1 year retention, because everyone should have that</a:t>
            </a:r>
          </a:p>
          <a:p>
            <a:r>
              <a:rPr lang="en-US" sz="1300" dirty="0"/>
              <a:t>NOTE THAT:</a:t>
            </a:r>
          </a:p>
          <a:p>
            <a:r>
              <a:rPr lang="en-US" sz="1300" dirty="0"/>
              <a:t>-excludes any participant where </a:t>
            </a:r>
            <a:r>
              <a:rPr lang="en-US" sz="1300" dirty="0" err="1"/>
              <a:t>disch</a:t>
            </a:r>
            <a:r>
              <a:rPr lang="en-US" sz="1300" dirty="0"/>
              <a:t> reason was clearly unrelated to individual factors, or out of program’s control</a:t>
            </a:r>
          </a:p>
          <a:p>
            <a:r>
              <a:rPr lang="en-US" sz="1300" dirty="0"/>
              <a:t>-also note: </a:t>
            </a:r>
            <a:r>
              <a:rPr lang="en-US" sz="1300" b="1" dirty="0"/>
              <a:t>discharge date is backdated to be date of last HV </a:t>
            </a:r>
            <a:r>
              <a:rPr lang="en-US" sz="1300" dirty="0"/>
              <a:t>(so if discharged after being on CO for 3 months: this report uses the date of last HV, </a:t>
            </a:r>
            <a:r>
              <a:rPr lang="en-US" sz="1300" dirty="0" err="1"/>
              <a:t>bc</a:t>
            </a:r>
            <a:r>
              <a:rPr lang="en-US" sz="1300" dirty="0"/>
              <a:t> that’s how long they were actually receiving services)</a:t>
            </a:r>
          </a:p>
          <a:p>
            <a:endParaRPr lang="en-US" sz="1300" dirty="0"/>
          </a:p>
          <a:p>
            <a:r>
              <a:rPr lang="en-US" sz="1300" dirty="0"/>
              <a:t>-overall retention rate: </a:t>
            </a:r>
          </a:p>
          <a:p>
            <a:r>
              <a:rPr lang="en-US" sz="1300" dirty="0"/>
              <a:t>Here, 72 participants enrolled in this window</a:t>
            </a:r>
          </a:p>
          <a:p>
            <a:r>
              <a:rPr lang="en-US" sz="1300" dirty="0"/>
              <a:t>At 3 </a:t>
            </a:r>
            <a:r>
              <a:rPr lang="en-US" sz="1300" dirty="0" err="1"/>
              <a:t>mo</a:t>
            </a:r>
            <a:r>
              <a:rPr lang="en-US" sz="1300" dirty="0"/>
              <a:t>: had lost 15, so 79% still enrolled</a:t>
            </a:r>
          </a:p>
          <a:p>
            <a:r>
              <a:rPr lang="en-US" sz="1300" dirty="0"/>
              <a:t>At 6 </a:t>
            </a:r>
            <a:r>
              <a:rPr lang="en-US" sz="1300" dirty="0" err="1"/>
              <a:t>mo</a:t>
            </a:r>
            <a:r>
              <a:rPr lang="en-US" sz="1300" dirty="0"/>
              <a:t>: had lost 20, so 72% still enrolled</a:t>
            </a:r>
          </a:p>
          <a:p>
            <a:r>
              <a:rPr lang="en-US" sz="1300" dirty="0"/>
              <a:t>At 1 year: had lost 32, so 56% still enrolled (just over half: would this meet the PI standard? Yes!)</a:t>
            </a:r>
          </a:p>
          <a:p>
            <a:r>
              <a:rPr lang="en-US" sz="1300" dirty="0"/>
              <a:t>40 retained at end of this window</a:t>
            </a:r>
          </a:p>
          <a:p>
            <a:endParaRPr lang="en-US" sz="1300" dirty="0"/>
          </a:p>
          <a:p>
            <a:r>
              <a:rPr lang="en-US" sz="1300" dirty="0"/>
              <a:t>Total discharged row: </a:t>
            </a:r>
            <a:r>
              <a:rPr lang="en-US" sz="1300" b="1" dirty="0"/>
              <a:t>total</a:t>
            </a:r>
            <a:r>
              <a:rPr lang="en-US" sz="1300" dirty="0"/>
              <a:t> discharged by end of each interval (cumulative)</a:t>
            </a:r>
          </a:p>
          <a:p>
            <a:r>
              <a:rPr lang="en-US" sz="1300" dirty="0"/>
              <a:t>Then, in characteristics of those discharged between each interval: How many </a:t>
            </a:r>
            <a:r>
              <a:rPr lang="en-US" sz="1300" b="1" dirty="0"/>
              <a:t>MORE</a:t>
            </a:r>
            <a:r>
              <a:rPr lang="en-US" sz="1300" dirty="0"/>
              <a:t> discharged at each timepoint (not cumulative)</a:t>
            </a:r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514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now let’s take a look at how our factors come in to play</a:t>
            </a:r>
          </a:p>
          <a:p>
            <a:r>
              <a:rPr lang="en-US" sz="1300" dirty="0"/>
              <a:t>age is the first factor</a:t>
            </a:r>
          </a:p>
          <a:p>
            <a:r>
              <a:rPr lang="en-US" sz="1300" dirty="0"/>
              <a:t>we’ve got our initial sample breakdown: age groupings of everyone who enrolled in this window</a:t>
            </a:r>
          </a:p>
          <a:p>
            <a:r>
              <a:rPr lang="en-US" sz="1300" dirty="0"/>
              <a:t>And then the following columns are how many in each age group dropped out IN THAT WINDOW: not cumulative (should add up to which row)</a:t>
            </a:r>
          </a:p>
          <a:p>
            <a:pPr defTabSz="966612">
              <a:defRPr/>
            </a:pPr>
            <a:r>
              <a:rPr lang="en-US" sz="1300" dirty="0"/>
              <a:t>Note that the grey %s are again the % of the grey N</a:t>
            </a:r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2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let’s actually see if there are any patterns within age</a:t>
            </a:r>
          </a:p>
          <a:p>
            <a:endParaRPr lang="en-US" sz="1300" dirty="0"/>
          </a:p>
          <a:p>
            <a:r>
              <a:rPr lang="en-US" sz="1300" dirty="0"/>
              <a:t>Start at the end:</a:t>
            </a:r>
            <a:r>
              <a:rPr lang="en-US" sz="1300" baseline="0" dirty="0"/>
              <a:t> any diffs in retention rate by age?</a:t>
            </a:r>
          </a:p>
          <a:p>
            <a:r>
              <a:rPr lang="en-US" sz="1300" baseline="0" dirty="0"/>
              <a:t>Yes: retain more older, lower rates for younger. </a:t>
            </a:r>
          </a:p>
          <a:p>
            <a:r>
              <a:rPr lang="en-US" sz="1300" baseline="0" dirty="0"/>
              <a:t>Timing: lose all &lt;18s pretty quick</a:t>
            </a:r>
          </a:p>
          <a:p>
            <a:r>
              <a:rPr lang="en-US" sz="1300" baseline="0" dirty="0"/>
              <a:t>But: back to the beginning to see Ns: very few younger to begin with. Maybe not the biggest thing to address.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What about Primary Language?</a:t>
            </a:r>
          </a:p>
          <a:p>
            <a:r>
              <a:rPr lang="en-US" sz="1300" dirty="0"/>
              <a:t>First: dif</a:t>
            </a:r>
            <a:r>
              <a:rPr lang="en-US" sz="1300" baseline="0" dirty="0"/>
              <a:t>f in retention rate? Yes: higher 1 year retention for Spanish than English</a:t>
            </a:r>
          </a:p>
          <a:p>
            <a:r>
              <a:rPr lang="en-US" sz="1300" baseline="0" dirty="0"/>
              <a:t>Cohort sizes: start with more English! So you’ve got a decent size group to potentially work on keeping: a lot drop out pretty quickly. What can you do to address?</a:t>
            </a:r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8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Finally: REASONS FOR DISCHARGE</a:t>
            </a:r>
          </a:p>
          <a:p>
            <a:r>
              <a:rPr lang="en-US" sz="1300" dirty="0"/>
              <a:t>Why and when?</a:t>
            </a:r>
          </a:p>
          <a:p>
            <a:r>
              <a:rPr lang="en-US" sz="1300" dirty="0"/>
              <a:t>Refused: mostly pretty early</a:t>
            </a:r>
          </a:p>
          <a:p>
            <a:r>
              <a:rPr lang="en-US" sz="1300" dirty="0"/>
              <a:t>Unable to locate: surprisingly early??</a:t>
            </a:r>
          </a:p>
          <a:p>
            <a:r>
              <a:rPr lang="en-US" sz="1300" dirty="0"/>
              <a:t>Noncompliant/</a:t>
            </a:r>
            <a:r>
              <a:rPr lang="en-US" sz="1300" dirty="0" err="1"/>
              <a:t>unresp</a:t>
            </a:r>
            <a:r>
              <a:rPr lang="en-US" sz="1300" dirty="0"/>
              <a:t>: spread out through window</a:t>
            </a:r>
          </a:p>
          <a:p>
            <a:r>
              <a:rPr lang="en-US" sz="1300" dirty="0"/>
              <a:t>Refused new FSS: generally not early, </a:t>
            </a:r>
            <a:r>
              <a:rPr lang="en-US" sz="1300" dirty="0" err="1"/>
              <a:t>bc</a:t>
            </a:r>
            <a:r>
              <a:rPr lang="en-US" sz="1300" dirty="0"/>
              <a:t> often don’t switch FSSs early</a:t>
            </a:r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24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Referral sources: </a:t>
            </a:r>
          </a:p>
          <a:p>
            <a:r>
              <a:rPr lang="en-US" sz="1300" dirty="0"/>
              <a:t>1 from CPS: dropped out immediately.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928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So what do you need to do for each of these pieces?</a:t>
            </a:r>
          </a:p>
          <a:p>
            <a:endParaRPr lang="en-US" sz="1300" dirty="0"/>
          </a:p>
          <a:p>
            <a:r>
              <a:rPr lang="en-US" sz="1300" dirty="0"/>
              <a:t>You’ll use the MIS reports to measure your rates in the appropriate time period: past year for acceptance rate, a year before that for retention rate</a:t>
            </a:r>
          </a:p>
          <a:p>
            <a:r>
              <a:rPr lang="en-US" sz="1300" dirty="0"/>
              <a:t>You’ll analyze by determining what factors impact your rates: so who is enrolling (or staying), and why?</a:t>
            </a:r>
          </a:p>
          <a:p>
            <a:r>
              <a:rPr lang="en-US" sz="1300" dirty="0"/>
              <a:t>And you’ll develop a plan based on factors identified in your analysis, and look at the effectiveness of previous strategies. </a:t>
            </a:r>
          </a:p>
          <a:p>
            <a:endParaRPr lang="en-US" sz="1300" dirty="0"/>
          </a:p>
          <a:p>
            <a:r>
              <a:rPr lang="en-US" sz="1300" dirty="0"/>
              <a:t>Today, we’re going to focus on that MIS &amp; analysis piece: what you need to run the MIS reports, and how to interpret the results to perform your analyses and answer those critical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7770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The full retention rate report includes the following factors: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7504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these new reports are great</a:t>
            </a:r>
          </a:p>
          <a:p>
            <a:r>
              <a:rPr lang="en-US" sz="1300" dirty="0"/>
              <a:t>But they’re all FORMAL information: </a:t>
            </a:r>
          </a:p>
          <a:p>
            <a:r>
              <a:rPr lang="en-US" sz="1300" dirty="0"/>
              <a:t>And you still need INFORMAL</a:t>
            </a:r>
          </a:p>
          <a:p>
            <a:r>
              <a:rPr lang="en-US" sz="1300" dirty="0"/>
              <a:t>e.g., information from discussions w staff, staff surveys, surveys of parents who refuse or accept or drop out or stay enrolled, </a:t>
            </a:r>
            <a:r>
              <a:rPr lang="en-US" sz="1300" dirty="0" err="1"/>
              <a:t>etc</a:t>
            </a:r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This informal info can be in line with your formal evaluation findings: it can give further context to these findings, or incorporate staff’s perspectives on WHY you might be seeing some of these patterns</a:t>
            </a:r>
          </a:p>
          <a:p>
            <a:r>
              <a:rPr lang="en-US" sz="1300" dirty="0"/>
              <a:t>Or if can discuss a new factor! </a:t>
            </a:r>
            <a:r>
              <a:rPr lang="en-US" sz="1300" dirty="0" err="1"/>
              <a:t>Esp</a:t>
            </a:r>
            <a:r>
              <a:rPr lang="en-US" sz="1300" dirty="0"/>
              <a:t> if that factor is important to your community but isn’t part of these reports</a:t>
            </a:r>
          </a:p>
          <a:p>
            <a:r>
              <a:rPr lang="en-US" sz="1300" dirty="0"/>
              <a:t>e.g.: LGBTQ families? </a:t>
            </a:r>
            <a:r>
              <a:rPr lang="en-US" sz="1300" dirty="0" err="1"/>
              <a:t>Grandfamilies</a:t>
            </a:r>
            <a:r>
              <a:rPr lang="en-US" sz="1300" dirty="0"/>
              <a:t>? </a:t>
            </a:r>
          </a:p>
          <a:p>
            <a:r>
              <a:rPr lang="en-US" sz="1300" dirty="0"/>
              <a:t>Religion?</a:t>
            </a:r>
          </a:p>
          <a:p>
            <a:r>
              <a:rPr lang="en-US" sz="1300" dirty="0"/>
              <a:t>Locations? Neighborhoods, zip codes within your catchment area?</a:t>
            </a:r>
          </a:p>
          <a:p>
            <a:r>
              <a:rPr lang="en-US" sz="1300" dirty="0" err="1"/>
              <a:t>etc</a:t>
            </a:r>
            <a:endParaRPr lang="en-US" sz="1300" dirty="0"/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149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that’s our measurement and analysis</a:t>
            </a:r>
          </a:p>
          <a:p>
            <a:endParaRPr lang="en-US" sz="1300" dirty="0"/>
          </a:p>
          <a:p>
            <a:r>
              <a:rPr lang="en-US" sz="1300" dirty="0"/>
              <a:t>What about our plan? What does it need?</a:t>
            </a:r>
          </a:p>
          <a:p>
            <a:r>
              <a:rPr lang="en-US" sz="1300" dirty="0"/>
              <a:t>Plans must relate to your analysis! Must address factors identified!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51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0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8181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So what do you need to include in your analysis? What types of information, what sources?</a:t>
            </a:r>
          </a:p>
          <a:p>
            <a:endParaRPr lang="en-US" sz="1300" dirty="0"/>
          </a:p>
          <a:p>
            <a:r>
              <a:rPr lang="en-US" sz="1300" dirty="0"/>
              <a:t>Formal &amp; Informal information: what does each mean?</a:t>
            </a:r>
          </a:p>
          <a:p>
            <a:r>
              <a:rPr lang="en-US" sz="1300" dirty="0"/>
              <a:t>Formal: numbers &amp; percentages (my </a:t>
            </a:r>
            <a:r>
              <a:rPr lang="en-US" sz="1300" dirty="0" err="1"/>
              <a:t>fave</a:t>
            </a:r>
            <a:r>
              <a:rPr lang="en-US" sz="1300" dirty="0"/>
              <a:t>)</a:t>
            </a:r>
          </a:p>
          <a:p>
            <a:r>
              <a:rPr lang="en-US" sz="1300" dirty="0"/>
              <a:t>Why need both? Well, %age gives the rate, but saying “100% of people were enrolled” means very different things if it’s 100% of 2 or 100% of 50 : need context of who your full group is!</a:t>
            </a:r>
          </a:p>
          <a:p>
            <a:r>
              <a:rPr lang="en-US" sz="1300" dirty="0"/>
              <a:t>Informal: info from discussions &amp; conversations with staff, advisory board</a:t>
            </a:r>
          </a:p>
          <a:p>
            <a:endParaRPr lang="en-US" sz="1300" dirty="0"/>
          </a:p>
          <a:p>
            <a:endParaRPr lang="en-US" sz="1300" dirty="0"/>
          </a:p>
          <a:p>
            <a:r>
              <a:rPr lang="en-US" sz="1300" dirty="0"/>
              <a:t>Ok, so when you’re looking at all this information, what subtypes do we have? What kinds of factors are important?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979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342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Ok, so we need formal and informal information, about D, P, &amp; S factors</a:t>
            </a:r>
          </a:p>
          <a:p>
            <a:r>
              <a:rPr lang="en-US" sz="1300" dirty="0"/>
              <a:t>What else do we need?</a:t>
            </a:r>
          </a:p>
          <a:p>
            <a:endParaRPr lang="en-US" sz="1300" dirty="0"/>
          </a:p>
          <a:p>
            <a:r>
              <a:rPr lang="en-US" sz="1300" dirty="0"/>
              <a:t>Reasons for refusal to enroll, reasons for discharge</a:t>
            </a:r>
          </a:p>
          <a:p>
            <a:r>
              <a:rPr lang="en-US" sz="1300" dirty="0"/>
              <a:t>And we need to COMPARE acceptances to refusals: who is staying vs going? Any patterns underlying?</a:t>
            </a:r>
          </a:p>
          <a:p>
            <a:pPr defTabSz="966612">
              <a:defRPr/>
            </a:pPr>
            <a:r>
              <a:rPr lang="en-US" sz="1300" dirty="0"/>
              <a:t>Not enough to say that you have lots of single moms enrolling or staying enrolled. You also need to say whether single moms are enrolling/staying at a higher rate than married moms, for example.</a:t>
            </a:r>
          </a:p>
          <a:p>
            <a:endParaRPr lang="en-US" sz="1300" dirty="0"/>
          </a:p>
          <a:p>
            <a:r>
              <a:rPr lang="en-US" sz="1300" dirty="0"/>
              <a:t>But can’t just dump in numbers and say you’ve done the formal part: need to write a narrative that includes data, too: what are the patterns/trends you see? Anything expected, unexpected? Compare BETWEEN GROUPS (stay vs leave) in same period of time</a:t>
            </a:r>
          </a:p>
          <a:p>
            <a:r>
              <a:rPr lang="en-US" sz="1300" dirty="0"/>
              <a:t>Do the formal &amp; informal match up to each other? Any different info from these two sources?</a:t>
            </a:r>
          </a:p>
          <a:p>
            <a:endParaRPr lang="en-US" sz="1300" dirty="0"/>
          </a:p>
          <a:p>
            <a:r>
              <a:rPr lang="en-US" sz="1300" dirty="0"/>
              <a:t>And you can compare this year’s numbers/cohort to last years! Same patterns? Any differences, and if so, ideas as to why? (did you do some outreach? Hire a new worker w particular skills, community ties?)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2969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93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dirty="0"/>
              <a:t>Ok, so now let’s first talk about Acceptance Rate! Including definitions and the updated report for one-step processes</a:t>
            </a:r>
          </a:p>
          <a:p>
            <a:endParaRPr lang="en-US" sz="1300" dirty="0"/>
          </a:p>
          <a:p>
            <a:r>
              <a:rPr lang="en-US" sz="2400" dirty="0"/>
              <a:t>Reporting time period: usually past year, but can be run for shorter periods if needed</a:t>
            </a:r>
          </a:p>
          <a:p>
            <a:r>
              <a:rPr lang="en-US" sz="2400" dirty="0"/>
              <a:t>For this year, given the shift to One-Step on 11/15/22:</a:t>
            </a:r>
          </a:p>
          <a:p>
            <a:pPr lvl="1"/>
            <a:r>
              <a:rPr lang="en-US" sz="2000" dirty="0"/>
              <a:t>Run Two-Step report for start of contract year to 11/14/22</a:t>
            </a:r>
          </a:p>
          <a:p>
            <a:pPr lvl="1"/>
            <a:r>
              <a:rPr lang="en-US" sz="2000" dirty="0"/>
              <a:t>Run One-Step report for 11/15/22 to end of contract year</a:t>
            </a:r>
          </a:p>
          <a:p>
            <a:pPr lvl="1"/>
            <a:r>
              <a:rPr lang="en-US" sz="2000" dirty="0"/>
              <a:t>Perform parallel analyses for each report: expect acceptance rates to be hugely different between!</a:t>
            </a:r>
          </a:p>
          <a:p>
            <a:endParaRPr lang="en-US" sz="13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/>
              <a:t>So how are one-step and two-step different?</a:t>
            </a:r>
          </a:p>
          <a:p>
            <a:endParaRPr lang="en-US" sz="1300" dirty="0"/>
          </a:p>
          <a:p>
            <a:r>
              <a:rPr lang="en-US" sz="1300" dirty="0"/>
              <a:t>Previously, under two-step: </a:t>
            </a:r>
            <a:r>
              <a:rPr lang="en-US" sz="1400" dirty="0"/>
              <a:t>Conversion from </a:t>
            </a:r>
            <a:r>
              <a:rPr lang="en-US" sz="1400" b="1" dirty="0"/>
              <a:t>Assessment to at least one HV</a:t>
            </a:r>
            <a:r>
              <a:rPr lang="en-US" sz="1400" dirty="0"/>
              <a:t>. Acceptance rates often </a:t>
            </a:r>
            <a:r>
              <a:rPr lang="en-US" sz="1400" b="0" dirty="0"/>
              <a:t>above 75%</a:t>
            </a:r>
          </a:p>
          <a:p>
            <a:endParaRPr lang="en-US" sz="1400" dirty="0"/>
          </a:p>
          <a:p>
            <a:r>
              <a:rPr lang="en-US" sz="1400" b="1" dirty="0"/>
              <a:t>One-Step</a:t>
            </a:r>
            <a:r>
              <a:rPr lang="en-US" sz="1400" dirty="0"/>
              <a:t>: Conversion from </a:t>
            </a:r>
            <a:r>
              <a:rPr lang="en-US" sz="1400" b="1" dirty="0"/>
              <a:t>Screen to Enrollment &amp; at least one HV</a:t>
            </a:r>
            <a:r>
              <a:rPr lang="en-US" sz="1400" dirty="0"/>
              <a:t>: much bigger starting pool, end point is earlier stage! Acceptance rates more around </a:t>
            </a:r>
            <a:r>
              <a:rPr lang="en-US" sz="1400" b="1" dirty="0"/>
              <a:t>20</a:t>
            </a:r>
            <a:r>
              <a:rPr lang="en-US" sz="1400" dirty="0"/>
              <a:t>%</a:t>
            </a:r>
          </a:p>
          <a:p>
            <a:r>
              <a:rPr lang="en-US" sz="1300" dirty="0"/>
              <a:t>Your % will be lower!! That is ok!! We know that many </a:t>
            </a:r>
            <a:r>
              <a:rPr lang="en-US" sz="1300" dirty="0" err="1"/>
              <a:t>many</a:t>
            </a:r>
            <a:r>
              <a:rPr lang="en-US" sz="1300" dirty="0"/>
              <a:t> screens don’t go anywhere: that’s ok! But we are following HFA’s definitions of these timepoints</a:t>
            </a:r>
          </a:p>
          <a:p>
            <a:r>
              <a:rPr lang="en-US" sz="1300" dirty="0"/>
              <a:t>and on that second point, fewer factors: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9F5B33-C31E-443B-820B-7D2E0BC095F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95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6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4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3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5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8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0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7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14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9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93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999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C96F2D-E07B-4930-AA34-2D15130BD7F0}" type="datetimeFigureOut">
              <a:rPr lang="en-US" smtClean="0"/>
              <a:t>5/3/2023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76DA8-AD6B-4669-B4E3-3AFBBD9268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5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2209800"/>
          </a:xfrm>
        </p:spPr>
        <p:txBody>
          <a:bodyPr>
            <a:normAutofit/>
          </a:bodyPr>
          <a:lstStyle/>
          <a:p>
            <a:r>
              <a:rPr lang="en-US" dirty="0"/>
              <a:t>ASR:</a:t>
            </a:r>
            <a:br>
              <a:rPr lang="en-US" dirty="0"/>
            </a:br>
            <a:r>
              <a:rPr lang="en-US" dirty="0"/>
              <a:t>Acceptance &amp; Retention Rate Analyses Workshop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/>
              <a:t>HFNY SLM</a:t>
            </a:r>
          </a:p>
          <a:p>
            <a:r>
              <a:rPr lang="en-US" dirty="0"/>
              <a:t>May 2023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6036028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57200" y="5791200"/>
            <a:ext cx="8229600" cy="0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</a:ln>
          <a:effectLst>
            <a:reflection blurRad="6350" stA="50000" endA="300" endPos="900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5335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Acceptance Rate Report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F21473-9437-3114-C04C-8FB52C2CA2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6677276"/>
              </p:ext>
            </p:extLst>
          </p:nvPr>
        </p:nvGraphicFramePr>
        <p:xfrm>
          <a:off x="761999" y="1998839"/>
          <a:ext cx="7620001" cy="447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9043">
                  <a:extLst>
                    <a:ext uri="{9D8B030D-6E8A-4147-A177-3AD203B41FA5}">
                      <a16:colId xmlns:a16="http://schemas.microsoft.com/office/drawing/2014/main" val="1086777793"/>
                    </a:ext>
                  </a:extLst>
                </a:gridCol>
                <a:gridCol w="2040958">
                  <a:extLst>
                    <a:ext uri="{9D8B030D-6E8A-4147-A177-3AD203B41FA5}">
                      <a16:colId xmlns:a16="http://schemas.microsoft.com/office/drawing/2014/main" val="18264985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Factors Available: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0" i="1" dirty="0">
                          <a:solidFill>
                            <a:schemeClr val="tx1"/>
                          </a:solidFill>
                        </a:rPr>
                        <a:t>Type of Factor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4482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Discharge Reason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2810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Screening risk factors: PC1 under 21, Low income, Inconsistent/Lack of prenatal care, Not married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234152"/>
                  </a:ext>
                </a:extLst>
              </a:tr>
              <a:tr h="544454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PC1 Age, Gender, Relation to TC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3800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Primary language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270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Referral Source type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7288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Trimester (at screen)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40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691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Filter/run report by Worker </a:t>
                      </a:r>
                      <a:r>
                        <a:rPr lang="en-US" sz="2000" i="1" dirty="0">
                          <a:solidFill>
                            <a:schemeClr val="tx1"/>
                          </a:solidFill>
                        </a:rPr>
                        <a:t>(coming soon!)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/>
                          </a:solidFill>
                        </a:rPr>
                        <a:t>P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5549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6851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66EEEF-8857-84DF-6D4C-B7B73037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767608" cy="17419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1.4A&amp;B: Acceptance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52760" y="2120549"/>
            <a:ext cx="75196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Cohort: Positive Screens with Outcomes (HV or Discharge) from 05/01/2022 to 04/30/2023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A47D6A-0654-EF29-9473-77095370012C}"/>
              </a:ext>
            </a:extLst>
          </p:cNvPr>
          <p:cNvSpPr/>
          <p:nvPr/>
        </p:nvSpPr>
        <p:spPr>
          <a:xfrm>
            <a:off x="0" y="3581403"/>
            <a:ext cx="8839200" cy="2895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9A42F-417B-3E51-EE84-92F667B65988}"/>
              </a:ext>
            </a:extLst>
          </p:cNvPr>
          <p:cNvSpPr txBox="1"/>
          <p:nvPr/>
        </p:nvSpPr>
        <p:spPr>
          <a:xfrm>
            <a:off x="5541681" y="2323972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Outcomes: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6E1B528-0B0A-B1AD-3D39-E45B123A7AFB}"/>
              </a:ext>
            </a:extLst>
          </p:cNvPr>
          <p:cNvSpPr/>
          <p:nvPr/>
        </p:nvSpPr>
        <p:spPr>
          <a:xfrm rot="16200000">
            <a:off x="5879860" y="945741"/>
            <a:ext cx="369331" cy="3733801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FE83E35-4C72-B73B-8C88-1ABD328E4F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8800" y="1156852"/>
            <a:ext cx="39243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31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66EEEF-8857-84DF-6D4C-B7B7303702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173" t="9871" r="21968" b="48906"/>
          <a:stretch/>
        </p:blipFill>
        <p:spPr>
          <a:xfrm>
            <a:off x="228600" y="3513510"/>
            <a:ext cx="1828801" cy="718068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1.4A&amp;B: Acceptance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21D21CA-2158-C979-24E9-4AB9F2777E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922" t="7349" r="42826" b="46574"/>
          <a:stretch/>
        </p:blipFill>
        <p:spPr>
          <a:xfrm>
            <a:off x="228600" y="1965459"/>
            <a:ext cx="1600200" cy="802627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D0E5C08C-C5B6-4312-3BA0-164D38A95E35}"/>
              </a:ext>
            </a:extLst>
          </p:cNvPr>
          <p:cNvGrpSpPr/>
          <p:nvPr/>
        </p:nvGrpSpPr>
        <p:grpSpPr>
          <a:xfrm>
            <a:off x="457200" y="2824370"/>
            <a:ext cx="7772400" cy="340857"/>
            <a:chOff x="491067" y="3148601"/>
            <a:chExt cx="7772400" cy="34085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A99613E-FF98-03F1-02C9-B55475D50B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33" t="27880" r="6667" b="56884"/>
            <a:stretch/>
          </p:blipFill>
          <p:spPr>
            <a:xfrm>
              <a:off x="491067" y="3148601"/>
              <a:ext cx="7772400" cy="340856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FEF2D5-2786-5626-6892-50E2EC0521A4}"/>
                </a:ext>
              </a:extLst>
            </p:cNvPr>
            <p:cNvSpPr/>
            <p:nvPr/>
          </p:nvSpPr>
          <p:spPr>
            <a:xfrm>
              <a:off x="4572000" y="3148602"/>
              <a:ext cx="2306109" cy="340856"/>
            </a:xfrm>
            <a:prstGeom prst="rect">
              <a:avLst/>
            </a:prstGeom>
            <a:solidFill>
              <a:srgbClr val="F4E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Set up a full visit, Enter Case Note for visit, Enroll on Engagement Log, Enter first HV Log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B8A57D5-D6E1-4F60-60C6-4BE0051CA4B9}"/>
              </a:ext>
            </a:extLst>
          </p:cNvPr>
          <p:cNvGrpSpPr/>
          <p:nvPr/>
        </p:nvGrpSpPr>
        <p:grpSpPr>
          <a:xfrm>
            <a:off x="457200" y="4409434"/>
            <a:ext cx="7772400" cy="340856"/>
            <a:chOff x="457200" y="4409434"/>
            <a:chExt cx="7772400" cy="34085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F13FCFD-9CBE-9296-B063-37380503C6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333" t="27879" r="6667" b="56885"/>
            <a:stretch/>
          </p:blipFill>
          <p:spPr>
            <a:xfrm>
              <a:off x="457200" y="4409434"/>
              <a:ext cx="7772400" cy="340856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DA50F7-0EF4-B0DC-949D-7ADA12CF7F7A}"/>
                </a:ext>
              </a:extLst>
            </p:cNvPr>
            <p:cNvSpPr/>
            <p:nvPr/>
          </p:nvSpPr>
          <p:spPr>
            <a:xfrm>
              <a:off x="5867400" y="4409434"/>
              <a:ext cx="976842" cy="340856"/>
            </a:xfrm>
            <a:prstGeom prst="rect">
              <a:avLst/>
            </a:prstGeom>
            <a:solidFill>
              <a:srgbClr val="F4E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Enrollment at engage visit (Case Note, no HV Log)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AA97BF0-EEC2-14B2-1219-963FAA8A3425}"/>
                </a:ext>
              </a:extLst>
            </p:cNvPr>
            <p:cNvSpPr/>
            <p:nvPr/>
          </p:nvSpPr>
          <p:spPr>
            <a:xfrm>
              <a:off x="7176558" y="4409434"/>
              <a:ext cx="1053042" cy="340856"/>
            </a:xfrm>
            <a:prstGeom prst="rect">
              <a:avLst/>
            </a:prstGeom>
            <a:solidFill>
              <a:srgbClr val="0080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chemeClr val="tx1"/>
                  </a:solidFill>
                  <a:latin typeface="Segoe Condensed" panose="020B0606040200020203" pitchFamily="34" charset="0"/>
                </a:rPr>
                <a:t>Discharge before any real HVs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986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FA13C74A-52E2-C4E3-04C9-B82A21889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47" y="81262"/>
            <a:ext cx="3230005" cy="29624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D7A8ED0-0143-2608-545E-22276DCB7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71" y="1459647"/>
            <a:ext cx="5655229" cy="5209161"/>
          </a:xfrm>
          <a:prstGeom prst="rect">
            <a:avLst/>
          </a:prstGeom>
        </p:spPr>
      </p:pic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8C43DF0D-A185-8D63-F9E0-207C56F1F59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84041" y="2346103"/>
            <a:ext cx="3686312" cy="1878560"/>
          </a:xfrm>
          <a:prstGeom prst="curvedConnector3">
            <a:avLst/>
          </a:prstGeom>
          <a:ln w="50800">
            <a:solidFill>
              <a:srgbClr val="7030A0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80101D7-C2DB-37C5-EAF2-39CECC2D0A2E}"/>
              </a:ext>
            </a:extLst>
          </p:cNvPr>
          <p:cNvSpPr txBox="1"/>
          <p:nvPr/>
        </p:nvSpPr>
        <p:spPr>
          <a:xfrm>
            <a:off x="3909773" y="233830"/>
            <a:ext cx="38988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Case Note -&gt; </a:t>
            </a:r>
          </a:p>
          <a:p>
            <a:r>
              <a:rPr lang="en-US" sz="2000" dirty="0"/>
              <a:t>Engagement Log -&gt; </a:t>
            </a:r>
          </a:p>
          <a:p>
            <a:r>
              <a:rPr lang="en-US" sz="2000" i="1" dirty="0"/>
              <a:t>Maybe HV Log, but also maybe not!</a:t>
            </a:r>
          </a:p>
        </p:txBody>
      </p:sp>
    </p:spTree>
    <p:extLst>
      <p:ext uri="{BB962C8B-B14F-4D97-AF65-F5344CB8AC3E}">
        <p14:creationId xmlns:p14="http://schemas.microsoft.com/office/powerpoint/2010/main" val="106289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B66EEEF-8857-84DF-6D4C-B7B7303702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667000"/>
            <a:ext cx="8767608" cy="1741909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1.4A&amp;B: Acceptance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487918" y="4327550"/>
            <a:ext cx="18963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So 100 potentially eligible families, SCREEN from 5/1/22 to 4/30/23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0" y="4297541"/>
            <a:ext cx="13716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21, or 21%, enrolled and have had a first HV </a:t>
            </a:r>
          </a:p>
          <a:p>
            <a:pPr algn="ctr"/>
            <a:r>
              <a:rPr lang="en-US" sz="1000" dirty="0">
                <a:solidFill>
                  <a:srgbClr val="7030A0"/>
                </a:solidFill>
              </a:rPr>
              <a:t>(Note: may have subsequently been discharged)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2526" y="4324148"/>
            <a:ext cx="152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5, or 5%, enrolled but were discharged before they had a first HV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099852" y="4389873"/>
            <a:ext cx="1371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74, or 74%, were discharged without enrolling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2760" y="2120549"/>
            <a:ext cx="7519640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dirty="0"/>
              <a:t>Cohort: Positive Screens with Outcomes (HV or Discharge) from 05/01/2022 to 04/30/2023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09A42F-417B-3E51-EE84-92F667B65988}"/>
              </a:ext>
            </a:extLst>
          </p:cNvPr>
          <p:cNvSpPr txBox="1"/>
          <p:nvPr/>
        </p:nvSpPr>
        <p:spPr>
          <a:xfrm>
            <a:off x="5541681" y="2323972"/>
            <a:ext cx="1255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Outcomes: 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6E1B528-0B0A-B1AD-3D39-E45B123A7AFB}"/>
              </a:ext>
            </a:extLst>
          </p:cNvPr>
          <p:cNvSpPr/>
          <p:nvPr/>
        </p:nvSpPr>
        <p:spPr>
          <a:xfrm rot="16200000">
            <a:off x="5879860" y="945741"/>
            <a:ext cx="369331" cy="3733801"/>
          </a:xfrm>
          <a:prstGeom prst="rightBrace">
            <a:avLst/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2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Acceptance 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Review overall rates, then examine available factors and consider:</a:t>
            </a:r>
          </a:p>
          <a:p>
            <a:r>
              <a:rPr lang="en-US" sz="2400" dirty="0"/>
              <a:t>Where is acceptance rate very different from overall 21%? (10+% higher, or 10+% lower, with at least 10 people per group)</a:t>
            </a:r>
          </a:p>
          <a:p>
            <a:r>
              <a:rPr lang="en-US" sz="2400" dirty="0"/>
              <a:t>Who are you disproportionately missing out on? Are there groups where almost everyone does not enroll?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017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62C2163-F1E0-7432-1D62-AF704540D0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60"/>
          <a:stretch/>
        </p:blipFill>
        <p:spPr>
          <a:xfrm>
            <a:off x="666750" y="1532369"/>
            <a:ext cx="7410450" cy="395403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1.4A&amp;B: Acceptance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83940" y="5638922"/>
            <a:ext cx="1258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Sum=100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(all cases)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1161" y="5646723"/>
            <a:ext cx="12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Sum=21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3852589" y="2834244"/>
            <a:ext cx="4151" cy="54778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06669" y="5654937"/>
            <a:ext cx="12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Sum=5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124162" y="2857562"/>
            <a:ext cx="4151" cy="54778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904664" y="5635378"/>
            <a:ext cx="1258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Sum=74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6549049" y="2819400"/>
            <a:ext cx="4151" cy="54778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3045901" y="2824526"/>
            <a:ext cx="4151" cy="54778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47FE47D2-EB33-81C4-DE15-BE9E2E57D9AF}"/>
              </a:ext>
            </a:extLst>
          </p:cNvPr>
          <p:cNvSpPr/>
          <p:nvPr/>
        </p:nvSpPr>
        <p:spPr>
          <a:xfrm>
            <a:off x="3531535" y="3516716"/>
            <a:ext cx="6599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15A422-2CF8-7545-CEB2-252D324368C0}"/>
              </a:ext>
            </a:extLst>
          </p:cNvPr>
          <p:cNvSpPr/>
          <p:nvPr/>
        </p:nvSpPr>
        <p:spPr>
          <a:xfrm>
            <a:off x="6260607" y="3528270"/>
            <a:ext cx="6599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F77638-5942-2E22-99BA-A3D78BF47899}"/>
              </a:ext>
            </a:extLst>
          </p:cNvPr>
          <p:cNvSpPr/>
          <p:nvPr/>
        </p:nvSpPr>
        <p:spPr>
          <a:xfrm>
            <a:off x="6260607" y="4666890"/>
            <a:ext cx="6599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E6696FD-AF6A-C2DD-0614-F4665840932D}"/>
              </a:ext>
            </a:extLst>
          </p:cNvPr>
          <p:cNvSpPr/>
          <p:nvPr/>
        </p:nvSpPr>
        <p:spPr>
          <a:xfrm>
            <a:off x="6260090" y="4097580"/>
            <a:ext cx="6599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32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 animBg="1"/>
      <p:bldP spid="27" grpId="0" animBg="1"/>
      <p:bldP spid="29" grpId="0" animBg="1"/>
      <p:bldP spid="3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16423BE-E701-B949-ECDC-A5A0EBC10B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426" b="50010"/>
          <a:stretch/>
        </p:blipFill>
        <p:spPr>
          <a:xfrm>
            <a:off x="458502" y="2772041"/>
            <a:ext cx="6429375" cy="1325839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A174D42-89E3-EF65-C0A0-7E1D9337AF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057" b="72320"/>
          <a:stretch/>
        </p:blipFill>
        <p:spPr>
          <a:xfrm>
            <a:off x="3276600" y="101555"/>
            <a:ext cx="5486401" cy="1355046"/>
          </a:xfrm>
          <a:prstGeom prst="rect">
            <a:avLst/>
          </a:prstGeom>
        </p:spPr>
      </p:pic>
      <p:sp>
        <p:nvSpPr>
          <p:cNvPr id="39" name="Oval 38"/>
          <p:cNvSpPr/>
          <p:nvPr/>
        </p:nvSpPr>
        <p:spPr>
          <a:xfrm>
            <a:off x="3531018" y="3581400"/>
            <a:ext cx="34793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8CCC36-A7AE-EF3D-E923-DC6CB9361001}"/>
              </a:ext>
            </a:extLst>
          </p:cNvPr>
          <p:cNvGrpSpPr/>
          <p:nvPr/>
        </p:nvGrpSpPr>
        <p:grpSpPr>
          <a:xfrm>
            <a:off x="458503" y="1487615"/>
            <a:ext cx="7432883" cy="1294825"/>
            <a:chOff x="458503" y="1487615"/>
            <a:chExt cx="7432883" cy="12948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AB9705F-A46A-A3BF-A247-A026761E89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69725" b="77358"/>
            <a:stretch/>
          </p:blipFill>
          <p:spPr>
            <a:xfrm>
              <a:off x="458503" y="1693321"/>
              <a:ext cx="1946484" cy="108911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921CDF3-86E7-1DF0-3810-3AB2E89E00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408" t="6124" b="77897"/>
            <a:stretch/>
          </p:blipFill>
          <p:spPr>
            <a:xfrm>
              <a:off x="2363502" y="1991516"/>
              <a:ext cx="4924425" cy="76860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9C83CD0-7778-38E5-344F-373D0B7BDD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5964" b="82634"/>
            <a:stretch/>
          </p:blipFill>
          <p:spPr>
            <a:xfrm>
              <a:off x="2404986" y="1487615"/>
              <a:ext cx="5486400" cy="711272"/>
            </a:xfrm>
            <a:prstGeom prst="rect">
              <a:avLst/>
            </a:prstGeom>
          </p:spPr>
        </p:pic>
      </p:grp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45458C-0D60-FE05-4547-97DC97F67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308" y="408895"/>
            <a:ext cx="3980147" cy="711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Within each row: where are %s distributed very differently than the overall?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ED2FBE-BB5C-FFE8-65FF-B786A174CB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990" b="25896"/>
          <a:stretch/>
        </p:blipFill>
        <p:spPr>
          <a:xfrm>
            <a:off x="458502" y="4097880"/>
            <a:ext cx="6429375" cy="11599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27BD714-114B-2851-4E16-79B29B6854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4104"/>
          <a:stretch/>
        </p:blipFill>
        <p:spPr>
          <a:xfrm>
            <a:off x="458502" y="5257800"/>
            <a:ext cx="6429375" cy="124564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D57A734A-7B27-2236-B483-3B19A1392F2E}"/>
              </a:ext>
            </a:extLst>
          </p:cNvPr>
          <p:cNvSpPr/>
          <p:nvPr/>
        </p:nvSpPr>
        <p:spPr>
          <a:xfrm>
            <a:off x="3429000" y="4977044"/>
            <a:ext cx="34793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293486E-98C4-3689-BB45-6D15AAD3CB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536" t="10583" b="77897"/>
          <a:stretch/>
        </p:blipFill>
        <p:spPr>
          <a:xfrm>
            <a:off x="3429000" y="2168951"/>
            <a:ext cx="3630327" cy="55411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3396905-6527-F681-3F65-596E3695A08D}"/>
              </a:ext>
            </a:extLst>
          </p:cNvPr>
          <p:cNvSpPr txBox="1"/>
          <p:nvPr/>
        </p:nvSpPr>
        <p:spPr>
          <a:xfrm>
            <a:off x="6988593" y="3180917"/>
            <a:ext cx="1696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inadequate income is NOT a risk: not enrolling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96B6AA-E187-D925-CAB1-CFD05461D92B}"/>
              </a:ext>
            </a:extLst>
          </p:cNvPr>
          <p:cNvSpPr txBox="1"/>
          <p:nvPr/>
        </p:nvSpPr>
        <p:spPr>
          <a:xfrm>
            <a:off x="6965147" y="4456775"/>
            <a:ext cx="1696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prenatal care IS a risk: likelier to enroll?</a:t>
            </a:r>
          </a:p>
        </p:txBody>
      </p:sp>
    </p:spTree>
    <p:extLst>
      <p:ext uri="{BB962C8B-B14F-4D97-AF65-F5344CB8AC3E}">
        <p14:creationId xmlns:p14="http://schemas.microsoft.com/office/powerpoint/2010/main" val="38698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 build="p"/>
      <p:bldP spid="9" grpId="0" animBg="1"/>
      <p:bldP spid="17" grpId="0"/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377F3C-59FF-01F5-36FF-8A9488A08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487" y="2110472"/>
            <a:ext cx="6657975" cy="3152775"/>
          </a:xfrm>
          <a:prstGeom prst="rect">
            <a:avLst/>
          </a:prstGeom>
        </p:spPr>
      </p:pic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289509" y="2682666"/>
            <a:ext cx="34793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C342F3-206B-9116-8AB7-7D2584AEE7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64" b="82634"/>
          <a:stretch/>
        </p:blipFill>
        <p:spPr>
          <a:xfrm>
            <a:off x="2057400" y="1535673"/>
            <a:ext cx="5486400" cy="71127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3FBE850-EB9B-8F4B-3F46-38558E09ED0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57" b="72320"/>
          <a:stretch/>
        </p:blipFill>
        <p:spPr>
          <a:xfrm>
            <a:off x="3077496" y="370700"/>
            <a:ext cx="5029187" cy="124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86C58-26B8-C6D5-CA02-A04E3CD94A42}"/>
              </a:ext>
            </a:extLst>
          </p:cNvPr>
          <p:cNvSpPr txBox="1"/>
          <p:nvPr/>
        </p:nvSpPr>
        <p:spPr>
          <a:xfrm>
            <a:off x="7023762" y="2399479"/>
            <a:ext cx="16969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Older parent: more likely to enroll?</a:t>
            </a:r>
          </a:p>
        </p:txBody>
      </p:sp>
    </p:spTree>
    <p:extLst>
      <p:ext uri="{BB962C8B-B14F-4D97-AF65-F5344CB8AC3E}">
        <p14:creationId xmlns:p14="http://schemas.microsoft.com/office/powerpoint/2010/main" val="930570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CAECCFE-0FD0-1282-C1E0-F8E5F3B7E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38393"/>
            <a:ext cx="6381750" cy="3714750"/>
          </a:xfrm>
          <a:prstGeom prst="rect">
            <a:avLst/>
          </a:prstGeom>
        </p:spPr>
      </p:pic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9" name="Oval 38"/>
          <p:cNvSpPr/>
          <p:nvPr/>
        </p:nvSpPr>
        <p:spPr>
          <a:xfrm>
            <a:off x="3435768" y="2504188"/>
            <a:ext cx="34793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A734A-7B27-2236-B483-3B19A1392F2E}"/>
              </a:ext>
            </a:extLst>
          </p:cNvPr>
          <p:cNvSpPr/>
          <p:nvPr/>
        </p:nvSpPr>
        <p:spPr>
          <a:xfrm>
            <a:off x="4800600" y="3639901"/>
            <a:ext cx="494364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C342F3-206B-9116-8AB7-7D2584AEE7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964" b="82634"/>
          <a:stretch/>
        </p:blipFill>
        <p:spPr>
          <a:xfrm>
            <a:off x="2057400" y="1535673"/>
            <a:ext cx="5486400" cy="711272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84D85659-D669-7AEF-DAFD-985FB18798AA}"/>
              </a:ext>
            </a:extLst>
          </p:cNvPr>
          <p:cNvSpPr/>
          <p:nvPr/>
        </p:nvSpPr>
        <p:spPr>
          <a:xfrm>
            <a:off x="3443220" y="5027270"/>
            <a:ext cx="3479382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0714E4-CE2E-0C21-4762-E408F1028ADE}"/>
              </a:ext>
            </a:extLst>
          </p:cNvPr>
          <p:cNvSpPr/>
          <p:nvPr/>
        </p:nvSpPr>
        <p:spPr>
          <a:xfrm>
            <a:off x="3657600" y="5611494"/>
            <a:ext cx="494364" cy="356956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21C4EF-6C8B-7294-851A-7F69DC96BB7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057" b="72320"/>
          <a:stretch/>
        </p:blipFill>
        <p:spPr>
          <a:xfrm>
            <a:off x="2948856" y="358607"/>
            <a:ext cx="5029187" cy="12421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4BEC9A-DBDD-6723-F0B3-6F7862CFAAC4}"/>
              </a:ext>
            </a:extLst>
          </p:cNvPr>
          <p:cNvSpPr txBox="1"/>
          <p:nvPr/>
        </p:nvSpPr>
        <p:spPr>
          <a:xfrm>
            <a:off x="7086600" y="222100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English=less likely;</a:t>
            </a:r>
          </a:p>
          <a:p>
            <a:r>
              <a:rPr lang="en-US" i="1" dirty="0"/>
              <a:t>Spanish=more likely?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271E2F-38EB-68EB-0DF9-E27E23B4BFB9}"/>
              </a:ext>
            </a:extLst>
          </p:cNvPr>
          <p:cNvSpPr txBox="1"/>
          <p:nvPr/>
        </p:nvSpPr>
        <p:spPr>
          <a:xfrm>
            <a:off x="6969105" y="3535192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CPS: small number, but noteworthy…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2D3632-5BC7-04D6-EB0D-FFFDE4911DF5}"/>
              </a:ext>
            </a:extLst>
          </p:cNvPr>
          <p:cNvSpPr txBox="1"/>
          <p:nvPr/>
        </p:nvSpPr>
        <p:spPr>
          <a:xfrm>
            <a:off x="6987443" y="5490671"/>
            <a:ext cx="1981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How do you have an unknown accepted?</a:t>
            </a:r>
          </a:p>
        </p:txBody>
      </p:sp>
    </p:spTree>
    <p:extLst>
      <p:ext uri="{BB962C8B-B14F-4D97-AF65-F5344CB8AC3E}">
        <p14:creationId xmlns:p14="http://schemas.microsoft.com/office/powerpoint/2010/main" val="33225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9" grpId="0" animBg="1"/>
      <p:bldP spid="13" grpId="0" animBg="1"/>
      <p:bldP spid="14" grpId="0" animBg="1"/>
      <p:bldP spid="6" grpId="0"/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Report on Acceptance &amp; Retention Rates every year!</a:t>
            </a:r>
          </a:p>
          <a:p>
            <a:endParaRPr lang="en-US" sz="2400" dirty="0"/>
          </a:p>
          <a:p>
            <a:r>
              <a:rPr lang="en-US" sz="2400" dirty="0"/>
              <a:t>Purpose:</a:t>
            </a:r>
          </a:p>
          <a:p>
            <a:pPr lvl="1"/>
            <a:r>
              <a:rPr lang="en-US" sz="2400" dirty="0"/>
              <a:t>Annual point of reflection: </a:t>
            </a:r>
          </a:p>
          <a:p>
            <a:pPr lvl="1"/>
            <a:r>
              <a:rPr lang="en-US" sz="2400" dirty="0"/>
              <a:t>Review activities, progress, important factors; </a:t>
            </a:r>
          </a:p>
          <a:p>
            <a:pPr lvl="1"/>
            <a:r>
              <a:rPr lang="en-US" sz="2400" dirty="0"/>
              <a:t>Determine how to improve next year</a:t>
            </a:r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346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Retention 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Reporting time period: usually past 13-24 months</a:t>
            </a:r>
          </a:p>
          <a:p>
            <a:r>
              <a:rPr lang="en-US" sz="2400" dirty="0"/>
              <a:t>One-Step definition: Retention from Enrollment</a:t>
            </a:r>
          </a:p>
          <a:p>
            <a:r>
              <a:rPr lang="en-US" sz="2400" dirty="0"/>
              <a:t>Reading the (updated!) Report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C5F7750-3E39-334A-542D-2CFA09C3E6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9" b="7538"/>
          <a:stretch/>
        </p:blipFill>
        <p:spPr>
          <a:xfrm>
            <a:off x="0" y="3810000"/>
            <a:ext cx="9144000" cy="1992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B1EEF2C-60CC-ABFB-8A5C-91A3051DACBB}"/>
              </a:ext>
            </a:extLst>
          </p:cNvPr>
          <p:cNvSpPr txBox="1"/>
          <p:nvPr/>
        </p:nvSpPr>
        <p:spPr>
          <a:xfrm>
            <a:off x="4343400" y="4860204"/>
            <a:ext cx="3886200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Segoe Condensed" panose="020B0606040200020203" pitchFamily="34" charset="0"/>
              </a:rPr>
              <a:t>Acceptance Rate: Conversion from Screen to Enrollment </a:t>
            </a:r>
            <a:r>
              <a:rPr lang="en-US" sz="1150" b="1" dirty="0">
                <a:latin typeface="Segoe Condensed" panose="020B0606040200020203" pitchFamily="34" charset="0"/>
              </a:rPr>
              <a:t>&amp;</a:t>
            </a:r>
            <a:r>
              <a:rPr lang="en-US" sz="1150" dirty="0">
                <a:latin typeface="Segoe Condensed" panose="020B0606040200020203" pitchFamily="34" charset="0"/>
              </a:rPr>
              <a:t> First HV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93F63-8449-492B-BB7E-B05CB08662AA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1667" t="45024" r="25833" b="48156"/>
          <a:stretch/>
        </p:blipFill>
        <p:spPr>
          <a:xfrm>
            <a:off x="3810000" y="4740628"/>
            <a:ext cx="3840480" cy="1525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41D2669-E53D-ECA0-5C6B-3717B10C906A}"/>
              </a:ext>
            </a:extLst>
          </p:cNvPr>
          <p:cNvSpPr/>
          <p:nvPr/>
        </p:nvSpPr>
        <p:spPr>
          <a:xfrm>
            <a:off x="3886200" y="4893214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289F3-83A9-F1E2-9A28-C068F067BFDF}"/>
              </a:ext>
            </a:extLst>
          </p:cNvPr>
          <p:cNvSpPr txBox="1"/>
          <p:nvPr/>
        </p:nvSpPr>
        <p:spPr>
          <a:xfrm>
            <a:off x="6515100" y="5629765"/>
            <a:ext cx="2552700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150" dirty="0">
                <a:latin typeface="Segoe Condensed" panose="020B0606040200020203" pitchFamily="34" charset="0"/>
              </a:rPr>
              <a:t>Retention Rate: Retention from Enrollment, for those with at least one HV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4F914E4-B5D4-4E50-A3E5-7593B7F9D222}"/>
              </a:ext>
            </a:extLst>
          </p:cNvPr>
          <p:cNvSpPr/>
          <p:nvPr/>
        </p:nvSpPr>
        <p:spPr>
          <a:xfrm>
            <a:off x="6400800" y="5238256"/>
            <a:ext cx="2667000" cy="1010144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Retention Rate: Reporting Time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1278986"/>
          </a:xfrm>
        </p:spPr>
        <p:txBody>
          <a:bodyPr>
            <a:normAutofit/>
          </a:bodyPr>
          <a:lstStyle/>
          <a:p>
            <a:r>
              <a:rPr lang="en-US" sz="2400" dirty="0"/>
              <a:t>Retention Rate: Key info, then work backwards: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020267"/>
              </p:ext>
            </p:extLst>
          </p:nvPr>
        </p:nvGraphicFramePr>
        <p:xfrm>
          <a:off x="643467" y="2667000"/>
          <a:ext cx="8153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33">
                  <a:extLst>
                    <a:ext uri="{9D8B030D-6E8A-4147-A177-3AD203B41FA5}">
                      <a16:colId xmlns:a16="http://schemas.microsoft.com/office/drawing/2014/main" val="1102772099"/>
                    </a:ext>
                  </a:extLst>
                </a:gridCol>
                <a:gridCol w="4605867">
                  <a:extLst>
                    <a:ext uri="{9D8B030D-6E8A-4147-A177-3AD203B41FA5}">
                      <a16:colId xmlns:a16="http://schemas.microsoft.com/office/drawing/2014/main" val="19081487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What’s the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Reporting Period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4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How long a </a:t>
                      </a:r>
                      <a:r>
                        <a:rPr lang="en-US" sz="1800" i="1" dirty="0"/>
                        <a:t>Retention Period </a:t>
                      </a:r>
                      <a:r>
                        <a:rPr lang="en-US" sz="1800" dirty="0"/>
                        <a:t>do you want to look at?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(1 year? 6 months?)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1625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How long an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Enrollment Window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do you want to look at? </a:t>
                      </a:r>
                    </a:p>
                    <a:p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(Volume year?)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Final Report Dates: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5231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4190999" y="2664043"/>
            <a:ext cx="46058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 of contract year? End of PI period?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91000" y="3037840"/>
            <a:ext cx="46058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Determines Report End Date: Someone who enrolled on the Report End Date </a:t>
            </a:r>
            <a:r>
              <a:rPr lang="en-US" b="1" dirty="0"/>
              <a:t>must be given the chance to have been retained this long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91000" y="3963908"/>
            <a:ext cx="33415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Determines Report Start Date: How long is your volume period?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00400" y="4859079"/>
            <a:ext cx="559646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End: End of Reporting Period – length of Retention Period</a:t>
            </a:r>
          </a:p>
          <a:p>
            <a:r>
              <a:rPr lang="en-US" dirty="0"/>
              <a:t>Start: Report End Date – length of Enrollment Window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25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animBg="1"/>
      <p:bldP spid="16" grpId="0"/>
      <p:bldP spid="17" grpId="0"/>
      <p:bldP spid="1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Retention Rate: Reporting Time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1278986"/>
          </a:xfrm>
        </p:spPr>
        <p:txBody>
          <a:bodyPr>
            <a:normAutofit/>
          </a:bodyPr>
          <a:lstStyle/>
          <a:p>
            <a:r>
              <a:rPr lang="en-US" sz="2400" dirty="0"/>
              <a:t>What if: Your 1-year retention, as of basically now? 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643467" y="2667000"/>
          <a:ext cx="8153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33">
                  <a:extLst>
                    <a:ext uri="{9D8B030D-6E8A-4147-A177-3AD203B41FA5}">
                      <a16:colId xmlns:a16="http://schemas.microsoft.com/office/drawing/2014/main" val="11027720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8148787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79312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What’s the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Reporting Period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4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How long a </a:t>
                      </a:r>
                      <a:r>
                        <a:rPr lang="en-US" sz="1800" i="1" dirty="0"/>
                        <a:t>Retention Period </a:t>
                      </a:r>
                      <a:r>
                        <a:rPr lang="en-US" sz="1800" dirty="0"/>
                        <a:t>do you want to look at?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How long an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Enrollment Window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do you want to look at?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Final dates: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523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91000" y="2656840"/>
            <a:ext cx="1188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4/30/23 -&gt;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2656840"/>
            <a:ext cx="949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4/30/23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3027680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    -&gt;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56806"/>
            <a:ext cx="115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year    -&gt;</a:t>
            </a:r>
          </a:p>
          <a:p>
            <a:r>
              <a:rPr lang="en-US" dirty="0"/>
              <a:t>(volume year)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346" y="3031490"/>
            <a:ext cx="33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have a chance of being enrolled 12 months on ↑, must have been enrolled by 4/30/22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5345" y="3933150"/>
            <a:ext cx="334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year prior to ↑ enroll end date: </a:t>
            </a:r>
          </a:p>
          <a:p>
            <a:r>
              <a:rPr lang="en-US" dirty="0"/>
              <a:t>So beginning of enrollment window is 5/1/21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48666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5/1/21</a:t>
            </a:r>
          </a:p>
          <a:p>
            <a:r>
              <a:rPr lang="en-US" dirty="0"/>
              <a:t>End: 4/30/22</a:t>
            </a:r>
          </a:p>
        </p:txBody>
      </p:sp>
    </p:spTree>
    <p:extLst>
      <p:ext uri="{BB962C8B-B14F-4D97-AF65-F5344CB8AC3E}">
        <p14:creationId xmlns:p14="http://schemas.microsoft.com/office/powerpoint/2010/main" val="255749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Retention Rate: Reporting Time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1278986"/>
          </a:xfrm>
        </p:spPr>
        <p:txBody>
          <a:bodyPr>
            <a:normAutofit/>
          </a:bodyPr>
          <a:lstStyle/>
          <a:p>
            <a:r>
              <a:rPr lang="en-US" sz="2400" dirty="0"/>
              <a:t>What if: 6 month retention, 1 year period, ending 12/31/22?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7513"/>
              </p:ext>
            </p:extLst>
          </p:nvPr>
        </p:nvGraphicFramePr>
        <p:xfrm>
          <a:off x="643467" y="2667000"/>
          <a:ext cx="8153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33">
                  <a:extLst>
                    <a:ext uri="{9D8B030D-6E8A-4147-A177-3AD203B41FA5}">
                      <a16:colId xmlns:a16="http://schemas.microsoft.com/office/drawing/2014/main" val="11027720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8148787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79312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What’s the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Reporting Period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4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How long a </a:t>
                      </a:r>
                      <a:r>
                        <a:rPr lang="en-US" sz="1800" i="1" dirty="0"/>
                        <a:t>Retention Period </a:t>
                      </a:r>
                      <a:r>
                        <a:rPr lang="en-US" sz="1800" dirty="0"/>
                        <a:t>do you want to look at?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How long an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Enrollment Window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do you want to look at?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Final dates: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523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91000" y="265684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12/31/22 -&gt;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265684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12/31/22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3027680"/>
            <a:ext cx="1254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months-&gt;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56806"/>
            <a:ext cx="115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year    -&gt;</a:t>
            </a:r>
          </a:p>
          <a:p>
            <a:r>
              <a:rPr lang="en-US" dirty="0"/>
              <a:t>(volume year)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346" y="3031490"/>
            <a:ext cx="33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have a chance of being enrolled 6 months on ↑, must have been enrolled by 6/30/22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5345" y="3933150"/>
            <a:ext cx="334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year prior to ↑ enroll end date: </a:t>
            </a:r>
          </a:p>
          <a:p>
            <a:r>
              <a:rPr lang="en-US" dirty="0"/>
              <a:t>So beginning of enrollment window is 7/1/21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48666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7/1/21</a:t>
            </a:r>
          </a:p>
          <a:p>
            <a:r>
              <a:rPr lang="en-US" dirty="0"/>
              <a:t>End: 6/30/22</a:t>
            </a:r>
          </a:p>
        </p:txBody>
      </p:sp>
    </p:spTree>
    <p:extLst>
      <p:ext uri="{BB962C8B-B14F-4D97-AF65-F5344CB8AC3E}">
        <p14:creationId xmlns:p14="http://schemas.microsoft.com/office/powerpoint/2010/main" val="730960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Retention Rate: Reporting Time Periods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532920"/>
          </a:xfrm>
        </p:spPr>
        <p:txBody>
          <a:bodyPr>
            <a:normAutofit/>
          </a:bodyPr>
          <a:lstStyle/>
          <a:p>
            <a:r>
              <a:rPr lang="en-US" sz="2400" dirty="0"/>
              <a:t>Final: 1 year retention, 1 year period, ending 12/31/22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536676"/>
              </p:ext>
            </p:extLst>
          </p:nvPr>
        </p:nvGraphicFramePr>
        <p:xfrm>
          <a:off x="643467" y="2667000"/>
          <a:ext cx="8153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7533">
                  <a:extLst>
                    <a:ext uri="{9D8B030D-6E8A-4147-A177-3AD203B41FA5}">
                      <a16:colId xmlns:a16="http://schemas.microsoft.com/office/drawing/2014/main" val="110277209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08148787"/>
                    </a:ext>
                  </a:extLst>
                </a:gridCol>
                <a:gridCol w="3386667">
                  <a:extLst>
                    <a:ext uri="{9D8B030D-6E8A-4147-A177-3AD203B41FA5}">
                      <a16:colId xmlns:a16="http://schemas.microsoft.com/office/drawing/2014/main" val="1793123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What’s the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End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of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Reporting Period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241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How long a </a:t>
                      </a:r>
                      <a:r>
                        <a:rPr lang="en-US" sz="1800" i="1" dirty="0"/>
                        <a:t>Retention Period </a:t>
                      </a:r>
                      <a:r>
                        <a:rPr lang="en-US" sz="1800" dirty="0"/>
                        <a:t>do you want to look at?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17162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How long an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0" i="1" baseline="0" dirty="0">
                          <a:solidFill>
                            <a:schemeClr val="tx1"/>
                          </a:solidFill>
                        </a:rPr>
                        <a:t>Enrollment Window </a:t>
                      </a:r>
                      <a:r>
                        <a:rPr lang="en-US" b="0" baseline="0" dirty="0">
                          <a:solidFill>
                            <a:schemeClr val="tx1"/>
                          </a:solidFill>
                        </a:rPr>
                        <a:t>do you want to look at?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0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Final dates: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9745231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4191000" y="2656840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12/31/22 -&gt;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86400" y="2656840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12/31/22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91000" y="3027680"/>
            <a:ext cx="1159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year    -&gt;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91000" y="3956806"/>
            <a:ext cx="11596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year    -&gt;</a:t>
            </a:r>
          </a:p>
          <a:p>
            <a:r>
              <a:rPr lang="en-US" dirty="0"/>
              <a:t>(volume year)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455346" y="3031490"/>
            <a:ext cx="334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have a chance of being enrolled 1 year on ↑, must have been enrolled by 12/31/21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55345" y="3933150"/>
            <a:ext cx="33415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year prior to ↑ enroll end date: </a:t>
            </a:r>
          </a:p>
          <a:p>
            <a:r>
              <a:rPr lang="en-US" dirty="0"/>
              <a:t>So beginning of enrollment window is 1/1/21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486400" y="4866640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Start: 1/1/21</a:t>
            </a:r>
          </a:p>
          <a:p>
            <a:r>
              <a:rPr lang="en-US" dirty="0"/>
              <a:t>End: 12/31/21</a:t>
            </a:r>
          </a:p>
        </p:txBody>
      </p:sp>
    </p:spTree>
    <p:extLst>
      <p:ext uri="{BB962C8B-B14F-4D97-AF65-F5344CB8AC3E}">
        <p14:creationId xmlns:p14="http://schemas.microsoft.com/office/powerpoint/2010/main" val="187730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05" y="1828800"/>
            <a:ext cx="8541995" cy="240023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3.4A&amp;B: Retention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263924" y="2647671"/>
            <a:ext cx="1067297" cy="38090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79088" y="4199032"/>
            <a:ext cx="4550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How many MORE discharged each interval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6667" t="61068" r="82292" b="35968"/>
          <a:stretch/>
        </p:blipFill>
        <p:spPr>
          <a:xfrm>
            <a:off x="203201" y="6424966"/>
            <a:ext cx="4038600" cy="304800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H="1">
            <a:off x="3679087" y="4094617"/>
            <a:ext cx="1" cy="646331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913442" y="3365500"/>
            <a:ext cx="1258758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039320" y="2895600"/>
            <a:ext cx="2600362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TOTAL discharged by end of </a:t>
            </a:r>
            <a:r>
              <a:rPr lang="en-US" i="1" dirty="0">
                <a:solidFill>
                  <a:srgbClr val="7030A0"/>
                </a:solidFill>
              </a:rPr>
              <a:t>each interval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331080-301B-CFBC-A997-C77153B52240}"/>
              </a:ext>
            </a:extLst>
          </p:cNvPr>
          <p:cNvSpPr txBox="1"/>
          <p:nvPr/>
        </p:nvSpPr>
        <p:spPr>
          <a:xfrm>
            <a:off x="4131542" y="1856601"/>
            <a:ext cx="135485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5/1/21 to 4/30/22</a:t>
            </a:r>
          </a:p>
        </p:txBody>
      </p:sp>
    </p:spTree>
    <p:extLst>
      <p:ext uri="{BB962C8B-B14F-4D97-AF65-F5344CB8AC3E}">
        <p14:creationId xmlns:p14="http://schemas.microsoft.com/office/powerpoint/2010/main" val="97404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5664" b="38379"/>
          <a:stretch/>
        </p:blipFill>
        <p:spPr>
          <a:xfrm>
            <a:off x="228600" y="2219732"/>
            <a:ext cx="8733119" cy="310973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3.4A&amp;B: Retention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1959712" y="4176731"/>
            <a:ext cx="3907688" cy="395269"/>
            <a:chOff x="3521812" y="3885556"/>
            <a:chExt cx="3907688" cy="395269"/>
          </a:xfrm>
        </p:grpSpPr>
        <p:sp>
          <p:nvSpPr>
            <p:cNvPr id="12" name="TextBox 11"/>
            <p:cNvSpPr txBox="1"/>
            <p:nvPr/>
          </p:nvSpPr>
          <p:spPr>
            <a:xfrm>
              <a:off x="4000500" y="3885556"/>
              <a:ext cx="3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Grey %s = % of Grey N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3521812" y="4050269"/>
              <a:ext cx="554888" cy="230556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4664811" y="4165547"/>
              <a:ext cx="326289" cy="115278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5314949" y="4350177"/>
            <a:ext cx="2000251" cy="1046440"/>
            <a:chOff x="1566480" y="2242645"/>
            <a:chExt cx="2000251" cy="1046440"/>
          </a:xfrm>
          <a:solidFill>
            <a:schemeClr val="bg1"/>
          </a:solidFill>
        </p:grpSpPr>
        <p:cxnSp>
          <p:nvCxnSpPr>
            <p:cNvPr id="26" name="Straight Arrow Connector 25"/>
            <p:cNvCxnSpPr/>
            <p:nvPr/>
          </p:nvCxnSpPr>
          <p:spPr>
            <a:xfrm>
              <a:off x="2057400" y="2895600"/>
              <a:ext cx="956881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1566480" y="2242645"/>
              <a:ext cx="2000251" cy="104644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N, % of start group who dropped out</a:t>
              </a:r>
            </a:p>
            <a:p>
              <a:endParaRPr lang="en-US" sz="800" dirty="0">
                <a:solidFill>
                  <a:srgbClr val="7030A0"/>
                </a:solidFill>
              </a:endParaRPr>
            </a:p>
            <a:p>
              <a:r>
                <a:rPr lang="en-US" dirty="0">
                  <a:solidFill>
                    <a:srgbClr val="7030A0"/>
                  </a:solidFill>
                </a:rPr>
                <a:t>in interval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190501" y="5334000"/>
            <a:ext cx="8648699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553200" y="5364571"/>
            <a:ext cx="2133600" cy="1264829"/>
            <a:chOff x="1566481" y="2233747"/>
            <a:chExt cx="1638300" cy="1763224"/>
          </a:xfrm>
          <a:solidFill>
            <a:schemeClr val="bg1"/>
          </a:solidFill>
        </p:grpSpPr>
        <p:sp>
          <p:nvSpPr>
            <p:cNvPr id="29" name="TextBox 28"/>
            <p:cNvSpPr txBox="1"/>
            <p:nvPr/>
          </p:nvSpPr>
          <p:spPr>
            <a:xfrm>
              <a:off x="1566481" y="2242645"/>
              <a:ext cx="1638300" cy="1754326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Remaining at end of period: start here, to see if there’s a diff in retention rates</a:t>
              </a:r>
              <a:endParaRPr lang="en-US" sz="1000" dirty="0">
                <a:solidFill>
                  <a:srgbClr val="7030A0"/>
                </a:solidFill>
              </a:endParaRPr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3204780" y="2233747"/>
              <a:ext cx="1" cy="646331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2874112" y="4602837"/>
            <a:ext cx="1638300" cy="800219"/>
            <a:chOff x="1566481" y="2242645"/>
            <a:chExt cx="1638300" cy="800219"/>
          </a:xfrm>
          <a:solidFill>
            <a:schemeClr val="bg1"/>
          </a:solidFill>
        </p:grpSpPr>
        <p:sp>
          <p:nvSpPr>
            <p:cNvPr id="22" name="TextBox 21"/>
            <p:cNvSpPr txBox="1"/>
            <p:nvPr/>
          </p:nvSpPr>
          <p:spPr>
            <a:xfrm>
              <a:off x="1566481" y="2242645"/>
              <a:ext cx="1638300" cy="80021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Initial sample breakdown:</a:t>
              </a:r>
            </a:p>
            <a:p>
              <a:endParaRPr lang="en-US" sz="1000" dirty="0">
                <a:solidFill>
                  <a:srgbClr val="7030A0"/>
                </a:solidFill>
              </a:endParaRP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2057400" y="2895600"/>
              <a:ext cx="956881" cy="0"/>
            </a:xfrm>
            <a:prstGeom prst="straightConnector1">
              <a:avLst/>
            </a:prstGeom>
            <a:grpFill/>
            <a:ln w="38100">
              <a:solidFill>
                <a:srgbClr val="7030A0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/>
          <p:cNvCxnSpPr/>
          <p:nvPr/>
        </p:nvCxnSpPr>
        <p:spPr>
          <a:xfrm>
            <a:off x="5336938" y="5003132"/>
            <a:ext cx="956881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rgbClr val="7030A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98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33" y="5311987"/>
            <a:ext cx="8602133" cy="860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3598" b="38298"/>
          <a:stretch/>
        </p:blipFill>
        <p:spPr>
          <a:xfrm>
            <a:off x="228600" y="2104978"/>
            <a:ext cx="8733119" cy="3229021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3.4A&amp;B: Retention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1896533" y="4953000"/>
            <a:ext cx="990600" cy="142874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848600" y="5486401"/>
            <a:ext cx="990600" cy="761998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905000" y="5638800"/>
            <a:ext cx="990600" cy="2286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7848600" y="4910138"/>
            <a:ext cx="990600" cy="42386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4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3.4A&amp;B: Retention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061855"/>
            <a:ext cx="8698522" cy="34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0494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3.4A&amp;B: Retention Rate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799" y="2057399"/>
            <a:ext cx="8415867" cy="346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243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Requirements for Acceptance &amp; Retention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25132"/>
            <a:ext cx="2556933" cy="4495800"/>
          </a:xfrm>
        </p:spPr>
        <p:txBody>
          <a:bodyPr>
            <a:normAutofit/>
          </a:bodyPr>
          <a:lstStyle/>
          <a:p>
            <a:r>
              <a:rPr lang="en-US" sz="2400" b="1" dirty="0"/>
              <a:t>Measure</a:t>
            </a:r>
            <a:r>
              <a:rPr lang="en-US" sz="2400" dirty="0"/>
              <a:t> rates</a:t>
            </a:r>
          </a:p>
          <a:p>
            <a:pPr marL="0" lvl="1" indent="0">
              <a:buNone/>
            </a:pPr>
            <a:r>
              <a:rPr lang="en-US" sz="2200" dirty="0"/>
              <a:t>Use MIS report for appropriate time period!</a:t>
            </a:r>
          </a:p>
          <a:p>
            <a:pPr marL="0" lvl="1" indent="0">
              <a:buNone/>
            </a:pPr>
            <a:endParaRPr lang="en-US" sz="1200" dirty="0"/>
          </a:p>
          <a:p>
            <a:pPr marL="0" lvl="1" indent="0">
              <a:buNone/>
            </a:pPr>
            <a:r>
              <a:rPr lang="en-US" sz="2200" dirty="0"/>
              <a:t>Acceptance Rate:</a:t>
            </a:r>
          </a:p>
          <a:p>
            <a:pPr marL="0" lvl="1" indent="0">
              <a:buNone/>
            </a:pPr>
            <a:r>
              <a:rPr lang="en-US" sz="2200" dirty="0"/>
              <a:t>12 months</a:t>
            </a:r>
          </a:p>
          <a:p>
            <a:pPr marL="0" lvl="1" indent="0">
              <a:buNone/>
            </a:pPr>
            <a:endParaRPr lang="en-US" sz="1200" dirty="0"/>
          </a:p>
          <a:p>
            <a:pPr marL="0" lvl="1" indent="0">
              <a:buNone/>
            </a:pPr>
            <a:r>
              <a:rPr lang="en-US" sz="2200" dirty="0"/>
              <a:t>Retention Rate: </a:t>
            </a:r>
          </a:p>
          <a:p>
            <a:pPr marL="0" lvl="1" indent="0">
              <a:buNone/>
            </a:pPr>
            <a:r>
              <a:rPr lang="en-US" sz="2200" dirty="0"/>
              <a:t>13-24 months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234267" y="2025132"/>
            <a:ext cx="255693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Analyze</a:t>
            </a:r>
            <a:r>
              <a:rPr lang="en-US" sz="2400" dirty="0"/>
              <a:t> rates</a:t>
            </a:r>
          </a:p>
          <a:p>
            <a:pPr marL="0" indent="0">
              <a:buNone/>
            </a:pPr>
            <a:r>
              <a:rPr lang="en-US" sz="2200" dirty="0"/>
              <a:t>Determine what factors impact rates: who is enrolling/ staying? Who is not enrolling/staying? Why?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53667" y="2025132"/>
            <a:ext cx="2556933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Implement Plan </a:t>
            </a:r>
            <a:r>
              <a:rPr lang="en-US" sz="2400" dirty="0"/>
              <a:t>to address and improve rates </a:t>
            </a:r>
          </a:p>
          <a:p>
            <a:pPr marL="182880" indent="0">
              <a:buNone/>
            </a:pPr>
            <a:r>
              <a:rPr lang="en-US" sz="2200" dirty="0"/>
              <a:t>Develop &amp; report plan </a:t>
            </a:r>
          </a:p>
          <a:p>
            <a:pPr marL="182880" indent="0">
              <a:buNone/>
            </a:pPr>
            <a:r>
              <a:rPr lang="en-US" sz="2200" i="1" dirty="0"/>
              <a:t>(Based on factors identified in analysis)</a:t>
            </a:r>
          </a:p>
          <a:p>
            <a:pPr marL="182880" indent="0">
              <a:buNone/>
            </a:pPr>
            <a:r>
              <a:rPr lang="en-US" sz="2200" dirty="0"/>
              <a:t>Determine effectiveness of previous strategies</a:t>
            </a:r>
          </a:p>
        </p:txBody>
      </p:sp>
      <p:sp>
        <p:nvSpPr>
          <p:cNvPr id="9" name="Oval 8"/>
          <p:cNvSpPr/>
          <p:nvPr/>
        </p:nvSpPr>
        <p:spPr>
          <a:xfrm>
            <a:off x="2785017" y="1752599"/>
            <a:ext cx="3081867" cy="3581395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61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8" grpId="0" uiExpand="1" build="p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3.4A&amp;B: Retention Rate Report Includes: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5132"/>
            <a:ext cx="2514601" cy="4495800"/>
          </a:xfrm>
        </p:spPr>
        <p:txBody>
          <a:bodyPr>
            <a:normAutofit/>
          </a:bodyPr>
          <a:lstStyle/>
          <a:p>
            <a:r>
              <a:rPr lang="en-US" sz="2400" b="1" dirty="0"/>
              <a:t>Demographic</a:t>
            </a:r>
            <a:endParaRPr lang="en-US" sz="2400" dirty="0"/>
          </a:p>
          <a:p>
            <a:pPr marL="0" lvl="1" indent="0">
              <a:buNone/>
            </a:pPr>
            <a:r>
              <a:rPr lang="en-US" sz="2200" dirty="0"/>
              <a:t>-Age</a:t>
            </a:r>
          </a:p>
          <a:p>
            <a:pPr marL="0" lvl="1" indent="0">
              <a:buNone/>
            </a:pPr>
            <a:r>
              <a:rPr lang="en-US" sz="2200" dirty="0"/>
              <a:t>-Education</a:t>
            </a:r>
          </a:p>
          <a:p>
            <a:pPr marL="0" lvl="1" indent="0">
              <a:buNone/>
            </a:pPr>
            <a:r>
              <a:rPr lang="en-US" sz="2200" dirty="0"/>
              <a:t>-Employment</a:t>
            </a:r>
          </a:p>
          <a:p>
            <a:pPr marL="0" lvl="1" indent="0">
              <a:buNone/>
            </a:pPr>
            <a:r>
              <a:rPr lang="en-US" sz="2200" dirty="0"/>
              <a:t>-Marital Status</a:t>
            </a:r>
          </a:p>
          <a:p>
            <a:pPr marL="0" lvl="1" indent="0">
              <a:buNone/>
            </a:pPr>
            <a:r>
              <a:rPr lang="en-US" sz="2200" dirty="0"/>
              <a:t>-Parity</a:t>
            </a:r>
          </a:p>
          <a:p>
            <a:pPr marL="0" lvl="1" indent="0">
              <a:buNone/>
            </a:pPr>
            <a:r>
              <a:rPr lang="en-US" sz="2200" dirty="0"/>
              <a:t>-Primary Language</a:t>
            </a:r>
          </a:p>
          <a:p>
            <a:pPr marL="0" lvl="1" indent="0">
              <a:buNone/>
            </a:pPr>
            <a:r>
              <a:rPr lang="en-US" sz="2200" dirty="0"/>
              <a:t>-Race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170464" y="2025132"/>
            <a:ext cx="2654603" cy="46804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Programmatic</a:t>
            </a:r>
            <a:endParaRPr lang="en-US" sz="2400" dirty="0"/>
          </a:p>
          <a:p>
            <a:pPr marL="0" indent="0">
              <a:buNone/>
            </a:pPr>
            <a:r>
              <a:rPr lang="en-US" sz="2200" dirty="0"/>
              <a:t>-Average # HVs</a:t>
            </a:r>
          </a:p>
          <a:p>
            <a:pPr marL="0" indent="0">
              <a:buNone/>
            </a:pPr>
            <a:r>
              <a:rPr lang="en-US" sz="2200" dirty="0"/>
              <a:t>-Level at End</a:t>
            </a:r>
          </a:p>
          <a:p>
            <a:pPr marL="0" indent="0">
              <a:buNone/>
            </a:pPr>
            <a:r>
              <a:rPr lang="en-US" sz="2200" dirty="0"/>
              <a:t>-Multiple HVs</a:t>
            </a:r>
          </a:p>
          <a:p>
            <a:pPr marL="0" indent="0">
              <a:buNone/>
            </a:pPr>
            <a:r>
              <a:rPr lang="en-US" sz="2200" dirty="0"/>
              <a:t>-Time between Screen &amp; Assessment</a:t>
            </a:r>
          </a:p>
          <a:p>
            <a:pPr marL="0" indent="0">
              <a:buNone/>
            </a:pPr>
            <a:r>
              <a:rPr lang="en-US" sz="2200" dirty="0"/>
              <a:t>-Trimester (at Intake)</a:t>
            </a:r>
          </a:p>
          <a:p>
            <a:pPr marL="0" indent="0">
              <a:buNone/>
            </a:pPr>
            <a:r>
              <a:rPr lang="en-US" sz="2200" dirty="0"/>
              <a:t>-Referral Source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19800" y="2025132"/>
            <a:ext cx="2971800" cy="483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b="1" dirty="0"/>
              <a:t>Social</a:t>
            </a:r>
          </a:p>
          <a:p>
            <a:pPr marL="0" indent="0">
              <a:buNone/>
            </a:pPr>
            <a:r>
              <a:rPr lang="en-US" sz="2400" dirty="0"/>
              <a:t>-</a:t>
            </a:r>
            <a:r>
              <a:rPr lang="en-US" sz="2200" dirty="0"/>
              <a:t>Assessment Scores</a:t>
            </a:r>
          </a:p>
          <a:p>
            <a:pPr marL="0" indent="0">
              <a:buNone/>
            </a:pPr>
            <a:r>
              <a:rPr lang="en-US" sz="2200" dirty="0"/>
              <a:t>-Whose Score Qualifies</a:t>
            </a:r>
          </a:p>
          <a:p>
            <a:pPr marL="0" indent="0">
              <a:buNone/>
            </a:pPr>
            <a:r>
              <a:rPr lang="en-US" sz="2200" dirty="0"/>
              <a:t>-PC1 Issues at Assessment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4867" y="5410200"/>
            <a:ext cx="8382000" cy="11107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Also Includes: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Reason for Discharge, Referral Source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Can be run by Worker! (Programmatic factor)</a:t>
            </a:r>
          </a:p>
        </p:txBody>
      </p:sp>
    </p:spTree>
    <p:extLst>
      <p:ext uri="{BB962C8B-B14F-4D97-AF65-F5344CB8AC3E}">
        <p14:creationId xmlns:p14="http://schemas.microsoft.com/office/powerpoint/2010/main" val="258108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build="p"/>
      <p:bldP spid="8" grpId="0" uiExpand="1" build="p"/>
      <p:bldP spid="9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Measuring Rates: Informal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Formal &amp; Informal Data</a:t>
            </a:r>
          </a:p>
          <a:p>
            <a:pPr lvl="1"/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Formal: Numbers AND Percentages</a:t>
            </a:r>
          </a:p>
          <a:p>
            <a:pPr lvl="1"/>
            <a:r>
              <a:rPr lang="en-US" sz="2400" dirty="0"/>
              <a:t>Informal: Information from discussions, conversations, surveys</a:t>
            </a:r>
          </a:p>
          <a:p>
            <a:r>
              <a:rPr lang="en-US" sz="2400" dirty="0"/>
              <a:t>Informal data can support formal (give context, perspective), or can cover new factors!</a:t>
            </a:r>
          </a:p>
          <a:p>
            <a:pPr lvl="1"/>
            <a:r>
              <a:rPr lang="en-US" sz="2400" dirty="0"/>
              <a:t>If important factor not in these reports: Consider using INFORMAL information to discuss, evaluate</a:t>
            </a:r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8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Plans Need: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Must address demographic, programmatic, social factors identified in your analysis!!</a:t>
            </a:r>
          </a:p>
          <a:p>
            <a:endParaRPr lang="en-US" sz="2400" dirty="0"/>
          </a:p>
          <a:p>
            <a:r>
              <a:rPr lang="en-US" sz="2400" dirty="0"/>
              <a:t>3: Have implemented plan (ongoing), report on progress</a:t>
            </a:r>
          </a:p>
          <a:p>
            <a:r>
              <a:rPr lang="en-US" sz="2400" dirty="0"/>
              <a:t>2: Discuss plan, but not yet implemented</a:t>
            </a:r>
          </a:p>
          <a:p>
            <a:r>
              <a:rPr lang="en-US" sz="2400" dirty="0"/>
              <a:t>1: No plan; Plan not related to increasing rate; Plan not based on analysis or does not address D, P, S factors identified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9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Plans for previous examples?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Acceptance Plan: </a:t>
            </a:r>
          </a:p>
          <a:p>
            <a:pPr lvl="1"/>
            <a:r>
              <a:rPr lang="en-US" sz="2000" dirty="0"/>
              <a:t>Adequate income, married, English -&gt; less likely to accept</a:t>
            </a:r>
          </a:p>
          <a:p>
            <a:pPr lvl="1"/>
            <a:r>
              <a:rPr lang="en-US" sz="2000" dirty="0"/>
              <a:t>Late prenatal care, age 30+, coming from HV program -&gt; more likely to accept </a:t>
            </a:r>
          </a:p>
          <a:p>
            <a:pPr lvl="1"/>
            <a:r>
              <a:rPr lang="en-US" sz="2000" i="1" dirty="0"/>
              <a:t>Referred from CPS: small number, but all enroll &amp; discharge before HV</a:t>
            </a:r>
          </a:p>
          <a:p>
            <a:pPr marL="457200" lvl="1" indent="0">
              <a:buNone/>
            </a:pPr>
            <a:r>
              <a:rPr lang="en-US" sz="2000" dirty="0"/>
              <a:t>What sort of plan could you make to address these factors?</a:t>
            </a:r>
          </a:p>
          <a:p>
            <a:endParaRPr lang="en-US" sz="2400" dirty="0"/>
          </a:p>
          <a:p>
            <a:r>
              <a:rPr lang="en-US" sz="2400" dirty="0"/>
              <a:t>Retention Plan:</a:t>
            </a:r>
          </a:p>
          <a:p>
            <a:pPr lvl="1"/>
            <a:r>
              <a:rPr lang="en-US" sz="2000" dirty="0"/>
              <a:t>Language; Discharge reason “Unable to locate” even early on</a:t>
            </a:r>
          </a:p>
          <a:p>
            <a:pPr marL="457200" lvl="1" indent="0">
              <a:buNone/>
            </a:pPr>
            <a:r>
              <a:rPr lang="en-US" sz="2000" dirty="0"/>
              <a:t>What could you do to address these factors?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8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21972"/>
            <a:ext cx="8229600" cy="93062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5344"/>
            <a:ext cx="8382000" cy="483305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latin typeface="+mj-lt"/>
              </a:rPr>
              <a:t>Thank you!</a:t>
            </a: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endParaRPr lang="en-US" sz="3600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Questions?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7" name="Picture 6" descr="https://www.hfnymis.org/Images/Main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349644"/>
            <a:ext cx="5539720" cy="15884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790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Analyses Need: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Formal &amp; Informal Data</a:t>
            </a:r>
          </a:p>
          <a:p>
            <a:pPr lvl="1"/>
            <a:r>
              <a:rPr lang="en-US" sz="2400" dirty="0"/>
              <a:t>Formal: Numbers AND Percentages</a:t>
            </a:r>
          </a:p>
          <a:p>
            <a:pPr lvl="1"/>
            <a:r>
              <a:rPr lang="en-US" sz="2400" dirty="0"/>
              <a:t>Informal: Information from discussions, conversations, Advisory Board meetings, regular staff surveys where feedback overlaps…</a:t>
            </a:r>
          </a:p>
          <a:p>
            <a:r>
              <a:rPr lang="en-US" sz="2400" dirty="0"/>
              <a:t>Demographic, Programmatic, &amp; Social Factors!</a:t>
            </a:r>
          </a:p>
          <a:p>
            <a:pPr lvl="1"/>
            <a:r>
              <a:rPr lang="en-US" sz="2400" dirty="0"/>
              <a:t>Under BPS 8</a:t>
            </a:r>
            <a:r>
              <a:rPr lang="en-US" sz="2400" baseline="30000" dirty="0"/>
              <a:t>th</a:t>
            </a:r>
            <a:r>
              <a:rPr lang="en-US" sz="2400" dirty="0"/>
              <a:t> Ed: Need at least one factor for a 2 rating     (at least three factors for a 3 rating)</a:t>
            </a:r>
          </a:p>
          <a:p>
            <a:pPr lvl="1"/>
            <a:r>
              <a:rPr lang="en-US" sz="2400" dirty="0"/>
              <a:t>Let’s define more specifically…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371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ASR Requirements: Analysis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025132"/>
            <a:ext cx="2514601" cy="4495800"/>
          </a:xfrm>
        </p:spPr>
        <p:txBody>
          <a:bodyPr>
            <a:normAutofit lnSpcReduction="10000"/>
          </a:bodyPr>
          <a:lstStyle/>
          <a:p>
            <a:r>
              <a:rPr lang="en-US" sz="2400" b="1" dirty="0"/>
              <a:t>Demographic</a:t>
            </a:r>
            <a:endParaRPr lang="en-US" sz="2400" dirty="0"/>
          </a:p>
          <a:p>
            <a:pPr marL="0" lvl="1" indent="0">
              <a:buNone/>
            </a:pPr>
            <a:r>
              <a:rPr lang="en-US" sz="2200" dirty="0"/>
              <a:t>General population characteristics:</a:t>
            </a:r>
          </a:p>
          <a:p>
            <a:pPr marL="0" lvl="1" indent="0">
              <a:buNone/>
            </a:pPr>
            <a:r>
              <a:rPr lang="en-US" sz="2200" dirty="0"/>
              <a:t>-Gender</a:t>
            </a:r>
          </a:p>
          <a:p>
            <a:pPr marL="0" lvl="1" indent="0">
              <a:buNone/>
            </a:pPr>
            <a:r>
              <a:rPr lang="en-US" sz="2200" dirty="0"/>
              <a:t>-Age</a:t>
            </a:r>
          </a:p>
          <a:p>
            <a:pPr marL="0" lvl="1" indent="0">
              <a:buNone/>
            </a:pPr>
            <a:r>
              <a:rPr lang="en-US" sz="2200" dirty="0"/>
              <a:t>-Race &amp; Ethnicity</a:t>
            </a:r>
          </a:p>
          <a:p>
            <a:pPr marL="0" lvl="1" indent="0">
              <a:buNone/>
            </a:pPr>
            <a:r>
              <a:rPr lang="en-US" sz="2200" dirty="0"/>
              <a:t>-Marital Status</a:t>
            </a:r>
          </a:p>
          <a:p>
            <a:pPr marL="0" lvl="1" indent="0">
              <a:buNone/>
            </a:pPr>
            <a:r>
              <a:rPr lang="en-US" sz="2200" dirty="0"/>
              <a:t>-Education</a:t>
            </a:r>
          </a:p>
          <a:p>
            <a:pPr marL="0" lvl="1" indent="0">
              <a:buNone/>
            </a:pPr>
            <a:r>
              <a:rPr lang="en-US" sz="2200" dirty="0"/>
              <a:t>-Language</a:t>
            </a:r>
          </a:p>
          <a:p>
            <a:pPr marL="0" lvl="1" indent="0">
              <a:buNone/>
            </a:pPr>
            <a:r>
              <a:rPr lang="en-US" sz="2200" dirty="0"/>
              <a:t>-Employment</a:t>
            </a:r>
          </a:p>
          <a:p>
            <a:pPr marL="0" lvl="1" indent="0">
              <a:buNone/>
            </a:pPr>
            <a:r>
              <a:rPr lang="en-US" sz="2200" dirty="0"/>
              <a:t>-Income?</a:t>
            </a:r>
          </a:p>
          <a:p>
            <a:pPr marL="0" lvl="1" indent="0">
              <a:buNone/>
            </a:pPr>
            <a:r>
              <a:rPr lang="en-US" sz="2200" dirty="0"/>
              <a:t>-Location?</a:t>
            </a:r>
          </a:p>
          <a:p>
            <a:pPr marL="0" lvl="1" indent="0">
              <a:buNone/>
            </a:pPr>
            <a:endParaRPr lang="en-US" sz="22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6" name="Content Placeholder 2"/>
          <p:cNvSpPr txBox="1">
            <a:spLocks/>
          </p:cNvSpPr>
          <p:nvPr/>
        </p:nvSpPr>
        <p:spPr>
          <a:xfrm>
            <a:off x="3170464" y="2025132"/>
            <a:ext cx="2596243" cy="46804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Programmatic</a:t>
            </a:r>
            <a:endParaRPr lang="en-US" sz="2400" dirty="0"/>
          </a:p>
          <a:p>
            <a:pPr marL="0" indent="0">
              <a:buNone/>
            </a:pPr>
            <a:r>
              <a:rPr lang="en-US" sz="2200" dirty="0"/>
              <a:t>General site-related factors that impact service planning, delivery:</a:t>
            </a:r>
          </a:p>
          <a:p>
            <a:pPr marL="0" indent="0">
              <a:buNone/>
            </a:pPr>
            <a:r>
              <a:rPr lang="en-US" sz="2200" dirty="0"/>
              <a:t>-Target population</a:t>
            </a:r>
          </a:p>
          <a:p>
            <a:pPr marL="0" indent="0">
              <a:buNone/>
            </a:pPr>
            <a:r>
              <a:rPr lang="en-US" sz="2200" dirty="0"/>
              <a:t>-Timing of activities</a:t>
            </a:r>
          </a:p>
          <a:p>
            <a:pPr marL="0" indent="0">
              <a:buNone/>
            </a:pPr>
            <a:r>
              <a:rPr lang="en-US" sz="2200" dirty="0"/>
              <a:t>-Staffing issues?</a:t>
            </a:r>
          </a:p>
          <a:p>
            <a:pPr marL="0" indent="0">
              <a:buNone/>
            </a:pPr>
            <a:r>
              <a:rPr lang="en-US" sz="2200" dirty="0"/>
              <a:t>-Staff training</a:t>
            </a:r>
          </a:p>
          <a:p>
            <a:pPr marL="0" indent="0">
              <a:buNone/>
            </a:pPr>
            <a:r>
              <a:rPr lang="en-US" sz="2200" dirty="0"/>
              <a:t>-Service Level</a:t>
            </a:r>
          </a:p>
          <a:p>
            <a:pPr marL="0" indent="0">
              <a:buNone/>
            </a:pPr>
            <a:r>
              <a:rPr lang="en-US" sz="2200" dirty="0"/>
              <a:t>-Referral sources</a:t>
            </a:r>
          </a:p>
          <a:p>
            <a:pPr marL="0" indent="0">
              <a:buNone/>
            </a:pPr>
            <a:r>
              <a:rPr lang="en-US" sz="2200" dirty="0"/>
              <a:t>-Relevant policies?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6019800" y="2025132"/>
            <a:ext cx="2971800" cy="4832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400" b="1" dirty="0"/>
              <a:t>Social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200" dirty="0"/>
              <a:t>Related to family support networks, relationships, community: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200" dirty="0"/>
              <a:t>-FROG score, current issues (DV, SA, MH, DD)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200" dirty="0"/>
              <a:t>-Religion?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200" dirty="0"/>
              <a:t>-Community support?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200" dirty="0"/>
              <a:t>-Work, school issues?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200" dirty="0"/>
              <a:t>-</a:t>
            </a:r>
            <a:r>
              <a:rPr lang="en-US" sz="2200" dirty="0" err="1"/>
              <a:t>Grandfamily</a:t>
            </a:r>
            <a:r>
              <a:rPr lang="en-US" sz="2200" dirty="0"/>
              <a:t>?</a:t>
            </a:r>
          </a:p>
          <a:p>
            <a:pPr marL="0" indent="0">
              <a:spcBef>
                <a:spcPts val="100"/>
              </a:spcBef>
              <a:buNone/>
            </a:pPr>
            <a:r>
              <a:rPr lang="en-US" sz="2200" dirty="0"/>
              <a:t>-LGBTQ families?</a:t>
            </a:r>
          </a:p>
        </p:txBody>
      </p:sp>
    </p:spTree>
    <p:extLst>
      <p:ext uri="{BB962C8B-B14F-4D97-AF65-F5344CB8AC3E}">
        <p14:creationId xmlns:p14="http://schemas.microsoft.com/office/powerpoint/2010/main" val="1398641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  <p:bldP spid="8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Analyses Need: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Formal &amp; Informal Data</a:t>
            </a:r>
          </a:p>
          <a:p>
            <a:pPr lvl="1"/>
            <a:r>
              <a:rPr lang="en-US" sz="2000" dirty="0"/>
              <a:t>Formal: Numbers AND Percentages</a:t>
            </a:r>
          </a:p>
          <a:p>
            <a:pPr lvl="1"/>
            <a:r>
              <a:rPr lang="en-US" sz="2000" dirty="0"/>
              <a:t>Informal: Information from discussions, conversations, surveys</a:t>
            </a:r>
          </a:p>
          <a:p>
            <a:r>
              <a:rPr lang="en-US" sz="2400" dirty="0"/>
              <a:t>Demographic, Programmatic, &amp; Social Factors!</a:t>
            </a:r>
          </a:p>
          <a:p>
            <a:pPr lvl="1"/>
            <a:r>
              <a:rPr lang="en-US" sz="2000" dirty="0"/>
              <a:t>Need to discuss at least one factor!</a:t>
            </a:r>
          </a:p>
          <a:p>
            <a:r>
              <a:rPr lang="en-US" sz="2400" dirty="0"/>
              <a:t>Reasons for Refusals/Discharges</a:t>
            </a:r>
          </a:p>
          <a:p>
            <a:r>
              <a:rPr lang="en-US" sz="2400" b="1" dirty="0"/>
              <a:t>Compare</a:t>
            </a:r>
            <a:r>
              <a:rPr lang="en-US" sz="2400" dirty="0"/>
              <a:t> acceptances to refusals/continues to discharges</a:t>
            </a:r>
          </a:p>
          <a:p>
            <a:r>
              <a:rPr lang="en-US" sz="2400" dirty="0"/>
              <a:t>Compare to previous year?</a:t>
            </a:r>
          </a:p>
          <a:p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A COMPREHENSIVE analysis includes all of these!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534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Determining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Take a look at overall acceptance or retention rate and total number of families included in report cohort, then determine which factors impact rate</a:t>
            </a:r>
          </a:p>
          <a:p>
            <a:pPr lvl="1"/>
            <a:r>
              <a:rPr lang="en-US" sz="2400" i="1" dirty="0">
                <a:solidFill>
                  <a:srgbClr val="7030A0"/>
                </a:solidFill>
              </a:rPr>
              <a:t>Impact potentially worth noting when: ≈+</a:t>
            </a:r>
            <a:r>
              <a:rPr lang="en-US" sz="2400" dirty="0">
                <a:solidFill>
                  <a:srgbClr val="7030A0"/>
                </a:solidFill>
              </a:rPr>
              <a:t>10% difference between retention or acceptance rates between subgroups, AND at least 10 cases in each subgroup </a:t>
            </a:r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8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457200" y="958238"/>
            <a:ext cx="82296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Acceptance Rate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2073814"/>
            <a:ext cx="8382000" cy="4495800"/>
          </a:xfrm>
        </p:spPr>
        <p:txBody>
          <a:bodyPr>
            <a:normAutofit/>
          </a:bodyPr>
          <a:lstStyle/>
          <a:p>
            <a:r>
              <a:rPr lang="en-US" sz="2400" dirty="0"/>
              <a:t>Reporting time period: usually past year, but can be run for shorter periods if needed</a:t>
            </a:r>
          </a:p>
          <a:p>
            <a:r>
              <a:rPr lang="en-US" sz="2400" dirty="0"/>
              <a:t>For this year, given the shift to One-Step on 11/15/22: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Run Two-Step report for start of contract year to 11/14/22</a:t>
            </a:r>
          </a:p>
          <a:p>
            <a:pPr lvl="1"/>
            <a:r>
              <a:rPr lang="en-US" sz="2000" dirty="0"/>
              <a:t>Run One-Step report for 11/15/22 to end of contract year</a:t>
            </a:r>
          </a:p>
          <a:p>
            <a:pPr lvl="1"/>
            <a:r>
              <a:rPr lang="en-US" sz="2000" dirty="0"/>
              <a:t>Perform parallel analyses for each report: expect acceptance rates to be hugely different between!</a:t>
            </a:r>
          </a:p>
          <a:p>
            <a:pPr lvl="1"/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BC0362B-891F-DBB4-238F-7025A964E3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2553" b="7604"/>
          <a:stretch/>
        </p:blipFill>
        <p:spPr>
          <a:xfrm>
            <a:off x="550985" y="3276600"/>
            <a:ext cx="7315200" cy="1371601"/>
          </a:xfrm>
          <a:prstGeom prst="rect">
            <a:avLst/>
          </a:prstGeom>
        </p:spPr>
      </p:pic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DECE09B-3DD4-00A1-EFE9-BB4F8CB7BC8A}"/>
              </a:ext>
            </a:extLst>
          </p:cNvPr>
          <p:cNvSpPr/>
          <p:nvPr/>
        </p:nvSpPr>
        <p:spPr>
          <a:xfrm>
            <a:off x="7171592" y="4372708"/>
            <a:ext cx="627653" cy="480646"/>
          </a:xfrm>
          <a:custGeom>
            <a:avLst/>
            <a:gdLst>
              <a:gd name="connsiteX0" fmla="*/ 225670 w 627653"/>
              <a:gd name="connsiteY0" fmla="*/ 480646 h 480646"/>
              <a:gd name="connsiteX1" fmla="*/ 624254 w 627653"/>
              <a:gd name="connsiteY1" fmla="*/ 152400 h 480646"/>
              <a:gd name="connsiteX2" fmla="*/ 26377 w 627653"/>
              <a:gd name="connsiteY2" fmla="*/ 11723 h 480646"/>
              <a:gd name="connsiteX3" fmla="*/ 96716 w 627653"/>
              <a:gd name="connsiteY3" fmla="*/ 35169 h 480646"/>
              <a:gd name="connsiteX4" fmla="*/ 14654 w 627653"/>
              <a:gd name="connsiteY4" fmla="*/ 11723 h 480646"/>
              <a:gd name="connsiteX5" fmla="*/ 38100 w 627653"/>
              <a:gd name="connsiteY5" fmla="*/ 0 h 480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7653" h="480646">
                <a:moveTo>
                  <a:pt x="225670" y="480646"/>
                </a:moveTo>
                <a:cubicBezTo>
                  <a:pt x="441570" y="355600"/>
                  <a:pt x="657470" y="230554"/>
                  <a:pt x="624254" y="152400"/>
                </a:cubicBezTo>
                <a:cubicBezTo>
                  <a:pt x="591039" y="74246"/>
                  <a:pt x="114300" y="31261"/>
                  <a:pt x="26377" y="11723"/>
                </a:cubicBezTo>
                <a:cubicBezTo>
                  <a:pt x="-61546" y="-7816"/>
                  <a:pt x="98670" y="35169"/>
                  <a:pt x="96716" y="35169"/>
                </a:cubicBezTo>
                <a:cubicBezTo>
                  <a:pt x="94762" y="35169"/>
                  <a:pt x="24423" y="17584"/>
                  <a:pt x="14654" y="11723"/>
                </a:cubicBezTo>
                <a:cubicBezTo>
                  <a:pt x="4885" y="5862"/>
                  <a:pt x="21492" y="2931"/>
                  <a:pt x="38100" y="0"/>
                </a:cubicBezTo>
              </a:path>
            </a:pathLst>
          </a:custGeom>
          <a:noFill/>
          <a:ln w="50800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3EC564-0220-5A6C-CF50-EEF4959926E6}"/>
              </a:ext>
            </a:extLst>
          </p:cNvPr>
          <p:cNvSpPr/>
          <p:nvPr/>
        </p:nvSpPr>
        <p:spPr>
          <a:xfrm>
            <a:off x="7291754" y="3974123"/>
            <a:ext cx="1226281" cy="1254369"/>
          </a:xfrm>
          <a:custGeom>
            <a:avLst/>
            <a:gdLst>
              <a:gd name="connsiteX0" fmla="*/ 0 w 1226281"/>
              <a:gd name="connsiteY0" fmla="*/ 1254369 h 1254369"/>
              <a:gd name="connsiteX1" fmla="*/ 1219200 w 1226281"/>
              <a:gd name="connsiteY1" fmla="*/ 410308 h 1254369"/>
              <a:gd name="connsiteX2" fmla="*/ 410308 w 1226281"/>
              <a:gd name="connsiteY2" fmla="*/ 0 h 1254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26281" h="1254369">
                <a:moveTo>
                  <a:pt x="0" y="1254369"/>
                </a:moveTo>
                <a:cubicBezTo>
                  <a:pt x="575407" y="936869"/>
                  <a:pt x="1150815" y="619370"/>
                  <a:pt x="1219200" y="410308"/>
                </a:cubicBezTo>
                <a:cubicBezTo>
                  <a:pt x="1287585" y="201246"/>
                  <a:pt x="848946" y="100623"/>
                  <a:pt x="410308" y="0"/>
                </a:cubicBezTo>
              </a:path>
            </a:pathLst>
          </a:custGeom>
          <a:noFill/>
          <a:ln w="50800">
            <a:solidFill>
              <a:srgbClr val="7030A0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6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7A0C2-0FDB-776C-FB6B-B76903E62EDD}"/>
              </a:ext>
            </a:extLst>
          </p:cNvPr>
          <p:cNvSpPr txBox="1">
            <a:spLocks/>
          </p:cNvSpPr>
          <p:nvPr/>
        </p:nvSpPr>
        <p:spPr>
          <a:xfrm>
            <a:off x="0" y="958238"/>
            <a:ext cx="9144000" cy="9306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One-Step Acceptance Rate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67" y="3867623"/>
            <a:ext cx="8382000" cy="2304577"/>
          </a:xfrm>
        </p:spPr>
        <p:txBody>
          <a:bodyPr>
            <a:normAutofit/>
          </a:bodyPr>
          <a:lstStyle/>
          <a:p>
            <a:r>
              <a:rPr lang="en-US" sz="2400" b="1" dirty="0"/>
              <a:t>Two-Step</a:t>
            </a:r>
            <a:r>
              <a:rPr lang="en-US" sz="2400" dirty="0"/>
              <a:t>: Conversion from </a:t>
            </a:r>
            <a:r>
              <a:rPr lang="en-US" sz="2400" b="1" dirty="0"/>
              <a:t>Assessment to HV</a:t>
            </a:r>
            <a:r>
              <a:rPr lang="en-US" sz="2400" dirty="0"/>
              <a:t>. Acceptance rates often above 75%</a:t>
            </a:r>
          </a:p>
          <a:p>
            <a:r>
              <a:rPr lang="en-US" sz="2400" b="1" dirty="0"/>
              <a:t>One-Step</a:t>
            </a:r>
            <a:r>
              <a:rPr lang="en-US" sz="2400" dirty="0"/>
              <a:t>: Conversion from </a:t>
            </a:r>
            <a:r>
              <a:rPr lang="en-US" sz="2400" b="1" dirty="0"/>
              <a:t>Screen to Enrollment and First HV</a:t>
            </a:r>
            <a:r>
              <a:rPr lang="en-US" sz="2400" dirty="0"/>
              <a:t>: Acceptance rates more around </a:t>
            </a:r>
            <a:r>
              <a:rPr lang="en-US" sz="2400" b="1" dirty="0"/>
              <a:t>20</a:t>
            </a:r>
            <a:r>
              <a:rPr lang="en-US" sz="2400" dirty="0"/>
              <a:t>%, fewer factors available for analysis</a:t>
            </a:r>
          </a:p>
          <a:p>
            <a:endParaRPr lang="en-US" sz="2400" dirty="0"/>
          </a:p>
        </p:txBody>
      </p:sp>
      <p:pic>
        <p:nvPicPr>
          <p:cNvPr id="4" name="Picture 3" descr="C:\Users\LF593359\logo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28600"/>
            <a:ext cx="4495800" cy="59337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" name="Straight Connector 4"/>
          <p:cNvCxnSpPr/>
          <p:nvPr/>
        </p:nvCxnSpPr>
        <p:spPr>
          <a:xfrm>
            <a:off x="491067" y="990600"/>
            <a:ext cx="8229600" cy="0"/>
          </a:xfrm>
          <a:prstGeom prst="line">
            <a:avLst/>
          </a:prstGeom>
          <a:ln w="12700"/>
          <a:effectLst>
            <a:reflection blurRad="6350" stA="50000" endA="300" endPos="55500" dist="50800" dir="5400000" sy="-100000" algn="bl" rotWithShape="0"/>
          </a:effectLst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75E19D6-565B-8B15-9FCB-F26E5102FA6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419" b="7538"/>
          <a:stretch/>
        </p:blipFill>
        <p:spPr>
          <a:xfrm>
            <a:off x="0" y="1812386"/>
            <a:ext cx="9144000" cy="19921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A7BC0A-CDCF-5263-0D1E-DA0DEAFDE58E}"/>
              </a:ext>
            </a:extLst>
          </p:cNvPr>
          <p:cNvSpPr txBox="1"/>
          <p:nvPr/>
        </p:nvSpPr>
        <p:spPr>
          <a:xfrm>
            <a:off x="4343400" y="2862590"/>
            <a:ext cx="3886200" cy="2693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150" dirty="0">
                <a:latin typeface="Segoe Condensed" panose="020B0606040200020203" pitchFamily="34" charset="0"/>
              </a:rPr>
              <a:t>Acceptance Rate: Conversion from Screen to Enrollment </a:t>
            </a:r>
            <a:r>
              <a:rPr lang="en-US" sz="1150" b="1" dirty="0">
                <a:latin typeface="Segoe Condensed" panose="020B0606040200020203" pitchFamily="34" charset="0"/>
              </a:rPr>
              <a:t>&amp;</a:t>
            </a:r>
            <a:r>
              <a:rPr lang="en-US" sz="1150" dirty="0">
                <a:latin typeface="Segoe Condensed" panose="020B0606040200020203" pitchFamily="34" charset="0"/>
              </a:rPr>
              <a:t> First HV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7F4F3D-2934-F008-4FE7-6EAB3FB44B71}"/>
              </a:ext>
            </a:extLst>
          </p:cNvPr>
          <p:cNvPicPr>
            <a:picLocks/>
          </p:cNvPicPr>
          <p:nvPr/>
        </p:nvPicPr>
        <p:blipFill rotWithShape="1">
          <a:blip r:embed="rId4"/>
          <a:srcRect l="41667" t="45024" r="25833" b="48156"/>
          <a:stretch/>
        </p:blipFill>
        <p:spPr>
          <a:xfrm>
            <a:off x="3810000" y="2743014"/>
            <a:ext cx="3840480" cy="15258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8426F78-A63F-334D-8114-1FDDE4C8B6CD}"/>
              </a:ext>
            </a:extLst>
          </p:cNvPr>
          <p:cNvSpPr/>
          <p:nvPr/>
        </p:nvSpPr>
        <p:spPr>
          <a:xfrm>
            <a:off x="3886200" y="28956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25640</TotalTime>
  <Words>4274</Words>
  <Application>Microsoft Office PowerPoint</Application>
  <PresentationFormat>On-screen Show (4:3)</PresentationFormat>
  <Paragraphs>491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Segoe Condensed</vt:lpstr>
      <vt:lpstr>Office Theme</vt:lpstr>
      <vt:lpstr>ASR: Acceptance &amp; Retention Rate Analyses Workshop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Company>University at Albany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Laren Friedman</dc:creator>
  <cp:lastModifiedBy>Gullick, Margaret</cp:lastModifiedBy>
  <cp:revision>250</cp:revision>
  <dcterms:created xsi:type="dcterms:W3CDTF">2014-07-22T18:25:47Z</dcterms:created>
  <dcterms:modified xsi:type="dcterms:W3CDTF">2023-05-09T17:07:34Z</dcterms:modified>
</cp:coreProperties>
</file>