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1.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2.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66" r:id="rId3"/>
    <p:sldId id="302" r:id="rId4"/>
    <p:sldId id="287" r:id="rId5"/>
    <p:sldId id="288" r:id="rId6"/>
    <p:sldId id="301" r:id="rId7"/>
    <p:sldId id="290" r:id="rId8"/>
    <p:sldId id="299" r:id="rId9"/>
    <p:sldId id="300" r:id="rId10"/>
    <p:sldId id="278" r:id="rId11"/>
    <p:sldId id="297" r:id="rId12"/>
    <p:sldId id="298" r:id="rId13"/>
    <p:sldId id="296" r:id="rId14"/>
    <p:sldId id="292" r:id="rId15"/>
    <p:sldId id="294" r:id="rId16"/>
    <p:sldId id="295" r:id="rId17"/>
    <p:sldId id="293"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ble, Corinne M" initials="NCM" lastIdx="1" clrIdx="0">
    <p:extLst>
      <p:ext uri="{19B8F6BF-5375-455C-9EA6-DF929625EA0E}">
        <p15:presenceInfo xmlns:p15="http://schemas.microsoft.com/office/powerpoint/2012/main" userId="S-1-5-21-375655340-1700474455-5522801-309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CC0099"/>
    <a:srgbClr val="962DFF"/>
    <a:srgbClr val="008000"/>
    <a:srgbClr val="3A3A3A"/>
    <a:srgbClr val="9933FF"/>
    <a:srgbClr val="3399FF"/>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326" autoAdjust="0"/>
  </p:normalViewPr>
  <p:slideViewPr>
    <p:cSldViewPr snapToGrid="0">
      <p:cViewPr varScale="1">
        <p:scale>
          <a:sx n="73" d="100"/>
          <a:sy n="73" d="100"/>
        </p:scale>
        <p:origin x="33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lincoln.univ.albany.edu\Research\CHSR_Research\Current%20Projects\HFNY\HFNY%20Analyses\COVID\rateTRvsOther.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lincoln.univ.albany.edu\Research\CHRIST\HFNY%20Performance%20Indicators\PI%2004-01-20%20to%2009-30-20\overallpatterns.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lincoln.univ.albany.edu\Research\CHSR_Research\Current%20Projects\HFNY\HFNY%20Analyses\COVID\screentointake_timing_aprilthroughau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lincoln.univ.albany.edu\Research\CHSR_Research\Current%20Projects\HFNY\HFNY%20Analyses\COVID\screentointake_timing_aprilthroughaug.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lincoln.univ.albany.edu\Research\CHSR_Research\Current%20Projects\HFNY\HFNY%20Analyses\COVID\screentointake_timing_aprilthroughaug.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lincoln.univ.albany.edu\Research\CHSR_Research\Current%20Projects\HFNY\HFNY%20Analyses\COVID\screentointake_timing_aprilthroughaug.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lincoln.univ.albany.edu\Research\CHSR_Research\Current%20Projects\HFNY\HFNY%20Analyses\COVID\screentointake_timing_aprilthroughaug.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lincoln.univ.albany.edu\Research\CHSR_Research\Current%20Projects\HFNY\HFNY%20Analyses\COVID\screentointake_timing_aprilthroughaug.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lincoln.univ.albany.edu\Research\CHRIST\HFNY%20Performance%20Indicators\PI%2004-01-20%20to%2009-30-20\overallpattern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lincoln.univ.albany.edu\Research\CHRIST\HFNY%20Performance%20Indicators\PI%2004-01-20%20to%2009-30-20\overallpattern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a:t>Rate of TR vs Other Levels, Pre-Post COVID, All NYS</a:t>
            </a:r>
          </a:p>
        </c:rich>
      </c:tx>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[rateTRvsOther.xlsx]data_on_9nov20!$M$3</c:f>
              <c:strCache>
                <c:ptCount val="1"/>
                <c:pt idx="0">
                  <c:v>All Other Levels</c:v>
                </c:pt>
              </c:strCache>
            </c:strRef>
          </c:tx>
          <c:spPr>
            <a:ln w="50800" cap="rnd">
              <a:solidFill>
                <a:schemeClr val="accent6"/>
              </a:solidFill>
              <a:round/>
            </a:ln>
            <a:effectLst/>
          </c:spPr>
          <c:marker>
            <c:symbol val="circle"/>
            <c:size val="8"/>
            <c:spPr>
              <a:solidFill>
                <a:schemeClr val="accent6"/>
              </a:solidFill>
              <a:ln w="9525">
                <a:solidFill>
                  <a:schemeClr val="accent6">
                    <a:lumMod val="75000"/>
                  </a:schemeClr>
                </a:solidFill>
              </a:ln>
              <a:effectLst/>
            </c:spPr>
          </c:marker>
          <c:dLbls>
            <c:dLbl>
              <c:idx val="0"/>
              <c:layout>
                <c:manualLayout>
                  <c:x val="-1.0381907033701141E-3"/>
                  <c:y val="-4.5586971458928559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78D4-462C-A209-ADD35A73FFD7}"/>
                </c:ext>
              </c:extLst>
            </c:dLbl>
            <c:dLbl>
              <c:idx val="6"/>
              <c:layout>
                <c:manualLayout>
                  <c:x val="-9.3437163303310283E-3"/>
                  <c:y val="-4.3187657171616531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78D4-462C-A209-ADD35A73FFD7}"/>
                </c:ext>
              </c:extLst>
            </c:dLbl>
            <c:dLbl>
              <c:idx val="13"/>
              <c:layout>
                <c:manualLayout>
                  <c:x val="-1.9534882787917193E-2"/>
                  <c:y val="3.1120138978484081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6">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78D4-462C-A209-ADD35A73FFD7}"/>
                </c:ext>
              </c:extLst>
            </c:dLbl>
            <c:dLbl>
              <c:idx val="19"/>
              <c:layout>
                <c:manualLayout>
                  <c:x val="-2.0763814067402283E-3"/>
                  <c:y val="-3.8389028596992558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78D4-462C-A209-ADD35A73FFD7}"/>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6">
                        <a:lumMod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[rateTRvsOther.xlsx]data_on_9nov20!$N$2:$AG$2</c:f>
              <c:numCache>
                <c:formatCode>d\-mmm</c:formatCode>
                <c:ptCount val="20"/>
                <c:pt idx="0">
                  <c:v>43831</c:v>
                </c:pt>
                <c:pt idx="1">
                  <c:v>43845</c:v>
                </c:pt>
                <c:pt idx="2">
                  <c:v>43862</c:v>
                </c:pt>
                <c:pt idx="3">
                  <c:v>43876</c:v>
                </c:pt>
                <c:pt idx="4">
                  <c:v>43891</c:v>
                </c:pt>
                <c:pt idx="5">
                  <c:v>43905</c:v>
                </c:pt>
                <c:pt idx="6">
                  <c:v>43922</c:v>
                </c:pt>
                <c:pt idx="7">
                  <c:v>43936</c:v>
                </c:pt>
                <c:pt idx="8">
                  <c:v>43952</c:v>
                </c:pt>
                <c:pt idx="9">
                  <c:v>43966</c:v>
                </c:pt>
                <c:pt idx="10">
                  <c:v>43983</c:v>
                </c:pt>
                <c:pt idx="11">
                  <c:v>43997</c:v>
                </c:pt>
                <c:pt idx="12">
                  <c:v>44013</c:v>
                </c:pt>
                <c:pt idx="13">
                  <c:v>44027</c:v>
                </c:pt>
                <c:pt idx="14">
                  <c:v>44044</c:v>
                </c:pt>
                <c:pt idx="15">
                  <c:v>44058</c:v>
                </c:pt>
                <c:pt idx="16">
                  <c:v>44075</c:v>
                </c:pt>
                <c:pt idx="17">
                  <c:v>44089</c:v>
                </c:pt>
                <c:pt idx="18">
                  <c:v>44105</c:v>
                </c:pt>
                <c:pt idx="19">
                  <c:v>44119</c:v>
                </c:pt>
              </c:numCache>
            </c:numRef>
          </c:cat>
          <c:val>
            <c:numRef>
              <c:f>[rateTRvsOther.xlsx]data_on_9nov20!$N$3:$AG$3</c:f>
              <c:numCache>
                <c:formatCode>0%</c:formatCode>
                <c:ptCount val="20"/>
                <c:pt idx="0">
                  <c:v>0.6093023255813953</c:v>
                </c:pt>
                <c:pt idx="1">
                  <c:v>0.58373205741626799</c:v>
                </c:pt>
                <c:pt idx="2">
                  <c:v>0.58620689655172409</c:v>
                </c:pt>
                <c:pt idx="3">
                  <c:v>0.56690140845070425</c:v>
                </c:pt>
                <c:pt idx="4">
                  <c:v>0.56377079482439929</c:v>
                </c:pt>
                <c:pt idx="5">
                  <c:v>0.47818791946308731</c:v>
                </c:pt>
                <c:pt idx="6">
                  <c:v>0.22593320235756384</c:v>
                </c:pt>
                <c:pt idx="7">
                  <c:v>0.23578274760383386</c:v>
                </c:pt>
                <c:pt idx="8">
                  <c:v>0.24299999999999999</c:v>
                </c:pt>
                <c:pt idx="9">
                  <c:v>0.24640287769784172</c:v>
                </c:pt>
                <c:pt idx="10">
                  <c:v>0.27534562211981567</c:v>
                </c:pt>
                <c:pt idx="11">
                  <c:v>0.29173693086003372</c:v>
                </c:pt>
                <c:pt idx="12">
                  <c:v>0.40587385652383245</c:v>
                </c:pt>
                <c:pt idx="13">
                  <c:v>0.45168539325842699</c:v>
                </c:pt>
                <c:pt idx="14">
                  <c:v>0.5322643723113023</c:v>
                </c:pt>
                <c:pt idx="15">
                  <c:v>0.58193060803847474</c:v>
                </c:pt>
                <c:pt idx="16">
                  <c:v>0.61730709153389562</c:v>
                </c:pt>
                <c:pt idx="17">
                  <c:v>0.63235738001811048</c:v>
                </c:pt>
                <c:pt idx="18">
                  <c:v>0.65642458100558654</c:v>
                </c:pt>
                <c:pt idx="19">
                  <c:v>0.67197624190064797</c:v>
                </c:pt>
              </c:numCache>
            </c:numRef>
          </c:val>
          <c:smooth val="0"/>
          <c:extLst>
            <c:ext xmlns:c16="http://schemas.microsoft.com/office/drawing/2014/chart" uri="{C3380CC4-5D6E-409C-BE32-E72D297353CC}">
              <c16:uniqueId val="{00000004-78D4-462C-A209-ADD35A73FFD7}"/>
            </c:ext>
          </c:extLst>
        </c:ser>
        <c:ser>
          <c:idx val="1"/>
          <c:order val="1"/>
          <c:tx>
            <c:strRef>
              <c:f>[rateTRvsOther.xlsx]data_on_9nov20!$M$4</c:f>
              <c:strCache>
                <c:ptCount val="1"/>
                <c:pt idx="0">
                  <c:v>TR</c:v>
                </c:pt>
              </c:strCache>
            </c:strRef>
          </c:tx>
          <c:spPr>
            <a:ln w="50800" cap="rnd">
              <a:solidFill>
                <a:srgbClr val="C00000"/>
              </a:solidFill>
              <a:round/>
            </a:ln>
            <a:effectLst/>
          </c:spPr>
          <c:marker>
            <c:symbol val="circle"/>
            <c:size val="8"/>
            <c:spPr>
              <a:solidFill>
                <a:srgbClr val="C00000"/>
              </a:solidFill>
              <a:ln w="9525">
                <a:solidFill>
                  <a:srgbClr val="820000"/>
                </a:solidFill>
              </a:ln>
              <a:effectLst/>
            </c:spPr>
          </c:marker>
          <c:dLbls>
            <c:dLbl>
              <c:idx val="0"/>
              <c:layout>
                <c:manualLayout>
                  <c:x val="-8.3055256269609322E-3"/>
                  <c:y val="-2.8791771447744353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78D4-462C-A209-ADD35A73FFD7}"/>
                </c:ext>
              </c:extLst>
            </c:dLbl>
            <c:dLbl>
              <c:idx val="6"/>
              <c:layout>
                <c:manualLayout>
                  <c:x val="-1.0381907033701142E-2"/>
                  <c:y val="-3.5989714309680461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78D4-462C-A209-ADD35A73FFD7}"/>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C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[rateTRvsOther.xlsx]data_on_9nov20!$N$2:$AG$2</c:f>
              <c:numCache>
                <c:formatCode>d\-mmm</c:formatCode>
                <c:ptCount val="20"/>
                <c:pt idx="0">
                  <c:v>43831</c:v>
                </c:pt>
                <c:pt idx="1">
                  <c:v>43845</c:v>
                </c:pt>
                <c:pt idx="2">
                  <c:v>43862</c:v>
                </c:pt>
                <c:pt idx="3">
                  <c:v>43876</c:v>
                </c:pt>
                <c:pt idx="4">
                  <c:v>43891</c:v>
                </c:pt>
                <c:pt idx="5">
                  <c:v>43905</c:v>
                </c:pt>
                <c:pt idx="6">
                  <c:v>43922</c:v>
                </c:pt>
                <c:pt idx="7">
                  <c:v>43936</c:v>
                </c:pt>
                <c:pt idx="8">
                  <c:v>43952</c:v>
                </c:pt>
                <c:pt idx="9">
                  <c:v>43966</c:v>
                </c:pt>
                <c:pt idx="10">
                  <c:v>43983</c:v>
                </c:pt>
                <c:pt idx="11">
                  <c:v>43997</c:v>
                </c:pt>
                <c:pt idx="12">
                  <c:v>44013</c:v>
                </c:pt>
                <c:pt idx="13">
                  <c:v>44027</c:v>
                </c:pt>
                <c:pt idx="14">
                  <c:v>44044</c:v>
                </c:pt>
                <c:pt idx="15">
                  <c:v>44058</c:v>
                </c:pt>
                <c:pt idx="16">
                  <c:v>44075</c:v>
                </c:pt>
                <c:pt idx="17">
                  <c:v>44089</c:v>
                </c:pt>
                <c:pt idx="18">
                  <c:v>44105</c:v>
                </c:pt>
                <c:pt idx="19">
                  <c:v>44119</c:v>
                </c:pt>
              </c:numCache>
            </c:numRef>
          </c:cat>
          <c:val>
            <c:numRef>
              <c:f>[rateTRvsOther.xlsx]data_on_9nov20!$N$4:$AG$4</c:f>
              <c:numCache>
                <c:formatCode>0%</c:formatCode>
                <c:ptCount val="20"/>
                <c:pt idx="0">
                  <c:v>4.1860465116279076E-2</c:v>
                </c:pt>
                <c:pt idx="1">
                  <c:v>5.2631578947368418E-2</c:v>
                </c:pt>
                <c:pt idx="2">
                  <c:v>5.4187192118226604E-2</c:v>
                </c:pt>
                <c:pt idx="3">
                  <c:v>7.5704225352112672E-2</c:v>
                </c:pt>
                <c:pt idx="4">
                  <c:v>8.5027726432532341E-2</c:v>
                </c:pt>
                <c:pt idx="5">
                  <c:v>0.24496644295302017</c:v>
                </c:pt>
                <c:pt idx="6">
                  <c:v>0.67190569744597251</c:v>
                </c:pt>
                <c:pt idx="7">
                  <c:v>0.66325878594249199</c:v>
                </c:pt>
                <c:pt idx="8">
                  <c:v>0.65700000000000003</c:v>
                </c:pt>
                <c:pt idx="9">
                  <c:v>0.65467625899280579</c:v>
                </c:pt>
                <c:pt idx="10">
                  <c:v>0.63479262672811065</c:v>
                </c:pt>
                <c:pt idx="11">
                  <c:v>0.62338392355255756</c:v>
                </c:pt>
                <c:pt idx="12">
                  <c:v>0.52575830524795375</c:v>
                </c:pt>
                <c:pt idx="13">
                  <c:v>0.48044943820224717</c:v>
                </c:pt>
                <c:pt idx="14">
                  <c:v>0.40789988267500976</c:v>
                </c:pt>
                <c:pt idx="15">
                  <c:v>0.35795259361044318</c:v>
                </c:pt>
                <c:pt idx="16">
                  <c:v>0.32083723836301153</c:v>
                </c:pt>
                <c:pt idx="17">
                  <c:v>0.30636884998490793</c:v>
                </c:pt>
                <c:pt idx="18">
                  <c:v>0.27765363128491621</c:v>
                </c:pt>
                <c:pt idx="19">
                  <c:v>0.25917926565874733</c:v>
                </c:pt>
              </c:numCache>
            </c:numRef>
          </c:val>
          <c:smooth val="0"/>
          <c:extLst>
            <c:ext xmlns:c16="http://schemas.microsoft.com/office/drawing/2014/chart" uri="{C3380CC4-5D6E-409C-BE32-E72D297353CC}">
              <c16:uniqueId val="{00000007-78D4-462C-A209-ADD35A73FFD7}"/>
            </c:ext>
          </c:extLst>
        </c:ser>
        <c:ser>
          <c:idx val="2"/>
          <c:order val="2"/>
          <c:tx>
            <c:strRef>
              <c:f>[rateTRvsOther.xlsx]data_on_9nov20!$M$5</c:f>
              <c:strCache>
                <c:ptCount val="1"/>
                <c:pt idx="0">
                  <c:v>TO/CO</c:v>
                </c:pt>
              </c:strCache>
            </c:strRef>
          </c:tx>
          <c:spPr>
            <a:ln w="50800" cap="rnd">
              <a:solidFill>
                <a:schemeClr val="accent4"/>
              </a:solidFill>
              <a:round/>
            </a:ln>
            <a:effectLst/>
          </c:spPr>
          <c:marker>
            <c:symbol val="circle"/>
            <c:size val="8"/>
            <c:spPr>
              <a:solidFill>
                <a:schemeClr val="accent4"/>
              </a:solidFill>
              <a:ln w="9525">
                <a:solidFill>
                  <a:schemeClr val="accent4">
                    <a:lumMod val="75000"/>
                  </a:schemeClr>
                </a:solidFill>
              </a:ln>
              <a:effectLst/>
            </c:spPr>
          </c:marker>
          <c:dLbls>
            <c:dLbl>
              <c:idx val="0"/>
              <c:layout>
                <c:manualLayout>
                  <c:x val="-7.737725949744232E-3"/>
                  <c:y val="-4.7844363300318944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8-78D4-462C-A209-ADD35A73FFD7}"/>
                </c:ext>
              </c:extLst>
            </c:dLbl>
            <c:dLbl>
              <c:idx val="6"/>
              <c:layout>
                <c:manualLayout>
                  <c:x val="-2.0763814067402283E-3"/>
                  <c:y val="-4.5586971458928559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9-78D4-462C-A209-ADD35A73FFD7}"/>
                </c:ext>
              </c:extLst>
            </c:dLbl>
            <c:dLbl>
              <c:idx val="13"/>
              <c:layout>
                <c:manualLayout>
                  <c:x val="-1.1420056863421516E-2"/>
                  <c:y val="2.8791771447744353E-2"/>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accent4">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3.758250346199813E-2"/>
                      <c:h val="6.259810975597084E-2"/>
                    </c:manualLayout>
                  </c15:layout>
                </c:ext>
                <c:ext xmlns:c16="http://schemas.microsoft.com/office/drawing/2014/chart" uri="{C3380CC4-5D6E-409C-BE32-E72D297353CC}">
                  <c16:uniqueId val="{0000000A-78D4-462C-A209-ADD35A73FFD7}"/>
                </c:ext>
              </c:extLst>
            </c:dLbl>
            <c:dLbl>
              <c:idx val="19"/>
              <c:layout>
                <c:manualLayout>
                  <c:x val="-6.2291442202208371E-3"/>
                  <c:y val="-2.8791771447744374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B-78D4-462C-A209-ADD35A73FFD7}"/>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4">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[rateTRvsOther.xlsx]data_on_9nov20!$N$2:$AG$2</c:f>
              <c:numCache>
                <c:formatCode>d\-mmm</c:formatCode>
                <c:ptCount val="20"/>
                <c:pt idx="0">
                  <c:v>43831</c:v>
                </c:pt>
                <c:pt idx="1">
                  <c:v>43845</c:v>
                </c:pt>
                <c:pt idx="2">
                  <c:v>43862</c:v>
                </c:pt>
                <c:pt idx="3">
                  <c:v>43876</c:v>
                </c:pt>
                <c:pt idx="4">
                  <c:v>43891</c:v>
                </c:pt>
                <c:pt idx="5">
                  <c:v>43905</c:v>
                </c:pt>
                <c:pt idx="6">
                  <c:v>43922</c:v>
                </c:pt>
                <c:pt idx="7">
                  <c:v>43936</c:v>
                </c:pt>
                <c:pt idx="8">
                  <c:v>43952</c:v>
                </c:pt>
                <c:pt idx="9">
                  <c:v>43966</c:v>
                </c:pt>
                <c:pt idx="10">
                  <c:v>43983</c:v>
                </c:pt>
                <c:pt idx="11">
                  <c:v>43997</c:v>
                </c:pt>
                <c:pt idx="12">
                  <c:v>44013</c:v>
                </c:pt>
                <c:pt idx="13">
                  <c:v>44027</c:v>
                </c:pt>
                <c:pt idx="14">
                  <c:v>44044</c:v>
                </c:pt>
                <c:pt idx="15">
                  <c:v>44058</c:v>
                </c:pt>
                <c:pt idx="16">
                  <c:v>44075</c:v>
                </c:pt>
                <c:pt idx="17">
                  <c:v>44089</c:v>
                </c:pt>
                <c:pt idx="18">
                  <c:v>44105</c:v>
                </c:pt>
                <c:pt idx="19">
                  <c:v>44119</c:v>
                </c:pt>
              </c:numCache>
            </c:numRef>
          </c:cat>
          <c:val>
            <c:numRef>
              <c:f>[rateTRvsOther.xlsx]data_on_9nov20!$N$5:$AG$5</c:f>
              <c:numCache>
                <c:formatCode>0%</c:formatCode>
                <c:ptCount val="20"/>
                <c:pt idx="0">
                  <c:v>0.34883720930232553</c:v>
                </c:pt>
                <c:pt idx="1">
                  <c:v>0.36363636363636365</c:v>
                </c:pt>
                <c:pt idx="2">
                  <c:v>0.35960591133004927</c:v>
                </c:pt>
                <c:pt idx="3">
                  <c:v>0.35739436619718312</c:v>
                </c:pt>
                <c:pt idx="4">
                  <c:v>0.3512014787430684</c:v>
                </c:pt>
                <c:pt idx="5">
                  <c:v>0.27684563758389263</c:v>
                </c:pt>
                <c:pt idx="6">
                  <c:v>0.10216110019646366</c:v>
                </c:pt>
                <c:pt idx="7">
                  <c:v>0.10095846645367412</c:v>
                </c:pt>
                <c:pt idx="8">
                  <c:v>0.10099999999999999</c:v>
                </c:pt>
                <c:pt idx="9">
                  <c:v>9.8920863309352514E-2</c:v>
                </c:pt>
                <c:pt idx="10">
                  <c:v>8.9861751152073732E-2</c:v>
                </c:pt>
                <c:pt idx="11">
                  <c:v>8.4879145587408653E-2</c:v>
                </c:pt>
                <c:pt idx="12">
                  <c:v>6.8367838228213768E-2</c:v>
                </c:pt>
                <c:pt idx="13">
                  <c:v>6.7865168539325837E-2</c:v>
                </c:pt>
                <c:pt idx="14">
                  <c:v>5.9835745013687915E-2</c:v>
                </c:pt>
                <c:pt idx="15">
                  <c:v>6.01167983510821E-2</c:v>
                </c:pt>
                <c:pt idx="16">
                  <c:v>6.1855670103092786E-2</c:v>
                </c:pt>
                <c:pt idx="17">
                  <c:v>6.1273769996981586E-2</c:v>
                </c:pt>
                <c:pt idx="18">
                  <c:v>6.5921787709497207E-2</c:v>
                </c:pt>
                <c:pt idx="19">
                  <c:v>6.8844492440604754E-2</c:v>
                </c:pt>
              </c:numCache>
            </c:numRef>
          </c:val>
          <c:smooth val="0"/>
          <c:extLst>
            <c:ext xmlns:c16="http://schemas.microsoft.com/office/drawing/2014/chart" uri="{C3380CC4-5D6E-409C-BE32-E72D297353CC}">
              <c16:uniqueId val="{0000000C-78D4-462C-A209-ADD35A73FFD7}"/>
            </c:ext>
          </c:extLst>
        </c:ser>
        <c:dLbls>
          <c:showLegendKey val="0"/>
          <c:showVal val="0"/>
          <c:showCatName val="0"/>
          <c:showSerName val="0"/>
          <c:showPercent val="0"/>
          <c:showBubbleSize val="0"/>
        </c:dLbls>
        <c:marker val="1"/>
        <c:smooth val="0"/>
        <c:axId val="486150127"/>
        <c:axId val="486141807"/>
      </c:lineChart>
      <c:catAx>
        <c:axId val="486150127"/>
        <c:scaling>
          <c:orientation val="minMax"/>
        </c:scaling>
        <c:delete val="0"/>
        <c:axPos val="b"/>
        <c:numFmt formatCode="d\-m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486141807"/>
        <c:crosses val="autoZero"/>
        <c:auto val="0"/>
        <c:lblAlgn val="ctr"/>
        <c:lblOffset val="100"/>
        <c:noMultiLvlLbl val="0"/>
      </c:catAx>
      <c:valAx>
        <c:axId val="486141807"/>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 Participants on Level Type</a:t>
                </a:r>
              </a:p>
            </c:rich>
          </c:tx>
          <c:layout>
            <c:manualLayout>
              <c:xMode val="edge"/>
              <c:yMode val="edge"/>
              <c:x val="8.6295719220915532E-3"/>
              <c:y val="0.21205007425594335"/>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86150127"/>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sz="14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01-90D2-4F7B-9D77-C4186C7E73AD}"/>
              </c:ext>
            </c:extLst>
          </c:dPt>
          <c:dPt>
            <c:idx val="1"/>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3-90D2-4F7B-9D77-C4186C7E73AD}"/>
              </c:ext>
            </c:extLst>
          </c:dPt>
          <c:dPt>
            <c:idx val="2"/>
            <c:bubble3D val="0"/>
            <c:spPr>
              <a:solidFill>
                <a:schemeClr val="accent2"/>
              </a:solidFill>
              <a:ln w="19050">
                <a:solidFill>
                  <a:schemeClr val="lt1"/>
                </a:solidFill>
              </a:ln>
              <a:effectLst/>
            </c:spPr>
            <c:extLst>
              <c:ext xmlns:c16="http://schemas.microsoft.com/office/drawing/2014/chart" uri="{C3380CC4-5D6E-409C-BE32-E72D297353CC}">
                <c16:uniqueId val="{00000005-90D2-4F7B-9D77-C4186C7E73AD}"/>
              </c:ext>
            </c:extLst>
          </c:dPt>
          <c:cat>
            <c:numRef>
              <c:f>supervision!$B$7:$B$9</c:f>
              <c:numCache>
                <c:formatCode>General</c:formatCode>
                <c:ptCount val="3"/>
                <c:pt idx="0">
                  <c:v>3</c:v>
                </c:pt>
                <c:pt idx="1">
                  <c:v>2</c:v>
                </c:pt>
                <c:pt idx="2">
                  <c:v>1</c:v>
                </c:pt>
              </c:numCache>
            </c:numRef>
          </c:cat>
          <c:val>
            <c:numRef>
              <c:f>supervision!$C$7:$C$9</c:f>
              <c:numCache>
                <c:formatCode>General</c:formatCode>
                <c:ptCount val="3"/>
                <c:pt idx="0">
                  <c:v>11</c:v>
                </c:pt>
                <c:pt idx="1">
                  <c:v>26</c:v>
                </c:pt>
                <c:pt idx="2">
                  <c:v>6</c:v>
                </c:pt>
              </c:numCache>
            </c:numRef>
          </c:val>
          <c:extLst>
            <c:ext xmlns:c16="http://schemas.microsoft.com/office/drawing/2014/chart" uri="{C3380CC4-5D6E-409C-BE32-E72D297353CC}">
              <c16:uniqueId val="{00000006-90D2-4F7B-9D77-C4186C7E73A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Sheet3!$B$1</c:f>
              <c:strCache>
                <c:ptCount val="1"/>
                <c:pt idx="0">
                  <c:v>Screen2019</c:v>
                </c:pt>
              </c:strCache>
            </c:strRef>
          </c:tx>
          <c:spPr>
            <a:ln w="28575" cap="rnd">
              <a:solidFill>
                <a:srgbClr val="7030A0"/>
              </a:solidFill>
              <a:round/>
            </a:ln>
            <a:effectLst/>
          </c:spPr>
          <c:marker>
            <c:symbol val="none"/>
          </c:marker>
          <c:cat>
            <c:strRef>
              <c:f>Sheet3!$A$2:$A$9</c:f>
              <c:strCache>
                <c:ptCount val="8"/>
                <c:pt idx="0">
                  <c:v>January</c:v>
                </c:pt>
                <c:pt idx="1">
                  <c:v>February</c:v>
                </c:pt>
                <c:pt idx="2">
                  <c:v>March</c:v>
                </c:pt>
                <c:pt idx="3">
                  <c:v>April</c:v>
                </c:pt>
                <c:pt idx="4">
                  <c:v>May</c:v>
                </c:pt>
                <c:pt idx="5">
                  <c:v>June</c:v>
                </c:pt>
                <c:pt idx="6">
                  <c:v>July</c:v>
                </c:pt>
                <c:pt idx="7">
                  <c:v>August</c:v>
                </c:pt>
              </c:strCache>
            </c:strRef>
          </c:cat>
          <c:val>
            <c:numRef>
              <c:f>Sheet3!$B$2:$B$9</c:f>
              <c:numCache>
                <c:formatCode>General</c:formatCode>
                <c:ptCount val="8"/>
                <c:pt idx="0">
                  <c:v>1020</c:v>
                </c:pt>
                <c:pt idx="1">
                  <c:v>906</c:v>
                </c:pt>
                <c:pt idx="2">
                  <c:v>1022</c:v>
                </c:pt>
                <c:pt idx="3">
                  <c:v>1093</c:v>
                </c:pt>
                <c:pt idx="4">
                  <c:v>968</c:v>
                </c:pt>
                <c:pt idx="5">
                  <c:v>807</c:v>
                </c:pt>
                <c:pt idx="6">
                  <c:v>902</c:v>
                </c:pt>
                <c:pt idx="7">
                  <c:v>994</c:v>
                </c:pt>
              </c:numCache>
            </c:numRef>
          </c:val>
          <c:smooth val="0"/>
          <c:extLst>
            <c:ext xmlns:c16="http://schemas.microsoft.com/office/drawing/2014/chart" uri="{C3380CC4-5D6E-409C-BE32-E72D297353CC}">
              <c16:uniqueId val="{00000000-CE8A-4758-9011-104AB7126B33}"/>
            </c:ext>
          </c:extLst>
        </c:ser>
        <c:ser>
          <c:idx val="1"/>
          <c:order val="1"/>
          <c:tx>
            <c:strRef>
              <c:f>Sheet3!$C$1</c:f>
              <c:strCache>
                <c:ptCount val="1"/>
                <c:pt idx="0">
                  <c:v>Screen2020</c:v>
                </c:pt>
              </c:strCache>
            </c:strRef>
          </c:tx>
          <c:spPr>
            <a:ln w="50800" cap="rnd">
              <a:solidFill>
                <a:srgbClr val="009999"/>
              </a:solidFill>
              <a:round/>
            </a:ln>
            <a:effectLst/>
          </c:spPr>
          <c:marker>
            <c:symbol val="none"/>
          </c:marker>
          <c:cat>
            <c:strRef>
              <c:f>Sheet3!$A$2:$A$9</c:f>
              <c:strCache>
                <c:ptCount val="8"/>
                <c:pt idx="0">
                  <c:v>January</c:v>
                </c:pt>
                <c:pt idx="1">
                  <c:v>February</c:v>
                </c:pt>
                <c:pt idx="2">
                  <c:v>March</c:v>
                </c:pt>
                <c:pt idx="3">
                  <c:v>April</c:v>
                </c:pt>
                <c:pt idx="4">
                  <c:v>May</c:v>
                </c:pt>
                <c:pt idx="5">
                  <c:v>June</c:v>
                </c:pt>
                <c:pt idx="6">
                  <c:v>July</c:v>
                </c:pt>
                <c:pt idx="7">
                  <c:v>August</c:v>
                </c:pt>
              </c:strCache>
            </c:strRef>
          </c:cat>
          <c:val>
            <c:numRef>
              <c:f>Sheet3!$C$2:$C$9</c:f>
              <c:numCache>
                <c:formatCode>General</c:formatCode>
                <c:ptCount val="8"/>
                <c:pt idx="0">
                  <c:v>1110</c:v>
                </c:pt>
                <c:pt idx="1">
                  <c:v>916</c:v>
                </c:pt>
                <c:pt idx="2">
                  <c:v>724</c:v>
                </c:pt>
                <c:pt idx="3">
                  <c:v>473</c:v>
                </c:pt>
                <c:pt idx="4">
                  <c:v>454</c:v>
                </c:pt>
                <c:pt idx="5">
                  <c:v>549</c:v>
                </c:pt>
                <c:pt idx="6">
                  <c:v>606</c:v>
                </c:pt>
                <c:pt idx="7">
                  <c:v>631</c:v>
                </c:pt>
              </c:numCache>
            </c:numRef>
          </c:val>
          <c:smooth val="0"/>
          <c:extLst>
            <c:ext xmlns:c16="http://schemas.microsoft.com/office/drawing/2014/chart" uri="{C3380CC4-5D6E-409C-BE32-E72D297353CC}">
              <c16:uniqueId val="{00000001-CE8A-4758-9011-104AB7126B33}"/>
            </c:ext>
          </c:extLst>
        </c:ser>
        <c:dLbls>
          <c:showLegendKey val="0"/>
          <c:showVal val="0"/>
          <c:showCatName val="0"/>
          <c:showSerName val="0"/>
          <c:showPercent val="0"/>
          <c:showBubbleSize val="0"/>
        </c:dLbls>
        <c:smooth val="0"/>
        <c:axId val="772572192"/>
        <c:axId val="772572608"/>
      </c:lineChart>
      <c:catAx>
        <c:axId val="772572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72572608"/>
        <c:crosses val="autoZero"/>
        <c:auto val="1"/>
        <c:lblAlgn val="ctr"/>
        <c:lblOffset val="100"/>
        <c:noMultiLvlLbl val="0"/>
      </c:catAx>
      <c:valAx>
        <c:axId val="772572608"/>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Screens Received per Month</a:t>
                </a:r>
              </a:p>
            </c:rich>
          </c:tx>
          <c:layout>
            <c:manualLayout>
              <c:xMode val="edge"/>
              <c:yMode val="edge"/>
              <c:x val="2.2222222222222223E-2"/>
              <c:y val="8.2098279381743938E-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725721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Sheet3!$D$1</c:f>
              <c:strCache>
                <c:ptCount val="1"/>
                <c:pt idx="0">
                  <c:v>2019 enrollments from screens in month</c:v>
                </c:pt>
              </c:strCache>
            </c:strRef>
          </c:tx>
          <c:spPr>
            <a:ln w="28575" cap="rnd">
              <a:solidFill>
                <a:srgbClr val="7030A0"/>
              </a:solidFill>
              <a:round/>
            </a:ln>
            <a:effectLst/>
          </c:spPr>
          <c:marker>
            <c:symbol val="none"/>
          </c:marker>
          <c:cat>
            <c:strRef>
              <c:f>Sheet3!$A$2:$A$9</c:f>
              <c:strCache>
                <c:ptCount val="8"/>
                <c:pt idx="0">
                  <c:v>January</c:v>
                </c:pt>
                <c:pt idx="1">
                  <c:v>February</c:v>
                </c:pt>
                <c:pt idx="2">
                  <c:v>March</c:v>
                </c:pt>
                <c:pt idx="3">
                  <c:v>April</c:v>
                </c:pt>
                <c:pt idx="4">
                  <c:v>May</c:v>
                </c:pt>
                <c:pt idx="5">
                  <c:v>June</c:v>
                </c:pt>
                <c:pt idx="6">
                  <c:v>July</c:v>
                </c:pt>
                <c:pt idx="7">
                  <c:v>August</c:v>
                </c:pt>
              </c:strCache>
            </c:strRef>
          </c:cat>
          <c:val>
            <c:numRef>
              <c:f>Sheet3!$D$2:$D$9</c:f>
              <c:numCache>
                <c:formatCode>General</c:formatCode>
                <c:ptCount val="8"/>
                <c:pt idx="0">
                  <c:v>191</c:v>
                </c:pt>
                <c:pt idx="1">
                  <c:v>175</c:v>
                </c:pt>
                <c:pt idx="2">
                  <c:v>178</c:v>
                </c:pt>
                <c:pt idx="3">
                  <c:v>178</c:v>
                </c:pt>
                <c:pt idx="4">
                  <c:v>154</c:v>
                </c:pt>
                <c:pt idx="5">
                  <c:v>123</c:v>
                </c:pt>
                <c:pt idx="6">
                  <c:v>152</c:v>
                </c:pt>
                <c:pt idx="7">
                  <c:v>170</c:v>
                </c:pt>
              </c:numCache>
            </c:numRef>
          </c:val>
          <c:smooth val="0"/>
          <c:extLst>
            <c:ext xmlns:c16="http://schemas.microsoft.com/office/drawing/2014/chart" uri="{C3380CC4-5D6E-409C-BE32-E72D297353CC}">
              <c16:uniqueId val="{00000000-799E-44D7-8859-0EEC41868453}"/>
            </c:ext>
          </c:extLst>
        </c:ser>
        <c:ser>
          <c:idx val="1"/>
          <c:order val="1"/>
          <c:tx>
            <c:strRef>
              <c:f>Sheet3!$E$1</c:f>
              <c:strCache>
                <c:ptCount val="1"/>
                <c:pt idx="0">
                  <c:v>2020 enrollments from screens in month</c:v>
                </c:pt>
              </c:strCache>
            </c:strRef>
          </c:tx>
          <c:spPr>
            <a:ln w="50800" cap="rnd">
              <a:solidFill>
                <a:srgbClr val="009999"/>
              </a:solidFill>
              <a:round/>
            </a:ln>
            <a:effectLst/>
          </c:spPr>
          <c:marker>
            <c:symbol val="none"/>
          </c:marker>
          <c:cat>
            <c:strRef>
              <c:f>Sheet3!$A$2:$A$9</c:f>
              <c:strCache>
                <c:ptCount val="8"/>
                <c:pt idx="0">
                  <c:v>January</c:v>
                </c:pt>
                <c:pt idx="1">
                  <c:v>February</c:v>
                </c:pt>
                <c:pt idx="2">
                  <c:v>March</c:v>
                </c:pt>
                <c:pt idx="3">
                  <c:v>April</c:v>
                </c:pt>
                <c:pt idx="4">
                  <c:v>May</c:v>
                </c:pt>
                <c:pt idx="5">
                  <c:v>June</c:v>
                </c:pt>
                <c:pt idx="6">
                  <c:v>July</c:v>
                </c:pt>
                <c:pt idx="7">
                  <c:v>August</c:v>
                </c:pt>
              </c:strCache>
            </c:strRef>
          </c:cat>
          <c:val>
            <c:numRef>
              <c:f>Sheet3!$E$2:$E$9</c:f>
              <c:numCache>
                <c:formatCode>General</c:formatCode>
                <c:ptCount val="8"/>
                <c:pt idx="0">
                  <c:v>205</c:v>
                </c:pt>
                <c:pt idx="1">
                  <c:v>154</c:v>
                </c:pt>
                <c:pt idx="2">
                  <c:v>111</c:v>
                </c:pt>
                <c:pt idx="3">
                  <c:v>89</c:v>
                </c:pt>
                <c:pt idx="4">
                  <c:v>87</c:v>
                </c:pt>
                <c:pt idx="5">
                  <c:v>95</c:v>
                </c:pt>
                <c:pt idx="6">
                  <c:v>91</c:v>
                </c:pt>
                <c:pt idx="7">
                  <c:v>71</c:v>
                </c:pt>
              </c:numCache>
            </c:numRef>
          </c:val>
          <c:smooth val="0"/>
          <c:extLst>
            <c:ext xmlns:c16="http://schemas.microsoft.com/office/drawing/2014/chart" uri="{C3380CC4-5D6E-409C-BE32-E72D297353CC}">
              <c16:uniqueId val="{00000001-799E-44D7-8859-0EEC41868453}"/>
            </c:ext>
          </c:extLst>
        </c:ser>
        <c:dLbls>
          <c:showLegendKey val="0"/>
          <c:showVal val="0"/>
          <c:showCatName val="0"/>
          <c:showSerName val="0"/>
          <c:showPercent val="0"/>
          <c:showBubbleSize val="0"/>
        </c:dLbls>
        <c:smooth val="0"/>
        <c:axId val="1043362160"/>
        <c:axId val="1043362992"/>
      </c:lineChart>
      <c:catAx>
        <c:axId val="104336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43362992"/>
        <c:crosses val="autoZero"/>
        <c:auto val="1"/>
        <c:lblAlgn val="ctr"/>
        <c:lblOffset val="100"/>
        <c:noMultiLvlLbl val="0"/>
      </c:catAx>
      <c:valAx>
        <c:axId val="1043362992"/>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Enrollments from Screens in Month</a:t>
                </a:r>
              </a:p>
            </c:rich>
          </c:tx>
          <c:layout>
            <c:manualLayout>
              <c:xMode val="edge"/>
              <c:yMode val="edge"/>
              <c:x val="1.9444444444444445E-2"/>
              <c:y val="2.7862350539515895E-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43362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Sheet3!$F$1</c:f>
              <c:strCache>
                <c:ptCount val="1"/>
                <c:pt idx="0">
                  <c:v>2019 Conversion Rate</c:v>
                </c:pt>
              </c:strCache>
            </c:strRef>
          </c:tx>
          <c:spPr>
            <a:ln w="28575" cap="rnd">
              <a:solidFill>
                <a:srgbClr val="7030A0"/>
              </a:solidFill>
              <a:round/>
            </a:ln>
            <a:effectLst/>
          </c:spPr>
          <c:marker>
            <c:symbol val="none"/>
          </c:marker>
          <c:cat>
            <c:strRef>
              <c:f>Sheet3!$A$2:$A$9</c:f>
              <c:strCache>
                <c:ptCount val="8"/>
                <c:pt idx="0">
                  <c:v>January</c:v>
                </c:pt>
                <c:pt idx="1">
                  <c:v>February</c:v>
                </c:pt>
                <c:pt idx="2">
                  <c:v>March</c:v>
                </c:pt>
                <c:pt idx="3">
                  <c:v>April</c:v>
                </c:pt>
                <c:pt idx="4">
                  <c:v>May</c:v>
                </c:pt>
                <c:pt idx="5">
                  <c:v>June</c:v>
                </c:pt>
                <c:pt idx="6">
                  <c:v>July</c:v>
                </c:pt>
                <c:pt idx="7">
                  <c:v>August</c:v>
                </c:pt>
              </c:strCache>
            </c:strRef>
          </c:cat>
          <c:val>
            <c:numRef>
              <c:f>Sheet3!$F$2:$F$9</c:f>
              <c:numCache>
                <c:formatCode>0%</c:formatCode>
                <c:ptCount val="8"/>
                <c:pt idx="0">
                  <c:v>0.18725490196078431</c:v>
                </c:pt>
                <c:pt idx="1">
                  <c:v>0.19315673289183222</c:v>
                </c:pt>
                <c:pt idx="2">
                  <c:v>0.17416829745596868</c:v>
                </c:pt>
                <c:pt idx="3">
                  <c:v>0.16285452881976212</c:v>
                </c:pt>
                <c:pt idx="4">
                  <c:v>0.15909090909090909</c:v>
                </c:pt>
                <c:pt idx="5">
                  <c:v>0.15241635687732341</c:v>
                </c:pt>
                <c:pt idx="6">
                  <c:v>0.16851441241685144</c:v>
                </c:pt>
                <c:pt idx="7">
                  <c:v>0.17102615694164991</c:v>
                </c:pt>
              </c:numCache>
            </c:numRef>
          </c:val>
          <c:smooth val="0"/>
          <c:extLst>
            <c:ext xmlns:c16="http://schemas.microsoft.com/office/drawing/2014/chart" uri="{C3380CC4-5D6E-409C-BE32-E72D297353CC}">
              <c16:uniqueId val="{00000000-AE16-49D3-A270-F80BD67D74D8}"/>
            </c:ext>
          </c:extLst>
        </c:ser>
        <c:ser>
          <c:idx val="1"/>
          <c:order val="1"/>
          <c:tx>
            <c:strRef>
              <c:f>Sheet3!$G$1</c:f>
              <c:strCache>
                <c:ptCount val="1"/>
                <c:pt idx="0">
                  <c:v>2020 Conversion Rate</c:v>
                </c:pt>
              </c:strCache>
            </c:strRef>
          </c:tx>
          <c:spPr>
            <a:ln w="50800" cap="rnd">
              <a:solidFill>
                <a:srgbClr val="009999"/>
              </a:solidFill>
              <a:round/>
            </a:ln>
            <a:effectLst/>
          </c:spPr>
          <c:marker>
            <c:symbol val="none"/>
          </c:marker>
          <c:cat>
            <c:strRef>
              <c:f>Sheet3!$A$2:$A$9</c:f>
              <c:strCache>
                <c:ptCount val="8"/>
                <c:pt idx="0">
                  <c:v>January</c:v>
                </c:pt>
                <c:pt idx="1">
                  <c:v>February</c:v>
                </c:pt>
                <c:pt idx="2">
                  <c:v>March</c:v>
                </c:pt>
                <c:pt idx="3">
                  <c:v>April</c:v>
                </c:pt>
                <c:pt idx="4">
                  <c:v>May</c:v>
                </c:pt>
                <c:pt idx="5">
                  <c:v>June</c:v>
                </c:pt>
                <c:pt idx="6">
                  <c:v>July</c:v>
                </c:pt>
                <c:pt idx="7">
                  <c:v>August</c:v>
                </c:pt>
              </c:strCache>
            </c:strRef>
          </c:cat>
          <c:val>
            <c:numRef>
              <c:f>Sheet3!$G$2:$G$9</c:f>
              <c:numCache>
                <c:formatCode>0%</c:formatCode>
                <c:ptCount val="8"/>
                <c:pt idx="0">
                  <c:v>0.18468468468468469</c:v>
                </c:pt>
                <c:pt idx="1">
                  <c:v>0.17049180327868851</c:v>
                </c:pt>
                <c:pt idx="2">
                  <c:v>0.15086782376502003</c:v>
                </c:pt>
                <c:pt idx="3">
                  <c:v>0.19238900634249473</c:v>
                </c:pt>
                <c:pt idx="4">
                  <c:v>0.1960352422907489</c:v>
                </c:pt>
                <c:pt idx="5">
                  <c:v>0.19378427787934185</c:v>
                </c:pt>
                <c:pt idx="6">
                  <c:v>0.18286655683690281</c:v>
                </c:pt>
                <c:pt idx="7">
                  <c:v>0.15530903328050713</c:v>
                </c:pt>
              </c:numCache>
            </c:numRef>
          </c:val>
          <c:smooth val="0"/>
          <c:extLst>
            <c:ext xmlns:c16="http://schemas.microsoft.com/office/drawing/2014/chart" uri="{C3380CC4-5D6E-409C-BE32-E72D297353CC}">
              <c16:uniqueId val="{00000001-AE16-49D3-A270-F80BD67D74D8}"/>
            </c:ext>
          </c:extLst>
        </c:ser>
        <c:dLbls>
          <c:showLegendKey val="0"/>
          <c:showVal val="0"/>
          <c:showCatName val="0"/>
          <c:showSerName val="0"/>
          <c:showPercent val="0"/>
          <c:showBubbleSize val="0"/>
        </c:dLbls>
        <c:smooth val="0"/>
        <c:axId val="784634224"/>
        <c:axId val="784634640"/>
      </c:lineChart>
      <c:catAx>
        <c:axId val="784634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84634640"/>
        <c:crosses val="autoZero"/>
        <c:auto val="1"/>
        <c:lblAlgn val="ctr"/>
        <c:lblOffset val="100"/>
        <c:noMultiLvlLbl val="0"/>
      </c:catAx>
      <c:valAx>
        <c:axId val="784634640"/>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dirty="0"/>
                  <a:t>Screen to Enrollment Conversion Rate</a:t>
                </a:r>
              </a:p>
            </c:rich>
          </c:tx>
          <c:layout>
            <c:manualLayout>
              <c:xMode val="edge"/>
              <c:yMode val="edge"/>
              <c:x val="2.4074077584438261E-2"/>
              <c:y val="2.2670016647229358E-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84634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Sheet3!$F$1</c:f>
              <c:strCache>
                <c:ptCount val="1"/>
                <c:pt idx="0">
                  <c:v>2019 Conversion Rate</c:v>
                </c:pt>
              </c:strCache>
            </c:strRef>
          </c:tx>
          <c:spPr>
            <a:ln w="28575" cap="rnd">
              <a:solidFill>
                <a:srgbClr val="7030A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Sheet3!$A$2:$A$9</c:f>
              <c:strCache>
                <c:ptCount val="8"/>
                <c:pt idx="0">
                  <c:v>January</c:v>
                </c:pt>
                <c:pt idx="1">
                  <c:v>February</c:v>
                </c:pt>
                <c:pt idx="2">
                  <c:v>March</c:v>
                </c:pt>
                <c:pt idx="3">
                  <c:v>April</c:v>
                </c:pt>
                <c:pt idx="4">
                  <c:v>May</c:v>
                </c:pt>
                <c:pt idx="5">
                  <c:v>June</c:v>
                </c:pt>
                <c:pt idx="6">
                  <c:v>July</c:v>
                </c:pt>
                <c:pt idx="7">
                  <c:v>August</c:v>
                </c:pt>
              </c:strCache>
            </c:strRef>
          </c:cat>
          <c:val>
            <c:numRef>
              <c:f>Sheet3!$F$2:$F$9</c:f>
              <c:numCache>
                <c:formatCode>0%</c:formatCode>
                <c:ptCount val="8"/>
                <c:pt idx="0">
                  <c:v>0.18725490196078431</c:v>
                </c:pt>
                <c:pt idx="1">
                  <c:v>0.19315673289183222</c:v>
                </c:pt>
                <c:pt idx="2">
                  <c:v>0.17416829745596868</c:v>
                </c:pt>
                <c:pt idx="3">
                  <c:v>0.16285452881976212</c:v>
                </c:pt>
                <c:pt idx="4">
                  <c:v>0.15909090909090909</c:v>
                </c:pt>
                <c:pt idx="5">
                  <c:v>0.15241635687732341</c:v>
                </c:pt>
                <c:pt idx="6">
                  <c:v>0.16851441241685144</c:v>
                </c:pt>
                <c:pt idx="7">
                  <c:v>0.17102615694164991</c:v>
                </c:pt>
              </c:numCache>
            </c:numRef>
          </c:val>
          <c:smooth val="0"/>
          <c:extLst>
            <c:ext xmlns:c16="http://schemas.microsoft.com/office/drawing/2014/chart" uri="{C3380CC4-5D6E-409C-BE32-E72D297353CC}">
              <c16:uniqueId val="{00000000-AE16-49D3-A270-F80BD67D74D8}"/>
            </c:ext>
          </c:extLst>
        </c:ser>
        <c:ser>
          <c:idx val="1"/>
          <c:order val="1"/>
          <c:tx>
            <c:strRef>
              <c:f>Sheet3!$G$1</c:f>
              <c:strCache>
                <c:ptCount val="1"/>
                <c:pt idx="0">
                  <c:v>2020 Conversion Rate</c:v>
                </c:pt>
              </c:strCache>
            </c:strRef>
          </c:tx>
          <c:spPr>
            <a:ln w="50800" cap="rnd">
              <a:solidFill>
                <a:srgbClr val="009999"/>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Sheet3!$A$2:$A$9</c:f>
              <c:strCache>
                <c:ptCount val="8"/>
                <c:pt idx="0">
                  <c:v>January</c:v>
                </c:pt>
                <c:pt idx="1">
                  <c:v>February</c:v>
                </c:pt>
                <c:pt idx="2">
                  <c:v>March</c:v>
                </c:pt>
                <c:pt idx="3">
                  <c:v>April</c:v>
                </c:pt>
                <c:pt idx="4">
                  <c:v>May</c:v>
                </c:pt>
                <c:pt idx="5">
                  <c:v>June</c:v>
                </c:pt>
                <c:pt idx="6">
                  <c:v>July</c:v>
                </c:pt>
                <c:pt idx="7">
                  <c:v>August</c:v>
                </c:pt>
              </c:strCache>
            </c:strRef>
          </c:cat>
          <c:val>
            <c:numRef>
              <c:f>Sheet3!$G$2:$G$9</c:f>
              <c:numCache>
                <c:formatCode>0%</c:formatCode>
                <c:ptCount val="8"/>
                <c:pt idx="0">
                  <c:v>0.18468468468468469</c:v>
                </c:pt>
                <c:pt idx="1">
                  <c:v>0.17049180327868851</c:v>
                </c:pt>
                <c:pt idx="2">
                  <c:v>0.15086782376502003</c:v>
                </c:pt>
                <c:pt idx="3">
                  <c:v>0.19238900634249473</c:v>
                </c:pt>
                <c:pt idx="4">
                  <c:v>0.1960352422907489</c:v>
                </c:pt>
                <c:pt idx="5">
                  <c:v>0.19378427787934185</c:v>
                </c:pt>
                <c:pt idx="6">
                  <c:v>0.18286655683690281</c:v>
                </c:pt>
                <c:pt idx="7">
                  <c:v>0.15530903328050713</c:v>
                </c:pt>
              </c:numCache>
            </c:numRef>
          </c:val>
          <c:smooth val="0"/>
          <c:extLst>
            <c:ext xmlns:c16="http://schemas.microsoft.com/office/drawing/2014/chart" uri="{C3380CC4-5D6E-409C-BE32-E72D297353CC}">
              <c16:uniqueId val="{00000001-AE16-49D3-A270-F80BD67D74D8}"/>
            </c:ext>
          </c:extLst>
        </c:ser>
        <c:dLbls>
          <c:showLegendKey val="0"/>
          <c:showVal val="0"/>
          <c:showCatName val="0"/>
          <c:showSerName val="0"/>
          <c:showPercent val="0"/>
          <c:showBubbleSize val="0"/>
        </c:dLbls>
        <c:smooth val="0"/>
        <c:axId val="784634224"/>
        <c:axId val="784634640"/>
      </c:lineChart>
      <c:catAx>
        <c:axId val="784634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84634640"/>
        <c:crosses val="autoZero"/>
        <c:auto val="1"/>
        <c:lblAlgn val="ctr"/>
        <c:lblOffset val="100"/>
        <c:noMultiLvlLbl val="0"/>
      </c:catAx>
      <c:valAx>
        <c:axId val="784634640"/>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dirty="0"/>
                  <a:t>Screen to Enrollment Conversion Rate</a:t>
                </a:r>
              </a:p>
            </c:rich>
          </c:tx>
          <c:layout>
            <c:manualLayout>
              <c:xMode val="edge"/>
              <c:yMode val="edge"/>
              <c:x val="2.4074077584438261E-2"/>
              <c:y val="2.2670016647229358E-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84634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48381452318461"/>
          <c:y val="5.0925925925925923E-2"/>
          <c:w val="0.84396062992125986"/>
          <c:h val="0.71482589106329131"/>
        </c:manualLayout>
      </c:layout>
      <c:lineChart>
        <c:grouping val="standard"/>
        <c:varyColors val="0"/>
        <c:ser>
          <c:idx val="0"/>
          <c:order val="0"/>
          <c:tx>
            <c:strRef>
              <c:f>Sheet2!$R$3</c:f>
              <c:strCache>
                <c:ptCount val="1"/>
                <c:pt idx="0">
                  <c:v>2020</c:v>
                </c:pt>
              </c:strCache>
            </c:strRef>
          </c:tx>
          <c:spPr>
            <a:ln w="50800" cap="rnd">
              <a:solidFill>
                <a:srgbClr val="009999"/>
              </a:solidFill>
              <a:round/>
            </a:ln>
            <a:effectLst/>
          </c:spPr>
          <c:marker>
            <c:symbol val="none"/>
          </c:marker>
          <c:dLbls>
            <c:dLbl>
              <c:idx val="7"/>
              <c:layout>
                <c:manualLayout>
                  <c:x val="-1.0340934419592699E-2"/>
                  <c:y val="-2.1390648644489473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3E-4C3B-98D9-E5049989A206}"/>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Sheet2!$Q$4:$Q$11</c:f>
              <c:strCache>
                <c:ptCount val="8"/>
                <c:pt idx="0">
                  <c:v>January (N=178)</c:v>
                </c:pt>
                <c:pt idx="1">
                  <c:v>February (N=157)</c:v>
                </c:pt>
                <c:pt idx="2">
                  <c:v>March (N=147)</c:v>
                </c:pt>
                <c:pt idx="3">
                  <c:v>April (N=137)</c:v>
                </c:pt>
                <c:pt idx="4">
                  <c:v>May (N=127)</c:v>
                </c:pt>
                <c:pt idx="5">
                  <c:v>June (N=131)</c:v>
                </c:pt>
                <c:pt idx="6">
                  <c:v>July  (N=115)</c:v>
                </c:pt>
                <c:pt idx="7">
                  <c:v>August (N=123)</c:v>
                </c:pt>
              </c:strCache>
            </c:strRef>
          </c:cat>
          <c:val>
            <c:numRef>
              <c:f>Sheet2!$R$4:$R$11</c:f>
              <c:numCache>
                <c:formatCode>0.0</c:formatCode>
                <c:ptCount val="8"/>
                <c:pt idx="0">
                  <c:v>62.207900000000002</c:v>
                </c:pt>
                <c:pt idx="1">
                  <c:v>61.292999999999999</c:v>
                </c:pt>
                <c:pt idx="2">
                  <c:v>54.204099999999997</c:v>
                </c:pt>
                <c:pt idx="3">
                  <c:v>52.467199999999998</c:v>
                </c:pt>
                <c:pt idx="4">
                  <c:v>70.086600000000004</c:v>
                </c:pt>
                <c:pt idx="5">
                  <c:v>63.183199999999999</c:v>
                </c:pt>
                <c:pt idx="6">
                  <c:v>68.339100000000002</c:v>
                </c:pt>
                <c:pt idx="7">
                  <c:v>51.479700000000001</c:v>
                </c:pt>
              </c:numCache>
            </c:numRef>
          </c:val>
          <c:smooth val="0"/>
          <c:extLst>
            <c:ext xmlns:c16="http://schemas.microsoft.com/office/drawing/2014/chart" uri="{C3380CC4-5D6E-409C-BE32-E72D297353CC}">
              <c16:uniqueId val="{00000001-0A3E-4C3B-98D9-E5049989A206}"/>
            </c:ext>
          </c:extLst>
        </c:ser>
        <c:ser>
          <c:idx val="1"/>
          <c:order val="1"/>
          <c:tx>
            <c:strRef>
              <c:f>Sheet2!$S$3</c:f>
              <c:strCache>
                <c:ptCount val="1"/>
                <c:pt idx="0">
                  <c:v>2019 Reference</c:v>
                </c:pt>
              </c:strCache>
            </c:strRef>
          </c:tx>
          <c:spPr>
            <a:ln w="28575" cap="rnd">
              <a:solidFill>
                <a:srgbClr val="7030A0"/>
              </a:solidFill>
              <a:round/>
            </a:ln>
            <a:effectLst/>
          </c:spPr>
          <c:marker>
            <c:symbol val="none"/>
          </c:marker>
          <c:cat>
            <c:strRef>
              <c:f>Sheet2!$Q$4:$Q$11</c:f>
              <c:strCache>
                <c:ptCount val="8"/>
                <c:pt idx="0">
                  <c:v>January (N=178)</c:v>
                </c:pt>
                <c:pt idx="1">
                  <c:v>February (N=157)</c:v>
                </c:pt>
                <c:pt idx="2">
                  <c:v>March (N=147)</c:v>
                </c:pt>
                <c:pt idx="3">
                  <c:v>April (N=137)</c:v>
                </c:pt>
                <c:pt idx="4">
                  <c:v>May (N=127)</c:v>
                </c:pt>
                <c:pt idx="5">
                  <c:v>June (N=131)</c:v>
                </c:pt>
                <c:pt idx="6">
                  <c:v>July  (N=115)</c:v>
                </c:pt>
                <c:pt idx="7">
                  <c:v>August (N=123)</c:v>
                </c:pt>
              </c:strCache>
            </c:strRef>
          </c:cat>
          <c:val>
            <c:numRef>
              <c:f>Sheet2!$S$4:$S$11</c:f>
              <c:numCache>
                <c:formatCode>0.0</c:formatCode>
                <c:ptCount val="8"/>
                <c:pt idx="0">
                  <c:v>49.319000000000003</c:v>
                </c:pt>
                <c:pt idx="1">
                  <c:v>49.907899999999998</c:v>
                </c:pt>
                <c:pt idx="2">
                  <c:v>53.976700000000001</c:v>
                </c:pt>
                <c:pt idx="3">
                  <c:v>54.7348</c:v>
                </c:pt>
                <c:pt idx="4">
                  <c:v>55.1967</c:v>
                </c:pt>
                <c:pt idx="5">
                  <c:v>56.368099999999998</c:v>
                </c:pt>
                <c:pt idx="6">
                  <c:v>59.447800000000001</c:v>
                </c:pt>
                <c:pt idx="7">
                  <c:v>56.729199999999999</c:v>
                </c:pt>
              </c:numCache>
            </c:numRef>
          </c:val>
          <c:smooth val="0"/>
          <c:extLst>
            <c:ext xmlns:c16="http://schemas.microsoft.com/office/drawing/2014/chart" uri="{C3380CC4-5D6E-409C-BE32-E72D297353CC}">
              <c16:uniqueId val="{00000002-0A3E-4C3B-98D9-E5049989A206}"/>
            </c:ext>
          </c:extLst>
        </c:ser>
        <c:dLbls>
          <c:showLegendKey val="0"/>
          <c:showVal val="0"/>
          <c:showCatName val="0"/>
          <c:showSerName val="0"/>
          <c:showPercent val="0"/>
          <c:showBubbleSize val="0"/>
        </c:dLbls>
        <c:smooth val="0"/>
        <c:axId val="1022379343"/>
        <c:axId val="1022379759"/>
      </c:lineChart>
      <c:catAx>
        <c:axId val="1022379343"/>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Intake Month, N in 2020</a:t>
                </a:r>
              </a:p>
            </c:rich>
          </c:tx>
          <c:layout>
            <c:manualLayout>
              <c:xMode val="edge"/>
              <c:yMode val="edge"/>
              <c:x val="0.3830612423447069"/>
              <c:y val="0.91166593759113446"/>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22379759"/>
        <c:crosses val="autoZero"/>
        <c:auto val="1"/>
        <c:lblAlgn val="ctr"/>
        <c:lblOffset val="100"/>
        <c:noMultiLvlLbl val="0"/>
      </c:catAx>
      <c:valAx>
        <c:axId val="1022379759"/>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Mean Days Screen to Intake</a:t>
                </a:r>
              </a:p>
            </c:rich>
          </c:tx>
          <c:layout>
            <c:manualLayout>
              <c:xMode val="edge"/>
              <c:yMode val="edge"/>
              <c:x val="3.9128012386085938E-2"/>
              <c:y val="0.13275815509812919"/>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22379343"/>
        <c:crosses val="autoZero"/>
        <c:crossBetween val="between"/>
      </c:valAx>
      <c:spPr>
        <a:noFill/>
        <a:ln>
          <a:noFill/>
        </a:ln>
        <a:effectLst/>
      </c:spPr>
    </c:plotArea>
    <c:legend>
      <c:legendPos val="b"/>
      <c:layout>
        <c:manualLayout>
          <c:xMode val="edge"/>
          <c:yMode val="edge"/>
          <c:x val="0.67154409858213138"/>
          <c:y val="0.59894636948883018"/>
          <c:w val="0.27913385826771653"/>
          <c:h val="0.1660885097696121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Sheet2!$AE$2</c:f>
              <c:strCache>
                <c:ptCount val="1"/>
                <c:pt idx="0">
                  <c:v>% screens in same or preceeding month</c:v>
                </c:pt>
              </c:strCache>
            </c:strRef>
          </c:tx>
          <c:spPr>
            <a:ln w="50800" cap="rnd">
              <a:solidFill>
                <a:srgbClr val="009999"/>
              </a:solidFill>
              <a:round/>
            </a:ln>
            <a:effectLst/>
          </c:spPr>
          <c:marker>
            <c:symbol val="none"/>
          </c:marker>
          <c:dLbls>
            <c:dLbl>
              <c:idx val="4"/>
              <c:layout>
                <c:manualLayout>
                  <c:x val="-6.3082723554368737E-3"/>
                  <c:y val="2.68583052567995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324-4CA6-8DD9-74F024059075}"/>
                </c:ext>
              </c:extLst>
            </c:dLbl>
            <c:dLbl>
              <c:idx val="5"/>
              <c:layout>
                <c:manualLayout>
                  <c:x val="0"/>
                  <c:y val="-3.693016972809934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324-4CA6-8DD9-74F024059075}"/>
                </c:ext>
              </c:extLst>
            </c:dLbl>
            <c:dLbl>
              <c:idx val="6"/>
              <c:layout>
                <c:manualLayout>
                  <c:x val="1.1565032384726611E-16"/>
                  <c:y val="3.357288157099937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324-4CA6-8DD9-74F02405907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Sheet2!$AD$3:$AD$10</c:f>
              <c:strCache>
                <c:ptCount val="8"/>
                <c:pt idx="0">
                  <c:v>January</c:v>
                </c:pt>
                <c:pt idx="1">
                  <c:v>February</c:v>
                </c:pt>
                <c:pt idx="2">
                  <c:v>March</c:v>
                </c:pt>
                <c:pt idx="3">
                  <c:v>April</c:v>
                </c:pt>
                <c:pt idx="4">
                  <c:v>May</c:v>
                </c:pt>
                <c:pt idx="5">
                  <c:v>June</c:v>
                </c:pt>
                <c:pt idx="6">
                  <c:v>July</c:v>
                </c:pt>
                <c:pt idx="7">
                  <c:v>August</c:v>
                </c:pt>
              </c:strCache>
            </c:strRef>
          </c:cat>
          <c:val>
            <c:numRef>
              <c:f>Sheet2!$AE$3:$AE$10</c:f>
              <c:numCache>
                <c:formatCode>0%</c:formatCode>
                <c:ptCount val="8"/>
                <c:pt idx="0">
                  <c:v>0.5</c:v>
                </c:pt>
                <c:pt idx="1">
                  <c:v>0.52900000000000003</c:v>
                </c:pt>
                <c:pt idx="2">
                  <c:v>0.48299999999999998</c:v>
                </c:pt>
                <c:pt idx="3">
                  <c:v>0.54700000000000004</c:v>
                </c:pt>
                <c:pt idx="4">
                  <c:v>0.378</c:v>
                </c:pt>
                <c:pt idx="5">
                  <c:v>0.54200000000000004</c:v>
                </c:pt>
                <c:pt idx="6">
                  <c:v>0.505</c:v>
                </c:pt>
                <c:pt idx="7">
                  <c:v>0.64300000000000002</c:v>
                </c:pt>
              </c:numCache>
            </c:numRef>
          </c:val>
          <c:smooth val="0"/>
          <c:extLst>
            <c:ext xmlns:c16="http://schemas.microsoft.com/office/drawing/2014/chart" uri="{C3380CC4-5D6E-409C-BE32-E72D297353CC}">
              <c16:uniqueId val="{00000000-7324-4CA6-8DD9-74F024059075}"/>
            </c:ext>
          </c:extLst>
        </c:ser>
        <c:dLbls>
          <c:showLegendKey val="0"/>
          <c:showVal val="0"/>
          <c:showCatName val="0"/>
          <c:showSerName val="0"/>
          <c:showPercent val="0"/>
          <c:showBubbleSize val="0"/>
        </c:dLbls>
        <c:smooth val="0"/>
        <c:axId val="964290368"/>
        <c:axId val="964294112"/>
      </c:lineChart>
      <c:catAx>
        <c:axId val="964290368"/>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Intake Month</a:t>
                </a:r>
              </a:p>
            </c:rich>
          </c:tx>
          <c:layout>
            <c:manualLayout>
              <c:xMode val="edge"/>
              <c:yMode val="edge"/>
              <c:x val="0.46837379702537191"/>
              <c:y val="0.9018285214348206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64294112"/>
        <c:crosses val="autoZero"/>
        <c:auto val="1"/>
        <c:lblAlgn val="ctr"/>
        <c:lblOffset val="100"/>
        <c:noMultiLvlLbl val="0"/>
      </c:catAx>
      <c:valAx>
        <c:axId val="964294112"/>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 screens in same or preceeding month</a:t>
                </a:r>
              </a:p>
            </c:rich>
          </c:tx>
          <c:layout>
            <c:manualLayout>
              <c:xMode val="edge"/>
              <c:yMode val="edge"/>
              <c:x val="6.1934071599884667E-3"/>
              <c:y val="3.2471320960713118E-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964290368"/>
        <c:crosses val="autoZero"/>
        <c:crossBetween val="between"/>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8785721175614655E-2"/>
          <c:y val="0.15856194391143144"/>
          <c:w val="0.88176944890122788"/>
          <c:h val="0.62772844157397445"/>
        </c:manualLayout>
      </c:layout>
      <c:barChart>
        <c:barDir val="col"/>
        <c:grouping val="clustered"/>
        <c:varyColors val="0"/>
        <c:ser>
          <c:idx val="0"/>
          <c:order val="0"/>
          <c:tx>
            <c:strRef>
              <c:f>totalPIscorehisto!$J$37</c:f>
              <c:strCache>
                <c:ptCount val="1"/>
                <c:pt idx="0">
                  <c:v>Oct 2019 (/15)</c:v>
                </c:pt>
              </c:strCache>
            </c:strRef>
          </c:tx>
          <c:spPr>
            <a:solidFill>
              <a:srgbClr val="7030A0"/>
            </a:solidFill>
            <a:ln>
              <a:noFill/>
            </a:ln>
            <a:effectLst/>
          </c:spPr>
          <c:invertIfNegative val="0"/>
          <c:cat>
            <c:strRef>
              <c:f>totalPIscorehisto!$I$38:$I$47</c:f>
              <c:strCache>
                <c:ptCount val="9"/>
                <c:pt idx="0">
                  <c:v>10-19%</c:v>
                </c:pt>
                <c:pt idx="1">
                  <c:v>20-29%</c:v>
                </c:pt>
                <c:pt idx="2">
                  <c:v>30-39%</c:v>
                </c:pt>
                <c:pt idx="3">
                  <c:v>40-49%</c:v>
                </c:pt>
                <c:pt idx="4">
                  <c:v>50-59%</c:v>
                </c:pt>
                <c:pt idx="5">
                  <c:v>60-69%</c:v>
                </c:pt>
                <c:pt idx="6">
                  <c:v>70-79%</c:v>
                </c:pt>
                <c:pt idx="7">
                  <c:v>80-89%</c:v>
                </c:pt>
                <c:pt idx="8">
                  <c:v>90-100%</c:v>
                </c:pt>
              </c:strCache>
            </c:strRef>
          </c:cat>
          <c:val>
            <c:numRef>
              <c:f>totalPIscorehisto!$J$38:$J$47</c:f>
              <c:numCache>
                <c:formatCode>General</c:formatCode>
                <c:ptCount val="10"/>
                <c:pt idx="0">
                  <c:v>2</c:v>
                </c:pt>
                <c:pt idx="1">
                  <c:v>2</c:v>
                </c:pt>
                <c:pt idx="2">
                  <c:v>2</c:v>
                </c:pt>
                <c:pt idx="3">
                  <c:v>3</c:v>
                </c:pt>
                <c:pt idx="4">
                  <c:v>5</c:v>
                </c:pt>
                <c:pt idx="5">
                  <c:v>9</c:v>
                </c:pt>
                <c:pt idx="6">
                  <c:v>9</c:v>
                </c:pt>
                <c:pt idx="7">
                  <c:v>11</c:v>
                </c:pt>
                <c:pt idx="8">
                  <c:v>1</c:v>
                </c:pt>
              </c:numCache>
            </c:numRef>
          </c:val>
          <c:extLst>
            <c:ext xmlns:c16="http://schemas.microsoft.com/office/drawing/2014/chart" uri="{C3380CC4-5D6E-409C-BE32-E72D297353CC}">
              <c16:uniqueId val="{00000000-09E8-4571-AEEA-52CA892A8550}"/>
            </c:ext>
          </c:extLst>
        </c:ser>
        <c:ser>
          <c:idx val="1"/>
          <c:order val="1"/>
          <c:tx>
            <c:strRef>
              <c:f>totalPIscorehisto!$K$37</c:f>
              <c:strCache>
                <c:ptCount val="1"/>
                <c:pt idx="0">
                  <c:v>Oct2020 (/14)</c:v>
                </c:pt>
              </c:strCache>
            </c:strRef>
          </c:tx>
          <c:spPr>
            <a:solidFill>
              <a:srgbClr val="009999"/>
            </a:solidFill>
            <a:ln>
              <a:noFill/>
            </a:ln>
            <a:effectLst/>
          </c:spPr>
          <c:invertIfNegative val="0"/>
          <c:cat>
            <c:strRef>
              <c:f>totalPIscorehisto!$I$38:$I$47</c:f>
              <c:strCache>
                <c:ptCount val="9"/>
                <c:pt idx="0">
                  <c:v>10-19%</c:v>
                </c:pt>
                <c:pt idx="1">
                  <c:v>20-29%</c:v>
                </c:pt>
                <c:pt idx="2">
                  <c:v>30-39%</c:v>
                </c:pt>
                <c:pt idx="3">
                  <c:v>40-49%</c:v>
                </c:pt>
                <c:pt idx="4">
                  <c:v>50-59%</c:v>
                </c:pt>
                <c:pt idx="5">
                  <c:v>60-69%</c:v>
                </c:pt>
                <c:pt idx="6">
                  <c:v>70-79%</c:v>
                </c:pt>
                <c:pt idx="7">
                  <c:v>80-89%</c:v>
                </c:pt>
                <c:pt idx="8">
                  <c:v>90-100%</c:v>
                </c:pt>
              </c:strCache>
            </c:strRef>
          </c:cat>
          <c:val>
            <c:numRef>
              <c:f>totalPIscorehisto!$K$38:$K$47</c:f>
              <c:numCache>
                <c:formatCode>General</c:formatCode>
                <c:ptCount val="10"/>
                <c:pt idx="0">
                  <c:v>1</c:v>
                </c:pt>
                <c:pt idx="1">
                  <c:v>0</c:v>
                </c:pt>
                <c:pt idx="2">
                  <c:v>4</c:v>
                </c:pt>
                <c:pt idx="3">
                  <c:v>4</c:v>
                </c:pt>
                <c:pt idx="4">
                  <c:v>8</c:v>
                </c:pt>
                <c:pt idx="5">
                  <c:v>7</c:v>
                </c:pt>
                <c:pt idx="6">
                  <c:v>11</c:v>
                </c:pt>
                <c:pt idx="7">
                  <c:v>3</c:v>
                </c:pt>
                <c:pt idx="8">
                  <c:v>5</c:v>
                </c:pt>
              </c:numCache>
            </c:numRef>
          </c:val>
          <c:extLst>
            <c:ext xmlns:c16="http://schemas.microsoft.com/office/drawing/2014/chart" uri="{C3380CC4-5D6E-409C-BE32-E72D297353CC}">
              <c16:uniqueId val="{00000001-09E8-4571-AEEA-52CA892A8550}"/>
            </c:ext>
          </c:extLst>
        </c:ser>
        <c:dLbls>
          <c:showLegendKey val="0"/>
          <c:showVal val="0"/>
          <c:showCatName val="0"/>
          <c:showSerName val="0"/>
          <c:showPercent val="0"/>
          <c:showBubbleSize val="0"/>
        </c:dLbls>
        <c:gapWidth val="219"/>
        <c:overlap val="-27"/>
        <c:axId val="406487855"/>
        <c:axId val="406489519"/>
      </c:barChart>
      <c:catAx>
        <c:axId val="406487855"/>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 PI items achieved</a:t>
                </a:r>
              </a:p>
            </c:rich>
          </c:tx>
          <c:layout>
            <c:manualLayout>
              <c:xMode val="edge"/>
              <c:yMode val="edge"/>
              <c:x val="0.40040843886132083"/>
              <c:y val="0.8813545550511431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06489519"/>
        <c:crosses val="autoZero"/>
        <c:auto val="1"/>
        <c:lblAlgn val="ctr"/>
        <c:lblOffset val="100"/>
        <c:noMultiLvlLbl val="0"/>
      </c:catAx>
      <c:valAx>
        <c:axId val="406489519"/>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dirty="0"/>
                  <a:t>N </a:t>
                </a:r>
                <a:r>
                  <a:rPr lang="en-US" dirty="0" smtClean="0"/>
                  <a:t>Programs (43 total)</a:t>
                </a:r>
                <a:endParaRPr lang="en-US" dirty="0"/>
              </a:p>
            </c:rich>
          </c:tx>
          <c:layout>
            <c:manualLayout>
              <c:xMode val="edge"/>
              <c:yMode val="edge"/>
              <c:x val="1.9444829923157429E-2"/>
              <c:y val="0.29077029479519306"/>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06487855"/>
        <c:crosses val="autoZero"/>
        <c:crossBetween val="between"/>
      </c:valAx>
      <c:spPr>
        <a:noFill/>
        <a:ln>
          <a:noFill/>
        </a:ln>
        <a:effectLst/>
      </c:spPr>
    </c:plotArea>
    <c:legend>
      <c:legendPos val="b"/>
      <c:layout>
        <c:manualLayout>
          <c:xMode val="edge"/>
          <c:yMode val="edge"/>
          <c:x val="0.81306071783853662"/>
          <c:y val="0.20677882040321785"/>
          <c:w val="0.16635615718382074"/>
          <c:h val="0.2082046301929767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6">
                <a:lumMod val="75000"/>
              </a:schemeClr>
            </a:solidFill>
            <a:ln>
              <a:noFill/>
            </a:ln>
            <a:effectLst/>
          </c:spPr>
          <c:invertIfNegative val="0"/>
          <c:dPt>
            <c:idx val="32"/>
            <c:invertIfNegative val="0"/>
            <c:bubble3D val="0"/>
            <c:spPr>
              <a:solidFill>
                <a:schemeClr val="accent4"/>
              </a:solidFill>
              <a:ln>
                <a:noFill/>
              </a:ln>
              <a:effectLst/>
            </c:spPr>
            <c:extLst>
              <c:ext xmlns:c16="http://schemas.microsoft.com/office/drawing/2014/chart" uri="{C3380CC4-5D6E-409C-BE32-E72D297353CC}">
                <c16:uniqueId val="{00000001-E350-460D-A265-8CB3A89AC3E2}"/>
              </c:ext>
            </c:extLst>
          </c:dPt>
          <c:dPt>
            <c:idx val="33"/>
            <c:invertIfNegative val="0"/>
            <c:bubble3D val="0"/>
            <c:spPr>
              <a:solidFill>
                <a:schemeClr val="accent4"/>
              </a:solidFill>
              <a:ln>
                <a:noFill/>
              </a:ln>
              <a:effectLst/>
            </c:spPr>
            <c:extLst>
              <c:ext xmlns:c16="http://schemas.microsoft.com/office/drawing/2014/chart" uri="{C3380CC4-5D6E-409C-BE32-E72D297353CC}">
                <c16:uniqueId val="{00000003-E350-460D-A265-8CB3A89AC3E2}"/>
              </c:ext>
            </c:extLst>
          </c:dPt>
          <c:dPt>
            <c:idx val="34"/>
            <c:invertIfNegative val="0"/>
            <c:bubble3D val="0"/>
            <c:spPr>
              <a:solidFill>
                <a:schemeClr val="accent4"/>
              </a:solidFill>
              <a:ln>
                <a:noFill/>
              </a:ln>
              <a:effectLst/>
            </c:spPr>
            <c:extLst>
              <c:ext xmlns:c16="http://schemas.microsoft.com/office/drawing/2014/chart" uri="{C3380CC4-5D6E-409C-BE32-E72D297353CC}">
                <c16:uniqueId val="{00000005-E350-460D-A265-8CB3A89AC3E2}"/>
              </c:ext>
            </c:extLst>
          </c:dPt>
          <c:dPt>
            <c:idx val="35"/>
            <c:invertIfNegative val="0"/>
            <c:bubble3D val="0"/>
            <c:spPr>
              <a:solidFill>
                <a:schemeClr val="accent4"/>
              </a:solidFill>
              <a:ln>
                <a:noFill/>
              </a:ln>
              <a:effectLst/>
            </c:spPr>
            <c:extLst>
              <c:ext xmlns:c16="http://schemas.microsoft.com/office/drawing/2014/chart" uri="{C3380CC4-5D6E-409C-BE32-E72D297353CC}">
                <c16:uniqueId val="{00000007-E350-460D-A265-8CB3A89AC3E2}"/>
              </c:ext>
            </c:extLst>
          </c:dPt>
          <c:dPt>
            <c:idx val="36"/>
            <c:invertIfNegative val="0"/>
            <c:bubble3D val="0"/>
            <c:spPr>
              <a:solidFill>
                <a:schemeClr val="accent4"/>
              </a:solidFill>
              <a:ln>
                <a:noFill/>
              </a:ln>
              <a:effectLst/>
            </c:spPr>
            <c:extLst>
              <c:ext xmlns:c16="http://schemas.microsoft.com/office/drawing/2014/chart" uri="{C3380CC4-5D6E-409C-BE32-E72D297353CC}">
                <c16:uniqueId val="{00000009-E350-460D-A265-8CB3A89AC3E2}"/>
              </c:ext>
            </c:extLst>
          </c:dPt>
          <c:dPt>
            <c:idx val="37"/>
            <c:invertIfNegative val="0"/>
            <c:bubble3D val="0"/>
            <c:spPr>
              <a:solidFill>
                <a:schemeClr val="accent4"/>
              </a:solidFill>
              <a:ln>
                <a:noFill/>
              </a:ln>
              <a:effectLst/>
            </c:spPr>
            <c:extLst>
              <c:ext xmlns:c16="http://schemas.microsoft.com/office/drawing/2014/chart" uri="{C3380CC4-5D6E-409C-BE32-E72D297353CC}">
                <c16:uniqueId val="{0000000B-E350-460D-A265-8CB3A89AC3E2}"/>
              </c:ext>
            </c:extLst>
          </c:dPt>
          <c:dPt>
            <c:idx val="38"/>
            <c:invertIfNegative val="0"/>
            <c:bubble3D val="0"/>
            <c:spPr>
              <a:solidFill>
                <a:schemeClr val="accent2"/>
              </a:solidFill>
              <a:ln>
                <a:noFill/>
              </a:ln>
              <a:effectLst/>
            </c:spPr>
            <c:extLst>
              <c:ext xmlns:c16="http://schemas.microsoft.com/office/drawing/2014/chart" uri="{C3380CC4-5D6E-409C-BE32-E72D297353CC}">
                <c16:uniqueId val="{0000000D-E350-460D-A265-8CB3A89AC3E2}"/>
              </c:ext>
            </c:extLst>
          </c:dPt>
          <c:dPt>
            <c:idx val="39"/>
            <c:invertIfNegative val="0"/>
            <c:bubble3D val="0"/>
            <c:spPr>
              <a:solidFill>
                <a:schemeClr val="accent2"/>
              </a:solidFill>
              <a:ln>
                <a:noFill/>
              </a:ln>
              <a:effectLst/>
            </c:spPr>
            <c:extLst>
              <c:ext xmlns:c16="http://schemas.microsoft.com/office/drawing/2014/chart" uri="{C3380CC4-5D6E-409C-BE32-E72D297353CC}">
                <c16:uniqueId val="{0000000F-E350-460D-A265-8CB3A89AC3E2}"/>
              </c:ext>
            </c:extLst>
          </c:dPt>
          <c:dPt>
            <c:idx val="40"/>
            <c:invertIfNegative val="0"/>
            <c:bubble3D val="0"/>
            <c:spPr>
              <a:solidFill>
                <a:srgbClr val="C00000"/>
              </a:solidFill>
              <a:ln>
                <a:noFill/>
              </a:ln>
              <a:effectLst/>
            </c:spPr>
            <c:extLst>
              <c:ext xmlns:c16="http://schemas.microsoft.com/office/drawing/2014/chart" uri="{C3380CC4-5D6E-409C-BE32-E72D297353CC}">
                <c16:uniqueId val="{00000011-E350-460D-A265-8CB3A89AC3E2}"/>
              </c:ext>
            </c:extLst>
          </c:dPt>
          <c:dPt>
            <c:idx val="41"/>
            <c:invertIfNegative val="0"/>
            <c:bubble3D val="0"/>
            <c:spPr>
              <a:solidFill>
                <a:srgbClr val="C00000"/>
              </a:solidFill>
              <a:ln>
                <a:noFill/>
              </a:ln>
              <a:effectLst/>
            </c:spPr>
            <c:extLst>
              <c:ext xmlns:c16="http://schemas.microsoft.com/office/drawing/2014/chart" uri="{C3380CC4-5D6E-409C-BE32-E72D297353CC}">
                <c16:uniqueId val="{00000013-E350-460D-A265-8CB3A89AC3E2}"/>
              </c:ext>
            </c:extLst>
          </c:dPt>
          <c:dPt>
            <c:idx val="42"/>
            <c:invertIfNegative val="0"/>
            <c:bubble3D val="0"/>
            <c:spPr>
              <a:solidFill>
                <a:srgbClr val="C00000"/>
              </a:solidFill>
              <a:ln>
                <a:noFill/>
              </a:ln>
              <a:effectLst/>
            </c:spPr>
            <c:extLst>
              <c:ext xmlns:c16="http://schemas.microsoft.com/office/drawing/2014/chart" uri="{C3380CC4-5D6E-409C-BE32-E72D297353CC}">
                <c16:uniqueId val="{00000015-E350-460D-A265-8CB3A89AC3E2}"/>
              </c:ext>
            </c:extLst>
          </c:dPt>
          <c:val>
            <c:numRef>
              <c:f>firstHVtiming!$A$5:$A$47</c:f>
              <c:numCache>
                <c:formatCode>0%</c:formatCode>
                <c:ptCount val="43"/>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0.98</c:v>
                </c:pt>
                <c:pt idx="24">
                  <c:v>0.98</c:v>
                </c:pt>
                <c:pt idx="25">
                  <c:v>0.98</c:v>
                </c:pt>
                <c:pt idx="26">
                  <c:v>0.97</c:v>
                </c:pt>
                <c:pt idx="27">
                  <c:v>0.97</c:v>
                </c:pt>
                <c:pt idx="28">
                  <c:v>0.97</c:v>
                </c:pt>
                <c:pt idx="29">
                  <c:v>0.96</c:v>
                </c:pt>
                <c:pt idx="30">
                  <c:v>0.96</c:v>
                </c:pt>
                <c:pt idx="31">
                  <c:v>0.95</c:v>
                </c:pt>
                <c:pt idx="32">
                  <c:v>0.94</c:v>
                </c:pt>
                <c:pt idx="33">
                  <c:v>0.94</c:v>
                </c:pt>
                <c:pt idx="34">
                  <c:v>0.94</c:v>
                </c:pt>
                <c:pt idx="35">
                  <c:v>0.91</c:v>
                </c:pt>
                <c:pt idx="36">
                  <c:v>0.9</c:v>
                </c:pt>
                <c:pt idx="37">
                  <c:v>0.9</c:v>
                </c:pt>
                <c:pt idx="38">
                  <c:v>0.89</c:v>
                </c:pt>
                <c:pt idx="39">
                  <c:v>0.88</c:v>
                </c:pt>
                <c:pt idx="40">
                  <c:v>0.8</c:v>
                </c:pt>
                <c:pt idx="41">
                  <c:v>0.8</c:v>
                </c:pt>
                <c:pt idx="42">
                  <c:v>0.67</c:v>
                </c:pt>
              </c:numCache>
            </c:numRef>
          </c:val>
          <c:extLst>
            <c:ext xmlns:c16="http://schemas.microsoft.com/office/drawing/2014/chart" uri="{C3380CC4-5D6E-409C-BE32-E72D297353CC}">
              <c16:uniqueId val="{00000016-E350-460D-A265-8CB3A89AC3E2}"/>
            </c:ext>
          </c:extLst>
        </c:ser>
        <c:dLbls>
          <c:showLegendKey val="0"/>
          <c:showVal val="0"/>
          <c:showCatName val="0"/>
          <c:showSerName val="0"/>
          <c:showPercent val="0"/>
          <c:showBubbleSize val="0"/>
        </c:dLbls>
        <c:gapWidth val="100"/>
        <c:axId val="620997359"/>
        <c:axId val="620998607"/>
      </c:barChart>
      <c:catAx>
        <c:axId val="620997359"/>
        <c:scaling>
          <c:orientation val="minMax"/>
        </c:scaling>
        <c:delete val="1"/>
        <c:axPos val="l"/>
        <c:numFmt formatCode="General" sourceLinked="1"/>
        <c:majorTickMark val="none"/>
        <c:minorTickMark val="none"/>
        <c:tickLblPos val="nextTo"/>
        <c:crossAx val="620998607"/>
        <c:crosses val="autoZero"/>
        <c:auto val="1"/>
        <c:lblAlgn val="ctr"/>
        <c:lblOffset val="100"/>
        <c:noMultiLvlLbl val="0"/>
      </c:catAx>
      <c:valAx>
        <c:axId val="620998607"/>
        <c:scaling>
          <c:orientation val="minMax"/>
          <c:max val="1"/>
          <c:min val="0.5"/>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 Families with First Home Visit in 3 Months</a:t>
                </a:r>
              </a:p>
            </c:rich>
          </c:tx>
          <c:layout>
            <c:manualLayout>
              <c:xMode val="edge"/>
              <c:yMode val="edge"/>
              <c:x val="0.34632734444106089"/>
              <c:y val="0.9436257897406351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20997359"/>
        <c:crosses val="autoZero"/>
        <c:crossBetween val="between"/>
      </c:valAx>
      <c:spPr>
        <a:noFill/>
        <a:ln>
          <a:noFill/>
        </a:ln>
        <a:effectLst/>
      </c:spPr>
    </c:plotArea>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A2D684-4EA7-4E52-B933-215D3B92A932}" type="datetimeFigureOut">
              <a:rPr lang="en-US" smtClean="0"/>
              <a:t>11/9/2020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DE097-76EA-4575-91E2-7A19A8C72ABE}" type="slidenum">
              <a:rPr lang="en-US" smtClean="0"/>
              <a:t>‹#›</a:t>
            </a:fld>
            <a:endParaRPr lang="en-US"/>
          </a:p>
        </p:txBody>
      </p:sp>
    </p:spTree>
    <p:extLst>
      <p:ext uri="{BB962C8B-B14F-4D97-AF65-F5344CB8AC3E}">
        <p14:creationId xmlns:p14="http://schemas.microsoft.com/office/powerpoint/2010/main" val="3637507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9F5B33-C31E-443B-820B-7D2E0BC095F4}" type="slidenum">
              <a:rPr lang="en-US" smtClean="0"/>
              <a:t>1</a:t>
            </a:fld>
            <a:endParaRPr lang="en-US"/>
          </a:p>
        </p:txBody>
      </p:sp>
    </p:spTree>
    <p:extLst>
      <p:ext uri="{BB962C8B-B14F-4D97-AF65-F5344CB8AC3E}">
        <p14:creationId xmlns:p14="http://schemas.microsoft.com/office/powerpoint/2010/main" val="1245919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dirty="0" smtClean="0"/>
              <a:t>In both years, about 34-35 programs meet at least half the items (7 or 8 items)</a:t>
            </a:r>
          </a:p>
          <a:p>
            <a:r>
              <a:rPr lang="en-US" sz="1200" dirty="0" smtClean="0"/>
              <a:t>More</a:t>
            </a:r>
            <a:r>
              <a:rPr lang="en-US" sz="1200" baseline="0" dirty="0" smtClean="0"/>
              <a:t> programs meet most (12+), or almost all items in 2020 than 2019!</a:t>
            </a:r>
            <a:endParaRPr lang="en-US" sz="1200" dirty="0" smtClean="0"/>
          </a:p>
          <a:p>
            <a:endParaRPr lang="en-US" sz="1200" dirty="0"/>
          </a:p>
        </p:txBody>
      </p:sp>
      <p:sp>
        <p:nvSpPr>
          <p:cNvPr id="4" name="Slide Number Placeholder 3"/>
          <p:cNvSpPr>
            <a:spLocks noGrp="1"/>
          </p:cNvSpPr>
          <p:nvPr>
            <p:ph type="sldNum" sz="quarter" idx="10"/>
          </p:nvPr>
        </p:nvSpPr>
        <p:spPr/>
        <p:txBody>
          <a:bodyPr/>
          <a:lstStyle/>
          <a:p>
            <a:fld id="{209F5B33-C31E-443B-820B-7D2E0BC095F4}" type="slidenum">
              <a:rPr lang="en-US" smtClean="0"/>
              <a:t>10</a:t>
            </a:fld>
            <a:endParaRPr lang="en-US"/>
          </a:p>
        </p:txBody>
      </p:sp>
    </p:spTree>
    <p:extLst>
      <p:ext uri="{BB962C8B-B14F-4D97-AF65-F5344CB8AC3E}">
        <p14:creationId xmlns:p14="http://schemas.microsoft.com/office/powerpoint/2010/main" val="3717066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dirty="0" smtClean="0"/>
              <a:t>Each program as 1 line</a:t>
            </a:r>
          </a:p>
          <a:p>
            <a:endParaRPr lang="en-US" sz="1200" dirty="0" smtClean="0"/>
          </a:p>
          <a:p>
            <a:r>
              <a:rPr lang="en-US" sz="1200" dirty="0" smtClean="0"/>
              <a:t>Especially notable given first home visits were almost all taking place during </a:t>
            </a:r>
            <a:r>
              <a:rPr lang="en-US" sz="1200" dirty="0" err="1" smtClean="0"/>
              <a:t>covid</a:t>
            </a:r>
            <a:r>
              <a:rPr lang="en-US" sz="1200" dirty="0" smtClean="0"/>
              <a:t>!</a:t>
            </a:r>
            <a:r>
              <a:rPr lang="en-US" sz="1200" baseline="0" dirty="0" smtClean="0"/>
              <a:t> Still able to get in on time even with virtual/disrupted schedule</a:t>
            </a:r>
            <a:endParaRPr lang="en-US" sz="1200" dirty="0"/>
          </a:p>
        </p:txBody>
      </p:sp>
      <p:sp>
        <p:nvSpPr>
          <p:cNvPr id="4" name="Slide Number Placeholder 3"/>
          <p:cNvSpPr>
            <a:spLocks noGrp="1"/>
          </p:cNvSpPr>
          <p:nvPr>
            <p:ph type="sldNum" sz="quarter" idx="10"/>
          </p:nvPr>
        </p:nvSpPr>
        <p:spPr/>
        <p:txBody>
          <a:bodyPr/>
          <a:lstStyle/>
          <a:p>
            <a:fld id="{209F5B33-C31E-443B-820B-7D2E0BC095F4}" type="slidenum">
              <a:rPr lang="en-US" smtClean="0"/>
              <a:t>11</a:t>
            </a:fld>
            <a:endParaRPr lang="en-US"/>
          </a:p>
        </p:txBody>
      </p:sp>
    </p:spTree>
    <p:extLst>
      <p:ext uri="{BB962C8B-B14F-4D97-AF65-F5344CB8AC3E}">
        <p14:creationId xmlns:p14="http://schemas.microsoft.com/office/powerpoint/2010/main" val="1407620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dirty="0" smtClean="0"/>
              <a:t>Especially important</a:t>
            </a:r>
            <a:r>
              <a:rPr lang="en-US" sz="1200" baseline="0" dirty="0" smtClean="0"/>
              <a:t> now</a:t>
            </a:r>
            <a:endParaRPr lang="en-US" sz="1200" dirty="0"/>
          </a:p>
        </p:txBody>
      </p:sp>
      <p:sp>
        <p:nvSpPr>
          <p:cNvPr id="4" name="Slide Number Placeholder 3"/>
          <p:cNvSpPr>
            <a:spLocks noGrp="1"/>
          </p:cNvSpPr>
          <p:nvPr>
            <p:ph type="sldNum" sz="quarter" idx="10"/>
          </p:nvPr>
        </p:nvSpPr>
        <p:spPr/>
        <p:txBody>
          <a:bodyPr/>
          <a:lstStyle/>
          <a:p>
            <a:fld id="{209F5B33-C31E-443B-820B-7D2E0BC095F4}" type="slidenum">
              <a:rPr lang="en-US" smtClean="0"/>
              <a:t>12</a:t>
            </a:fld>
            <a:endParaRPr lang="en-US"/>
          </a:p>
        </p:txBody>
      </p:sp>
    </p:spTree>
    <p:extLst>
      <p:ext uri="{BB962C8B-B14F-4D97-AF65-F5344CB8AC3E}">
        <p14:creationId xmlns:p14="http://schemas.microsoft.com/office/powerpoint/2010/main" val="2133850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209F5B33-C31E-443B-820B-7D2E0BC095F4}" type="slidenum">
              <a:rPr lang="en-US" smtClean="0"/>
              <a:t>13</a:t>
            </a:fld>
            <a:endParaRPr lang="en-US"/>
          </a:p>
        </p:txBody>
      </p:sp>
    </p:spTree>
    <p:extLst>
      <p:ext uri="{BB962C8B-B14F-4D97-AF65-F5344CB8AC3E}">
        <p14:creationId xmlns:p14="http://schemas.microsoft.com/office/powerpoint/2010/main" val="2244060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Though the number of referrals given was highly variable between categories, significantly more families were referred for services related to domestic violence, mental health, and substance use needs in 2019 than 2020 (χ</a:t>
            </a:r>
            <a:r>
              <a:rPr lang="en-US" sz="1200" kern="1200" baseline="300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p</a:t>
            </a:r>
            <a:r>
              <a:rPr lang="en-US" sz="1200" kern="1200" dirty="0" err="1" smtClean="0">
                <a:solidFill>
                  <a:schemeClr val="tx1"/>
                </a:solidFill>
                <a:effectLst/>
                <a:latin typeface="+mn-lt"/>
                <a:ea typeface="+mn-ea"/>
                <a:cs typeface="+mn-cs"/>
              </a:rPr>
              <a:t>s</a:t>
            </a:r>
            <a:r>
              <a:rPr lang="en-US" sz="1200" kern="1200" dirty="0" smtClean="0">
                <a:solidFill>
                  <a:schemeClr val="tx1"/>
                </a:solidFill>
                <a:effectLst/>
                <a:latin typeface="+mn-lt"/>
                <a:ea typeface="+mn-ea"/>
                <a:cs typeface="+mn-cs"/>
              </a:rPr>
              <a:t> &lt;0.025). In contrast, the number of families with a referral for child abuse and neglect services remained steady</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(χ</a:t>
            </a:r>
            <a:r>
              <a:rPr lang="en-US" sz="1200" kern="1200" baseline="300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&lt;1, </a:t>
            </a:r>
            <a:r>
              <a:rPr lang="en-US" sz="1200" i="1" kern="1200" dirty="0" smtClean="0">
                <a:solidFill>
                  <a:schemeClr val="tx1"/>
                </a:solidFill>
                <a:effectLst/>
                <a:latin typeface="+mn-lt"/>
                <a:ea typeface="+mn-ea"/>
                <a:cs typeface="+mn-cs"/>
              </a:rPr>
              <a:t>p&gt;</a:t>
            </a:r>
            <a:r>
              <a:rPr lang="en-US" sz="1200" kern="1200" dirty="0" smtClean="0">
                <a:solidFill>
                  <a:schemeClr val="tx1"/>
                </a:solidFill>
                <a:effectLst/>
                <a:latin typeface="+mn-lt"/>
                <a:ea typeface="+mn-ea"/>
                <a:cs typeface="+mn-cs"/>
              </a:rPr>
              <a:t>0.5).</a:t>
            </a:r>
            <a:endParaRPr lang="en-US" sz="1200" dirty="0"/>
          </a:p>
        </p:txBody>
      </p:sp>
      <p:sp>
        <p:nvSpPr>
          <p:cNvPr id="4" name="Slide Number Placeholder 3"/>
          <p:cNvSpPr>
            <a:spLocks noGrp="1"/>
          </p:cNvSpPr>
          <p:nvPr>
            <p:ph type="sldNum" sz="quarter" idx="10"/>
          </p:nvPr>
        </p:nvSpPr>
        <p:spPr/>
        <p:txBody>
          <a:bodyPr/>
          <a:lstStyle/>
          <a:p>
            <a:fld id="{209F5B33-C31E-443B-820B-7D2E0BC095F4}" type="slidenum">
              <a:rPr lang="en-US" smtClean="0"/>
              <a:t>14</a:t>
            </a:fld>
            <a:endParaRPr lang="en-US"/>
          </a:p>
        </p:txBody>
      </p:sp>
    </p:spTree>
    <p:extLst>
      <p:ext uri="{BB962C8B-B14F-4D97-AF65-F5344CB8AC3E}">
        <p14:creationId xmlns:p14="http://schemas.microsoft.com/office/powerpoint/2010/main" val="439706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was no difference in rate of service receipt between the two periods for domestic violence, mental health, or substance use (</a:t>
            </a:r>
            <a:r>
              <a:rPr lang="en-US" sz="1200" i="1" kern="1200" dirty="0" err="1" smtClean="0">
                <a:solidFill>
                  <a:schemeClr val="tx1"/>
                </a:solidFill>
                <a:effectLst/>
                <a:latin typeface="+mn-lt"/>
                <a:ea typeface="+mn-ea"/>
                <a:cs typeface="+mn-cs"/>
              </a:rPr>
              <a:t>p</a:t>
            </a:r>
            <a:r>
              <a:rPr lang="en-US" sz="1200" kern="1200" dirty="0" err="1" smtClean="0">
                <a:solidFill>
                  <a:schemeClr val="tx1"/>
                </a:solidFill>
                <a:effectLst/>
                <a:latin typeface="+mn-lt"/>
                <a:ea typeface="+mn-ea"/>
                <a:cs typeface="+mn-cs"/>
              </a:rPr>
              <a:t>s</a:t>
            </a:r>
            <a:r>
              <a:rPr lang="en-US" sz="1200" kern="1200" dirty="0" smtClean="0">
                <a:solidFill>
                  <a:schemeClr val="tx1"/>
                </a:solidFill>
                <a:effectLst/>
                <a:latin typeface="+mn-lt"/>
                <a:ea typeface="+mn-ea"/>
                <a:cs typeface="+mn-cs"/>
              </a:rPr>
              <a:t>&gt;0.5). </a:t>
            </a:r>
            <a:r>
              <a:rPr lang="en-US" sz="1200" b="0" kern="1200" dirty="0" smtClean="0">
                <a:solidFill>
                  <a:schemeClr val="tx1"/>
                </a:solidFill>
                <a:effectLst/>
                <a:latin typeface="+mn-lt"/>
                <a:ea typeface="+mn-ea"/>
                <a:cs typeface="+mn-cs"/>
              </a:rPr>
              <a:t>However, both a greater </a:t>
            </a:r>
            <a:r>
              <a:rPr lang="en-US" sz="1200" b="0" i="1" kern="1200" dirty="0" smtClean="0">
                <a:solidFill>
                  <a:schemeClr val="tx1"/>
                </a:solidFill>
                <a:effectLst/>
                <a:latin typeface="+mn-lt"/>
                <a:ea typeface="+mn-ea"/>
                <a:cs typeface="+mn-cs"/>
              </a:rPr>
              <a:t>number</a:t>
            </a:r>
            <a:r>
              <a:rPr lang="en-US" sz="1200" b="0" kern="1200" dirty="0" smtClean="0">
                <a:solidFill>
                  <a:schemeClr val="tx1"/>
                </a:solidFill>
                <a:effectLst/>
                <a:latin typeface="+mn-lt"/>
                <a:ea typeface="+mn-ea"/>
                <a:cs typeface="+mn-cs"/>
              </a:rPr>
              <a:t> and greater </a:t>
            </a:r>
            <a:r>
              <a:rPr lang="en-US" sz="1200" b="0" i="1" kern="1200" dirty="0" smtClean="0">
                <a:solidFill>
                  <a:schemeClr val="tx1"/>
                </a:solidFill>
                <a:effectLst/>
                <a:latin typeface="+mn-lt"/>
                <a:ea typeface="+mn-ea"/>
                <a:cs typeface="+mn-cs"/>
              </a:rPr>
              <a:t>rate</a:t>
            </a:r>
            <a:r>
              <a:rPr lang="en-US" sz="1200" b="0" kern="1200" dirty="0" smtClean="0">
                <a:solidFill>
                  <a:schemeClr val="tx1"/>
                </a:solidFill>
                <a:effectLst/>
                <a:latin typeface="+mn-lt"/>
                <a:ea typeface="+mn-ea"/>
                <a:cs typeface="+mn-cs"/>
              </a:rPr>
              <a:t> of families were recorded as receiving child abuse and neglect services subsequent to referral in 2020 </a:t>
            </a:r>
            <a:r>
              <a:rPr lang="en-US" sz="1200" kern="1200" dirty="0" smtClean="0">
                <a:solidFill>
                  <a:schemeClr val="tx1"/>
                </a:solidFill>
                <a:effectLst/>
                <a:latin typeface="+mn-lt"/>
                <a:ea typeface="+mn-ea"/>
                <a:cs typeface="+mn-cs"/>
              </a:rPr>
              <a:t>(rate χ</a:t>
            </a:r>
            <a:r>
              <a:rPr lang="en-US" sz="1200" kern="1200" baseline="30000" dirty="0" smtClean="0">
                <a:solidFill>
                  <a:schemeClr val="tx1"/>
                </a:solidFill>
                <a:effectLst/>
                <a:latin typeface="+mn-lt"/>
                <a:ea typeface="+mn-ea"/>
                <a:cs typeface="+mn-cs"/>
              </a:rPr>
              <a:t>2 </a:t>
            </a:r>
            <a:r>
              <a:rPr lang="en-US" sz="1200" kern="1200" dirty="0" smtClean="0">
                <a:solidFill>
                  <a:schemeClr val="tx1"/>
                </a:solidFill>
                <a:effectLst/>
                <a:latin typeface="+mn-lt"/>
                <a:ea typeface="+mn-ea"/>
                <a:cs typeface="+mn-cs"/>
              </a:rPr>
              <a:t>=6.49,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=0.011),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09F5B33-C31E-443B-820B-7D2E0BC095F4}" type="slidenum">
              <a:rPr lang="en-US" smtClean="0"/>
              <a:t>15</a:t>
            </a:fld>
            <a:endParaRPr lang="en-US"/>
          </a:p>
        </p:txBody>
      </p:sp>
    </p:spTree>
    <p:extLst>
      <p:ext uri="{BB962C8B-B14F-4D97-AF65-F5344CB8AC3E}">
        <p14:creationId xmlns:p14="http://schemas.microsoft.com/office/powerpoint/2010/main" val="452613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N, % Families receiving services after referral</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Timepoint</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Domestic Violence</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Mental Health</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Substance Use</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Child Abuse &amp; Neglect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2019</a:t>
            </a:r>
          </a:p>
          <a:p>
            <a:r>
              <a:rPr lang="en-US" sz="1200" kern="1200" dirty="0" smtClean="0">
                <a:solidFill>
                  <a:schemeClr val="tx1"/>
                </a:solidFill>
                <a:effectLst/>
                <a:latin typeface="+mn-lt"/>
                <a:ea typeface="+mn-ea"/>
                <a:cs typeface="+mn-cs"/>
              </a:rPr>
              <a:t>25 (13%)</a:t>
            </a:r>
          </a:p>
          <a:p>
            <a:r>
              <a:rPr lang="en-US" sz="1200" kern="1200" dirty="0" smtClean="0">
                <a:solidFill>
                  <a:schemeClr val="tx1"/>
                </a:solidFill>
                <a:effectLst/>
                <a:latin typeface="+mn-lt"/>
                <a:ea typeface="+mn-ea"/>
                <a:cs typeface="+mn-cs"/>
              </a:rPr>
              <a:t>161 (19%)</a:t>
            </a:r>
          </a:p>
          <a:p>
            <a:r>
              <a:rPr lang="en-US" sz="1200" kern="1200" dirty="0" smtClean="0">
                <a:solidFill>
                  <a:schemeClr val="tx1"/>
                </a:solidFill>
                <a:effectLst/>
                <a:latin typeface="+mn-lt"/>
                <a:ea typeface="+mn-ea"/>
                <a:cs typeface="+mn-cs"/>
              </a:rPr>
              <a:t>14 (9%)</a:t>
            </a:r>
          </a:p>
          <a:p>
            <a:r>
              <a:rPr lang="en-US" sz="1200" kern="1200" dirty="0" smtClean="0">
                <a:solidFill>
                  <a:schemeClr val="tx1"/>
                </a:solidFill>
                <a:effectLst/>
                <a:latin typeface="+mn-lt"/>
                <a:ea typeface="+mn-ea"/>
                <a:cs typeface="+mn-cs"/>
              </a:rPr>
              <a:t>21 (39%)</a:t>
            </a:r>
          </a:p>
          <a:p>
            <a:r>
              <a:rPr lang="en-US" sz="1200" kern="1200" dirty="0" smtClean="0">
                <a:solidFill>
                  <a:schemeClr val="tx1"/>
                </a:solidFill>
                <a:effectLst/>
                <a:latin typeface="+mn-lt"/>
                <a:ea typeface="+mn-ea"/>
                <a:cs typeface="+mn-cs"/>
              </a:rPr>
              <a:t>2020</a:t>
            </a:r>
          </a:p>
          <a:p>
            <a:r>
              <a:rPr lang="en-US" sz="1200" kern="1200" dirty="0" smtClean="0">
                <a:solidFill>
                  <a:schemeClr val="tx1"/>
                </a:solidFill>
                <a:effectLst/>
                <a:latin typeface="+mn-lt"/>
                <a:ea typeface="+mn-ea"/>
                <a:cs typeface="+mn-cs"/>
              </a:rPr>
              <a:t>22 (15%)</a:t>
            </a:r>
          </a:p>
          <a:p>
            <a:r>
              <a:rPr lang="en-US" sz="1200" kern="1200" dirty="0" smtClean="0">
                <a:solidFill>
                  <a:schemeClr val="tx1"/>
                </a:solidFill>
                <a:effectLst/>
                <a:latin typeface="+mn-lt"/>
                <a:ea typeface="+mn-ea"/>
                <a:cs typeface="+mn-cs"/>
              </a:rPr>
              <a:t>142 (20%)</a:t>
            </a:r>
          </a:p>
          <a:p>
            <a:r>
              <a:rPr lang="en-US" sz="1200" kern="1200" dirty="0" smtClean="0">
                <a:solidFill>
                  <a:schemeClr val="tx1"/>
                </a:solidFill>
                <a:effectLst/>
                <a:latin typeface="+mn-lt"/>
                <a:ea typeface="+mn-ea"/>
                <a:cs typeface="+mn-cs"/>
              </a:rPr>
              <a:t>7 (7%)</a:t>
            </a:r>
          </a:p>
          <a:p>
            <a:r>
              <a:rPr lang="en-US" sz="1200" kern="1200" dirty="0" smtClean="0">
                <a:solidFill>
                  <a:schemeClr val="tx1"/>
                </a:solidFill>
                <a:effectLst/>
                <a:latin typeface="+mn-lt"/>
                <a:ea typeface="+mn-ea"/>
                <a:cs typeface="+mn-cs"/>
              </a:rPr>
              <a:t>29 (57%)</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09F5B33-C31E-443B-820B-7D2E0BC095F4}" type="slidenum">
              <a:rPr lang="en-US" smtClean="0"/>
              <a:t>16</a:t>
            </a:fld>
            <a:endParaRPr lang="en-US"/>
          </a:p>
        </p:txBody>
      </p:sp>
    </p:spTree>
    <p:extLst>
      <p:ext uri="{BB962C8B-B14F-4D97-AF65-F5344CB8AC3E}">
        <p14:creationId xmlns:p14="http://schemas.microsoft.com/office/powerpoint/2010/main" val="4124696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209F5B33-C31E-443B-820B-7D2E0BC095F4}" type="slidenum">
              <a:rPr lang="en-US" smtClean="0"/>
              <a:t>17</a:t>
            </a:fld>
            <a:endParaRPr lang="en-US"/>
          </a:p>
        </p:txBody>
      </p:sp>
    </p:spTree>
    <p:extLst>
      <p:ext uri="{BB962C8B-B14F-4D97-AF65-F5344CB8AC3E}">
        <p14:creationId xmlns:p14="http://schemas.microsoft.com/office/powerpoint/2010/main" val="371625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209F5B33-C31E-443B-820B-7D2E0BC095F4}" type="slidenum">
              <a:rPr lang="en-US" smtClean="0"/>
              <a:t>18</a:t>
            </a:fld>
            <a:endParaRPr lang="en-US"/>
          </a:p>
        </p:txBody>
      </p:sp>
    </p:spTree>
    <p:extLst>
      <p:ext uri="{BB962C8B-B14F-4D97-AF65-F5344CB8AC3E}">
        <p14:creationId xmlns:p14="http://schemas.microsoft.com/office/powerpoint/2010/main" val="144947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209F5B33-C31E-443B-820B-7D2E0BC095F4}" type="slidenum">
              <a:rPr lang="en-US" smtClean="0"/>
              <a:t>2</a:t>
            </a:fld>
            <a:endParaRPr lang="en-US"/>
          </a:p>
        </p:txBody>
      </p:sp>
    </p:spTree>
    <p:extLst>
      <p:ext uri="{BB962C8B-B14F-4D97-AF65-F5344CB8AC3E}">
        <p14:creationId xmlns:p14="http://schemas.microsoft.com/office/powerpoint/2010/main" val="3159418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209F5B33-C31E-443B-820B-7D2E0BC095F4}" type="slidenum">
              <a:rPr lang="en-US" smtClean="0"/>
              <a:t>3</a:t>
            </a:fld>
            <a:endParaRPr lang="en-US"/>
          </a:p>
        </p:txBody>
      </p:sp>
    </p:spTree>
    <p:extLst>
      <p:ext uri="{BB962C8B-B14F-4D97-AF65-F5344CB8AC3E}">
        <p14:creationId xmlns:p14="http://schemas.microsoft.com/office/powerpoint/2010/main" val="2038192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aseline="0" dirty="0" smtClean="0"/>
              <a:t>Incoming screens took a hit (though starting to go back up)</a:t>
            </a:r>
          </a:p>
        </p:txBody>
      </p:sp>
      <p:sp>
        <p:nvSpPr>
          <p:cNvPr id="4" name="Slide Number Placeholder 3"/>
          <p:cNvSpPr>
            <a:spLocks noGrp="1"/>
          </p:cNvSpPr>
          <p:nvPr>
            <p:ph type="sldNum" sz="quarter" idx="10"/>
          </p:nvPr>
        </p:nvSpPr>
        <p:spPr/>
        <p:txBody>
          <a:bodyPr/>
          <a:lstStyle/>
          <a:p>
            <a:fld id="{209F5B33-C31E-443B-820B-7D2E0BC095F4}" type="slidenum">
              <a:rPr lang="en-US" smtClean="0"/>
              <a:t>4</a:t>
            </a:fld>
            <a:endParaRPr lang="en-US"/>
          </a:p>
        </p:txBody>
      </p:sp>
    </p:spTree>
    <p:extLst>
      <p:ext uri="{BB962C8B-B14F-4D97-AF65-F5344CB8AC3E}">
        <p14:creationId xmlns:p14="http://schemas.microsoft.com/office/powerpoint/2010/main" val="2580887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aseline="0" dirty="0" smtClean="0"/>
              <a:t>And new enrollments also took a hit in the spring</a:t>
            </a:r>
          </a:p>
          <a:p>
            <a:endParaRPr lang="en-US" sz="1200" baseline="0" dirty="0" smtClean="0"/>
          </a:p>
          <a:p>
            <a:r>
              <a:rPr lang="en-US" sz="1200" baseline="0" dirty="0" smtClean="0"/>
              <a:t>So here: screens in January: number of them who enrolled eventually</a:t>
            </a:r>
          </a:p>
          <a:p>
            <a:endParaRPr lang="en-US" sz="1200" baseline="0" dirty="0" smtClean="0"/>
          </a:p>
          <a:p>
            <a:endParaRPr lang="en-US" sz="1200" baseline="0" dirty="0" smtClean="0"/>
          </a:p>
          <a:p>
            <a:r>
              <a:rPr lang="en-US" sz="1200" baseline="0" dirty="0" smtClean="0"/>
              <a:t>(July, Aug fall of </a:t>
            </a:r>
            <a:r>
              <a:rPr lang="en-US" sz="1200" baseline="0" dirty="0" err="1" smtClean="0"/>
              <a:t>bc</a:t>
            </a:r>
            <a:r>
              <a:rPr lang="en-US" sz="1200" baseline="0" dirty="0" smtClean="0"/>
              <a:t> don’t yet know what happened to all of those new screens! Hasn’t been long enough yet for all of them to have enrolled or closed! So can only go up!)</a:t>
            </a:r>
          </a:p>
        </p:txBody>
      </p:sp>
      <p:sp>
        <p:nvSpPr>
          <p:cNvPr id="4" name="Slide Number Placeholder 3"/>
          <p:cNvSpPr>
            <a:spLocks noGrp="1"/>
          </p:cNvSpPr>
          <p:nvPr>
            <p:ph type="sldNum" sz="quarter" idx="10"/>
          </p:nvPr>
        </p:nvSpPr>
        <p:spPr/>
        <p:txBody>
          <a:bodyPr/>
          <a:lstStyle/>
          <a:p>
            <a:fld id="{209F5B33-C31E-443B-820B-7D2E0BC095F4}" type="slidenum">
              <a:rPr lang="en-US" smtClean="0"/>
              <a:t>5</a:t>
            </a:fld>
            <a:endParaRPr lang="en-US"/>
          </a:p>
        </p:txBody>
      </p:sp>
    </p:spTree>
    <p:extLst>
      <p:ext uri="{BB962C8B-B14F-4D97-AF65-F5344CB8AC3E}">
        <p14:creationId xmlns:p14="http://schemas.microsoft.com/office/powerpoint/2010/main" val="3595486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aseline="0" dirty="0" smtClean="0"/>
              <a:t>Around 15-20% </a:t>
            </a:r>
          </a:p>
        </p:txBody>
      </p:sp>
      <p:sp>
        <p:nvSpPr>
          <p:cNvPr id="4" name="Slide Number Placeholder 3"/>
          <p:cNvSpPr>
            <a:spLocks noGrp="1"/>
          </p:cNvSpPr>
          <p:nvPr>
            <p:ph type="sldNum" sz="quarter" idx="10"/>
          </p:nvPr>
        </p:nvSpPr>
        <p:spPr/>
        <p:txBody>
          <a:bodyPr/>
          <a:lstStyle/>
          <a:p>
            <a:fld id="{209F5B33-C31E-443B-820B-7D2E0BC095F4}" type="slidenum">
              <a:rPr lang="en-US" smtClean="0"/>
              <a:t>6</a:t>
            </a:fld>
            <a:endParaRPr lang="en-US"/>
          </a:p>
        </p:txBody>
      </p:sp>
    </p:spTree>
    <p:extLst>
      <p:ext uri="{BB962C8B-B14F-4D97-AF65-F5344CB8AC3E}">
        <p14:creationId xmlns:p14="http://schemas.microsoft.com/office/powerpoint/2010/main" val="963375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baseline="0" dirty="0" smtClean="0"/>
          </a:p>
          <a:p>
            <a:r>
              <a:rPr lang="en-US" sz="1200" baseline="0" dirty="0" smtClean="0"/>
              <a:t>(July, Aug fall of </a:t>
            </a:r>
            <a:r>
              <a:rPr lang="en-US" sz="1200" baseline="0" dirty="0" err="1" smtClean="0"/>
              <a:t>bc</a:t>
            </a:r>
            <a:r>
              <a:rPr lang="en-US" sz="1200" baseline="0" dirty="0" smtClean="0"/>
              <a:t> don’t yet know what happened to all of those new screens! Hasn’t been long enough yet for all of them to have enrolled or closed! So can only go up!)</a:t>
            </a:r>
          </a:p>
        </p:txBody>
      </p:sp>
      <p:sp>
        <p:nvSpPr>
          <p:cNvPr id="4" name="Slide Number Placeholder 3"/>
          <p:cNvSpPr>
            <a:spLocks noGrp="1"/>
          </p:cNvSpPr>
          <p:nvPr>
            <p:ph type="sldNum" sz="quarter" idx="10"/>
          </p:nvPr>
        </p:nvSpPr>
        <p:spPr/>
        <p:txBody>
          <a:bodyPr/>
          <a:lstStyle/>
          <a:p>
            <a:fld id="{209F5B33-C31E-443B-820B-7D2E0BC095F4}" type="slidenum">
              <a:rPr lang="en-US" smtClean="0"/>
              <a:t>7</a:t>
            </a:fld>
            <a:endParaRPr lang="en-US"/>
          </a:p>
        </p:txBody>
      </p:sp>
    </p:spTree>
    <p:extLst>
      <p:ext uri="{BB962C8B-B14F-4D97-AF65-F5344CB8AC3E}">
        <p14:creationId xmlns:p14="http://schemas.microsoft.com/office/powerpoint/2010/main" val="2459907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aseline="0" dirty="0" smtClean="0"/>
              <a:t>2019: about 53 days from screen to intake, on average</a:t>
            </a:r>
          </a:p>
          <a:p>
            <a:r>
              <a:rPr lang="en-US" sz="1200" baseline="0" dirty="0" smtClean="0"/>
              <a:t>2020: starts off a little slower: matches in March/April</a:t>
            </a:r>
          </a:p>
          <a:p>
            <a:r>
              <a:rPr lang="en-US" sz="1200" baseline="0" dirty="0" smtClean="0"/>
              <a:t>May, June, July: takes a hit</a:t>
            </a:r>
          </a:p>
          <a:p>
            <a:r>
              <a:rPr lang="en-US" sz="1200" baseline="0" dirty="0" smtClean="0"/>
              <a:t>August, Sept: recovery</a:t>
            </a:r>
          </a:p>
          <a:p>
            <a:endParaRPr lang="en-US" sz="1200" baseline="0" dirty="0" smtClean="0"/>
          </a:p>
          <a:p>
            <a:endParaRPr lang="en-US" sz="1200" baseline="0" dirty="0" smtClean="0"/>
          </a:p>
        </p:txBody>
      </p:sp>
      <p:sp>
        <p:nvSpPr>
          <p:cNvPr id="4" name="Slide Number Placeholder 3"/>
          <p:cNvSpPr>
            <a:spLocks noGrp="1"/>
          </p:cNvSpPr>
          <p:nvPr>
            <p:ph type="sldNum" sz="quarter" idx="10"/>
          </p:nvPr>
        </p:nvSpPr>
        <p:spPr/>
        <p:txBody>
          <a:bodyPr/>
          <a:lstStyle/>
          <a:p>
            <a:fld id="{209F5B33-C31E-443B-820B-7D2E0BC095F4}" type="slidenum">
              <a:rPr lang="en-US" smtClean="0"/>
              <a:t>8</a:t>
            </a:fld>
            <a:endParaRPr lang="en-US"/>
          </a:p>
        </p:txBody>
      </p:sp>
    </p:spTree>
    <p:extLst>
      <p:ext uri="{BB962C8B-B14F-4D97-AF65-F5344CB8AC3E}">
        <p14:creationId xmlns:p14="http://schemas.microsoft.com/office/powerpoint/2010/main" val="1644196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aseline="0" dirty="0" smtClean="0"/>
              <a:t>note that usually about half of new intakes came from a screen in that month, or in the </a:t>
            </a:r>
            <a:r>
              <a:rPr lang="en-US" sz="1200" baseline="0" dirty="0" err="1" smtClean="0"/>
              <a:t>preceeding</a:t>
            </a:r>
            <a:r>
              <a:rPr lang="en-US" sz="1200" baseline="0" dirty="0" smtClean="0"/>
              <a:t> month</a:t>
            </a:r>
          </a:p>
          <a:p>
            <a:r>
              <a:rPr lang="en-US" sz="1200" baseline="0" dirty="0" smtClean="0"/>
              <a:t>EXCEPT IN MAY: mostly from further back</a:t>
            </a:r>
          </a:p>
          <a:p>
            <a:r>
              <a:rPr lang="en-US" sz="1200" baseline="0" dirty="0" err="1" smtClean="0"/>
              <a:t>Bc</a:t>
            </a:r>
            <a:r>
              <a:rPr lang="en-US" sz="1200" baseline="0" dirty="0" smtClean="0"/>
              <a:t> fewer new screens in May, April, March!!</a:t>
            </a:r>
          </a:p>
          <a:p>
            <a:endParaRPr lang="en-US" sz="1200" baseline="0" dirty="0" smtClean="0"/>
          </a:p>
          <a:p>
            <a:r>
              <a:rPr lang="en-US" sz="1200" baseline="0" dirty="0" smtClean="0"/>
              <a:t>Again, picking back up in August: 2/3 new intakes had screen in Aug or July!</a:t>
            </a:r>
          </a:p>
          <a:p>
            <a:r>
              <a:rPr lang="en-US" sz="1200" baseline="0" dirty="0" smtClean="0"/>
              <a:t>Getting new screens AND ACTING ON THEM!</a:t>
            </a:r>
          </a:p>
        </p:txBody>
      </p:sp>
      <p:sp>
        <p:nvSpPr>
          <p:cNvPr id="4" name="Slide Number Placeholder 3"/>
          <p:cNvSpPr>
            <a:spLocks noGrp="1"/>
          </p:cNvSpPr>
          <p:nvPr>
            <p:ph type="sldNum" sz="quarter" idx="10"/>
          </p:nvPr>
        </p:nvSpPr>
        <p:spPr/>
        <p:txBody>
          <a:bodyPr/>
          <a:lstStyle/>
          <a:p>
            <a:fld id="{209F5B33-C31E-443B-820B-7D2E0BC095F4}" type="slidenum">
              <a:rPr lang="en-US" smtClean="0"/>
              <a:t>9</a:t>
            </a:fld>
            <a:endParaRPr lang="en-US"/>
          </a:p>
        </p:txBody>
      </p:sp>
    </p:spTree>
    <p:extLst>
      <p:ext uri="{BB962C8B-B14F-4D97-AF65-F5344CB8AC3E}">
        <p14:creationId xmlns:p14="http://schemas.microsoft.com/office/powerpoint/2010/main" val="3698778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F33C8A-7F52-45A7-9BF2-ED3188BBA463}"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4D317-13C8-41E7-BC3F-0AC288A01432}" type="slidenum">
              <a:rPr lang="en-US" smtClean="0"/>
              <a:t>‹#›</a:t>
            </a:fld>
            <a:endParaRPr lang="en-US"/>
          </a:p>
        </p:txBody>
      </p:sp>
    </p:spTree>
    <p:extLst>
      <p:ext uri="{BB962C8B-B14F-4D97-AF65-F5344CB8AC3E}">
        <p14:creationId xmlns:p14="http://schemas.microsoft.com/office/powerpoint/2010/main" val="1584153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F33C8A-7F52-45A7-9BF2-ED3188BBA463}"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4D317-13C8-41E7-BC3F-0AC288A01432}" type="slidenum">
              <a:rPr lang="en-US" smtClean="0"/>
              <a:t>‹#›</a:t>
            </a:fld>
            <a:endParaRPr lang="en-US"/>
          </a:p>
        </p:txBody>
      </p:sp>
    </p:spTree>
    <p:extLst>
      <p:ext uri="{BB962C8B-B14F-4D97-AF65-F5344CB8AC3E}">
        <p14:creationId xmlns:p14="http://schemas.microsoft.com/office/powerpoint/2010/main" val="615774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F33C8A-7F52-45A7-9BF2-ED3188BBA463}"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4D317-13C8-41E7-BC3F-0AC288A01432}" type="slidenum">
              <a:rPr lang="en-US" smtClean="0"/>
              <a:t>‹#›</a:t>
            </a:fld>
            <a:endParaRPr lang="en-US"/>
          </a:p>
        </p:txBody>
      </p:sp>
    </p:spTree>
    <p:extLst>
      <p:ext uri="{BB962C8B-B14F-4D97-AF65-F5344CB8AC3E}">
        <p14:creationId xmlns:p14="http://schemas.microsoft.com/office/powerpoint/2010/main" val="264206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F33C8A-7F52-45A7-9BF2-ED3188BBA463}"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4D317-13C8-41E7-BC3F-0AC288A01432}" type="slidenum">
              <a:rPr lang="en-US" smtClean="0"/>
              <a:t>‹#›</a:t>
            </a:fld>
            <a:endParaRPr lang="en-US"/>
          </a:p>
        </p:txBody>
      </p:sp>
    </p:spTree>
    <p:extLst>
      <p:ext uri="{BB962C8B-B14F-4D97-AF65-F5344CB8AC3E}">
        <p14:creationId xmlns:p14="http://schemas.microsoft.com/office/powerpoint/2010/main" val="1556808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F33C8A-7F52-45A7-9BF2-ED3188BBA463}" type="datetimeFigureOut">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4D317-13C8-41E7-BC3F-0AC288A01432}" type="slidenum">
              <a:rPr lang="en-US" smtClean="0"/>
              <a:t>‹#›</a:t>
            </a:fld>
            <a:endParaRPr lang="en-US"/>
          </a:p>
        </p:txBody>
      </p:sp>
    </p:spTree>
    <p:extLst>
      <p:ext uri="{BB962C8B-B14F-4D97-AF65-F5344CB8AC3E}">
        <p14:creationId xmlns:p14="http://schemas.microsoft.com/office/powerpoint/2010/main" val="175213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F33C8A-7F52-45A7-9BF2-ED3188BBA463}"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4D317-13C8-41E7-BC3F-0AC288A01432}" type="slidenum">
              <a:rPr lang="en-US" smtClean="0"/>
              <a:t>‹#›</a:t>
            </a:fld>
            <a:endParaRPr lang="en-US"/>
          </a:p>
        </p:txBody>
      </p:sp>
    </p:spTree>
    <p:extLst>
      <p:ext uri="{BB962C8B-B14F-4D97-AF65-F5344CB8AC3E}">
        <p14:creationId xmlns:p14="http://schemas.microsoft.com/office/powerpoint/2010/main" val="1261374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F33C8A-7F52-45A7-9BF2-ED3188BBA463}" type="datetimeFigureOut">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E4D317-13C8-41E7-BC3F-0AC288A01432}" type="slidenum">
              <a:rPr lang="en-US" smtClean="0"/>
              <a:t>‹#›</a:t>
            </a:fld>
            <a:endParaRPr lang="en-US"/>
          </a:p>
        </p:txBody>
      </p:sp>
    </p:spTree>
    <p:extLst>
      <p:ext uri="{BB962C8B-B14F-4D97-AF65-F5344CB8AC3E}">
        <p14:creationId xmlns:p14="http://schemas.microsoft.com/office/powerpoint/2010/main" val="1171470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F33C8A-7F52-45A7-9BF2-ED3188BBA463}" type="datetimeFigureOut">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E4D317-13C8-41E7-BC3F-0AC288A01432}" type="slidenum">
              <a:rPr lang="en-US" smtClean="0"/>
              <a:t>‹#›</a:t>
            </a:fld>
            <a:endParaRPr lang="en-US"/>
          </a:p>
        </p:txBody>
      </p:sp>
    </p:spTree>
    <p:extLst>
      <p:ext uri="{BB962C8B-B14F-4D97-AF65-F5344CB8AC3E}">
        <p14:creationId xmlns:p14="http://schemas.microsoft.com/office/powerpoint/2010/main" val="1269257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F33C8A-7F52-45A7-9BF2-ED3188BBA463}" type="datetimeFigureOut">
              <a:rPr lang="en-US" smtClean="0"/>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E4D317-13C8-41E7-BC3F-0AC288A01432}" type="slidenum">
              <a:rPr lang="en-US" smtClean="0"/>
              <a:t>‹#›</a:t>
            </a:fld>
            <a:endParaRPr lang="en-US"/>
          </a:p>
        </p:txBody>
      </p:sp>
    </p:spTree>
    <p:extLst>
      <p:ext uri="{BB962C8B-B14F-4D97-AF65-F5344CB8AC3E}">
        <p14:creationId xmlns:p14="http://schemas.microsoft.com/office/powerpoint/2010/main" val="21013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F33C8A-7F52-45A7-9BF2-ED3188BBA463}"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4D317-13C8-41E7-BC3F-0AC288A01432}" type="slidenum">
              <a:rPr lang="en-US" smtClean="0"/>
              <a:t>‹#›</a:t>
            </a:fld>
            <a:endParaRPr lang="en-US"/>
          </a:p>
        </p:txBody>
      </p:sp>
    </p:spTree>
    <p:extLst>
      <p:ext uri="{BB962C8B-B14F-4D97-AF65-F5344CB8AC3E}">
        <p14:creationId xmlns:p14="http://schemas.microsoft.com/office/powerpoint/2010/main" val="1901524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F33C8A-7F52-45A7-9BF2-ED3188BBA463}" type="datetimeFigureOut">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4D317-13C8-41E7-BC3F-0AC288A01432}" type="slidenum">
              <a:rPr lang="en-US" smtClean="0"/>
              <a:t>‹#›</a:t>
            </a:fld>
            <a:endParaRPr lang="en-US"/>
          </a:p>
        </p:txBody>
      </p:sp>
    </p:spTree>
    <p:extLst>
      <p:ext uri="{BB962C8B-B14F-4D97-AF65-F5344CB8AC3E}">
        <p14:creationId xmlns:p14="http://schemas.microsoft.com/office/powerpoint/2010/main" val="123019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33C8A-7F52-45A7-9BF2-ED3188BBA463}" type="datetimeFigureOut">
              <a:rPr lang="en-US" smtClean="0"/>
              <a:t>11/9/2020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4D317-13C8-41E7-BC3F-0AC288A01432}" type="slidenum">
              <a:rPr lang="en-US" smtClean="0"/>
              <a:t>‹#›</a:t>
            </a:fld>
            <a:endParaRPr lang="en-US"/>
          </a:p>
        </p:txBody>
      </p:sp>
    </p:spTree>
    <p:extLst>
      <p:ext uri="{BB962C8B-B14F-4D97-AF65-F5344CB8AC3E}">
        <p14:creationId xmlns:p14="http://schemas.microsoft.com/office/powerpoint/2010/main" val="1085563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838200"/>
            <a:ext cx="8229600" cy="2322845"/>
          </a:xfrm>
        </p:spPr>
        <p:txBody>
          <a:bodyPr>
            <a:normAutofit/>
          </a:bodyPr>
          <a:lstStyle/>
          <a:p>
            <a:r>
              <a:rPr lang="en-US" sz="4800" dirty="0" smtClean="0">
                <a:latin typeface="+mn-lt"/>
              </a:rPr>
              <a:t>The Data Is In:</a:t>
            </a:r>
            <a:br>
              <a:rPr lang="en-US" sz="4800" dirty="0" smtClean="0">
                <a:latin typeface="+mn-lt"/>
              </a:rPr>
            </a:br>
            <a:r>
              <a:rPr lang="en-US" sz="4800" dirty="0" smtClean="0">
                <a:latin typeface="+mn-lt"/>
              </a:rPr>
              <a:t>You’re doing a great job!</a:t>
            </a:r>
            <a:br>
              <a:rPr lang="en-US" sz="4800" dirty="0" smtClean="0">
                <a:latin typeface="+mn-lt"/>
              </a:rPr>
            </a:br>
            <a:endParaRPr lang="en-US" sz="4800" dirty="0">
              <a:latin typeface="+mn-lt"/>
            </a:endParaRPr>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3800" y="6036028"/>
            <a:ext cx="4495800" cy="593372"/>
          </a:xfrm>
          <a:prstGeom prst="rect">
            <a:avLst/>
          </a:prstGeom>
          <a:noFill/>
          <a:ln>
            <a:noFill/>
          </a:ln>
        </p:spPr>
      </p:pic>
      <p:cxnSp>
        <p:nvCxnSpPr>
          <p:cNvPr id="5" name="Straight Connector 4"/>
          <p:cNvCxnSpPr/>
          <p:nvPr/>
        </p:nvCxnSpPr>
        <p:spPr>
          <a:xfrm>
            <a:off x="457200" y="5791200"/>
            <a:ext cx="8229600" cy="0"/>
          </a:xfrm>
          <a:prstGeom prst="line">
            <a:avLst/>
          </a:prstGeom>
          <a:ln w="19050">
            <a:solidFill>
              <a:schemeClr val="accent4">
                <a:lumMod val="75000"/>
              </a:schemeClr>
            </a:solidFill>
          </a:ln>
          <a:effectLst>
            <a:reflection blurRad="6350" stA="50000" endA="300" endPos="90000" dist="50800" dir="5400000" sy="-100000" algn="bl" rotWithShape="0"/>
          </a:effectLst>
        </p:spPr>
        <p:style>
          <a:lnRef idx="1">
            <a:schemeClr val="accent4"/>
          </a:lnRef>
          <a:fillRef idx="0">
            <a:schemeClr val="accent4"/>
          </a:fillRef>
          <a:effectRef idx="0">
            <a:schemeClr val="accent4"/>
          </a:effectRef>
          <a:fontRef idx="minor">
            <a:schemeClr val="tx1"/>
          </a:fontRef>
        </p:style>
      </p:cxnSp>
      <p:sp>
        <p:nvSpPr>
          <p:cNvPr id="6" name="Title 1"/>
          <p:cNvSpPr txBox="1">
            <a:spLocks/>
          </p:cNvSpPr>
          <p:nvPr/>
        </p:nvSpPr>
        <p:spPr>
          <a:xfrm>
            <a:off x="458879" y="3161045"/>
            <a:ext cx="8229600" cy="194653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smtClean="0">
                <a:solidFill>
                  <a:schemeClr val="bg1">
                    <a:lumMod val="50000"/>
                  </a:schemeClr>
                </a:solidFill>
                <a:latin typeface="+mn-lt"/>
              </a:rPr>
              <a:t>Performance recovery &amp; success in key areas after onset of COVID-19</a:t>
            </a:r>
          </a:p>
          <a:p>
            <a:endParaRPr lang="en-US" sz="3600" dirty="0">
              <a:solidFill>
                <a:schemeClr val="bg1">
                  <a:lumMod val="50000"/>
                </a:schemeClr>
              </a:solidFill>
              <a:latin typeface="+mn-lt"/>
            </a:endParaRPr>
          </a:p>
          <a:p>
            <a:r>
              <a:rPr lang="en-US" sz="3600" dirty="0" smtClean="0">
                <a:solidFill>
                  <a:schemeClr val="bg1">
                    <a:lumMod val="50000"/>
                  </a:schemeClr>
                </a:solidFill>
                <a:latin typeface="+mn-lt"/>
              </a:rPr>
              <a:t>SLM, November 2020</a:t>
            </a:r>
            <a:endParaRPr lang="en-US" sz="3600" dirty="0">
              <a:solidFill>
                <a:schemeClr val="bg1">
                  <a:lumMod val="50000"/>
                </a:schemeClr>
              </a:solidFill>
              <a:latin typeface="+mn-lt"/>
            </a:endParaRPr>
          </a:p>
        </p:txBody>
      </p:sp>
    </p:spTree>
    <p:extLst>
      <p:ext uri="{BB962C8B-B14F-4D97-AF65-F5344CB8AC3E}">
        <p14:creationId xmlns:p14="http://schemas.microsoft.com/office/powerpoint/2010/main" val="2513091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2073813"/>
            <a:ext cx="7886700" cy="4103149"/>
          </a:xfrm>
        </p:spPr>
        <p:txBody>
          <a:bodyPr>
            <a:normAutofit/>
          </a:bodyPr>
          <a:lstStyle/>
          <a:p>
            <a:r>
              <a:rPr lang="en-US" sz="2400" dirty="0" smtClean="0"/>
              <a:t>Some bumps, but also some strengths</a:t>
            </a:r>
          </a:p>
          <a:p>
            <a:r>
              <a:rPr lang="en-US" sz="2400" dirty="0" smtClean="0"/>
              <a:t>First, overall scores:</a:t>
            </a:r>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Similar overall scores vs last fall (last “normal” cycle)</a:t>
            </a:r>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28600"/>
            <a:ext cx="4495800" cy="593372"/>
          </a:xfrm>
          <a:prstGeom prst="rect">
            <a:avLst/>
          </a:prstGeom>
          <a:noFill/>
          <a:ln>
            <a:noFill/>
          </a:ln>
        </p:spPr>
      </p:pic>
      <p:cxnSp>
        <p:nvCxnSpPr>
          <p:cNvPr id="5" name="Straight Connector 4"/>
          <p:cNvCxnSpPr/>
          <p:nvPr/>
        </p:nvCxnSpPr>
        <p:spPr>
          <a:xfrm>
            <a:off x="491067" y="990600"/>
            <a:ext cx="8229600" cy="0"/>
          </a:xfrm>
          <a:prstGeom prst="line">
            <a:avLst/>
          </a:prstGeom>
          <a:ln w="127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
        <p:nvSpPr>
          <p:cNvPr id="11" name="Title 1"/>
          <p:cNvSpPr txBox="1">
            <a:spLocks/>
          </p:cNvSpPr>
          <p:nvPr/>
        </p:nvSpPr>
        <p:spPr>
          <a:xfrm>
            <a:off x="457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latin typeface="+mn-lt"/>
              </a:rPr>
              <a:t>Performance Indicators</a:t>
            </a:r>
            <a:endParaRPr lang="en-US" sz="3600" dirty="0">
              <a:latin typeface="+mn-lt"/>
            </a:endParaRPr>
          </a:p>
        </p:txBody>
      </p:sp>
      <p:graphicFrame>
        <p:nvGraphicFramePr>
          <p:cNvPr id="7" name="Chart 6"/>
          <p:cNvGraphicFramePr>
            <a:graphicFrameLocks/>
          </p:cNvGraphicFramePr>
          <p:nvPr>
            <p:extLst>
              <p:ext uri="{D42A27DB-BD31-4B8C-83A1-F6EECF244321}">
                <p14:modId xmlns:p14="http://schemas.microsoft.com/office/powerpoint/2010/main" val="331809385"/>
              </p:ext>
            </p:extLst>
          </p:nvPr>
        </p:nvGraphicFramePr>
        <p:xfrm>
          <a:off x="979785" y="2657301"/>
          <a:ext cx="7184429" cy="3076848"/>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4280893" y="4642338"/>
            <a:ext cx="582211" cy="461665"/>
          </a:xfrm>
          <a:prstGeom prst="rect">
            <a:avLst/>
          </a:prstGeom>
          <a:solidFill>
            <a:schemeClr val="bg2">
              <a:alpha val="90000"/>
            </a:schemeClr>
          </a:solidFill>
        </p:spPr>
        <p:txBody>
          <a:bodyPr wrap="none" rtlCol="0">
            <a:spAutoFit/>
          </a:bodyPr>
          <a:lstStyle/>
          <a:p>
            <a:r>
              <a:rPr lang="en-US" sz="1200" i="1" dirty="0" smtClean="0"/>
              <a:t>7 or 8 </a:t>
            </a:r>
          </a:p>
          <a:p>
            <a:r>
              <a:rPr lang="en-US" sz="1200" i="1" dirty="0" smtClean="0"/>
              <a:t>items</a:t>
            </a:r>
          </a:p>
        </p:txBody>
      </p:sp>
      <p:sp>
        <p:nvSpPr>
          <p:cNvPr id="9" name="TextBox 8"/>
          <p:cNvSpPr txBox="1"/>
          <p:nvPr/>
        </p:nvSpPr>
        <p:spPr>
          <a:xfrm>
            <a:off x="6094971" y="4734672"/>
            <a:ext cx="716799" cy="276999"/>
          </a:xfrm>
          <a:prstGeom prst="rect">
            <a:avLst/>
          </a:prstGeom>
          <a:solidFill>
            <a:schemeClr val="bg2">
              <a:alpha val="90000"/>
            </a:schemeClr>
          </a:solidFill>
        </p:spPr>
        <p:txBody>
          <a:bodyPr wrap="none" rtlCol="0">
            <a:spAutoFit/>
          </a:bodyPr>
          <a:lstStyle/>
          <a:p>
            <a:r>
              <a:rPr lang="en-US" sz="1200" i="1" dirty="0" smtClean="0"/>
              <a:t>12 items</a:t>
            </a:r>
          </a:p>
        </p:txBody>
      </p:sp>
    </p:spTree>
    <p:extLst>
      <p:ext uri="{BB962C8B-B14F-4D97-AF65-F5344CB8AC3E}">
        <p14:creationId xmlns:p14="http://schemas.microsoft.com/office/powerpoint/2010/main" val="40702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3"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2073813"/>
            <a:ext cx="8058150" cy="4103149"/>
          </a:xfrm>
        </p:spPr>
        <p:txBody>
          <a:bodyPr>
            <a:normAutofit/>
          </a:bodyPr>
          <a:lstStyle/>
          <a:p>
            <a:r>
              <a:rPr lang="en-US" sz="2400" dirty="0" smtClean="0"/>
              <a:t>#4: First Home Visit Timing</a:t>
            </a:r>
          </a:p>
          <a:p>
            <a:pPr lvl="1"/>
            <a:r>
              <a:rPr lang="en-US" sz="2000" dirty="0" smtClean="0"/>
              <a:t>Target: 95% of families have first home visit before TC is 3 months old</a:t>
            </a:r>
          </a:p>
          <a:p>
            <a:endParaRPr lang="en-US" sz="2400" dirty="0" smtClean="0"/>
          </a:p>
        </p:txBody>
      </p:sp>
      <p:grpSp>
        <p:nvGrpSpPr>
          <p:cNvPr id="9" name="Group 8"/>
          <p:cNvGrpSpPr/>
          <p:nvPr/>
        </p:nvGrpSpPr>
        <p:grpSpPr>
          <a:xfrm>
            <a:off x="347662" y="2863780"/>
            <a:ext cx="7861841" cy="3800019"/>
            <a:chOff x="347662" y="2863780"/>
            <a:chExt cx="8620125" cy="3800019"/>
          </a:xfrm>
        </p:grpSpPr>
        <p:graphicFrame>
          <p:nvGraphicFramePr>
            <p:cNvPr id="7" name="Chart 6"/>
            <p:cNvGraphicFramePr>
              <a:graphicFrameLocks/>
            </p:cNvGraphicFramePr>
            <p:nvPr>
              <p:extLst>
                <p:ext uri="{D42A27DB-BD31-4B8C-83A1-F6EECF244321}">
                  <p14:modId xmlns:p14="http://schemas.microsoft.com/office/powerpoint/2010/main" val="2316110090"/>
                </p:ext>
              </p:extLst>
            </p:nvPr>
          </p:nvGraphicFramePr>
          <p:xfrm>
            <a:off x="347662" y="2863780"/>
            <a:ext cx="8620125" cy="3800019"/>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Connector 7"/>
            <p:cNvCxnSpPr/>
            <p:nvPr/>
          </p:nvCxnSpPr>
          <p:spPr>
            <a:xfrm flipH="1">
              <a:off x="7811152" y="2883876"/>
              <a:ext cx="5507" cy="320542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6941947" y="3085505"/>
            <a:ext cx="1354858" cy="3016210"/>
          </a:xfrm>
          <a:prstGeom prst="rect">
            <a:avLst/>
          </a:prstGeom>
          <a:noFill/>
        </p:spPr>
        <p:txBody>
          <a:bodyPr wrap="none" rtlCol="0">
            <a:spAutoFit/>
          </a:bodyPr>
          <a:lstStyle/>
          <a:p>
            <a:r>
              <a:rPr lang="en-US" sz="19000" dirty="0">
                <a:solidFill>
                  <a:schemeClr val="tx1">
                    <a:lumMod val="50000"/>
                    <a:lumOff val="50000"/>
                  </a:schemeClr>
                </a:solidFill>
                <a:latin typeface="Times New Roman" panose="02020603050405020304" pitchFamily="18" charset="0"/>
                <a:cs typeface="Times New Roman" panose="02020603050405020304" pitchFamily="18" charset="0"/>
              </a:rPr>
              <a:t>}</a:t>
            </a:r>
          </a:p>
        </p:txBody>
      </p:sp>
      <p:sp>
        <p:nvSpPr>
          <p:cNvPr id="20" name="TextBox 19"/>
          <p:cNvSpPr txBox="1"/>
          <p:nvPr/>
        </p:nvSpPr>
        <p:spPr>
          <a:xfrm>
            <a:off x="7124226" y="3124006"/>
            <a:ext cx="431528" cy="707886"/>
          </a:xfrm>
          <a:prstGeom prst="rect">
            <a:avLst/>
          </a:prstGeom>
          <a:noFill/>
        </p:spPr>
        <p:txBody>
          <a:bodyPr wrap="none" rtlCol="0">
            <a:spAutoFit/>
          </a:bodyPr>
          <a:lstStyle/>
          <a:p>
            <a:r>
              <a:rPr lang="en-US" sz="4000" dirty="0">
                <a:solidFill>
                  <a:schemeClr val="tx1">
                    <a:lumMod val="50000"/>
                    <a:lumOff val="50000"/>
                  </a:schemeClr>
                </a:solidFill>
                <a:latin typeface="Times New Roman" panose="02020603050405020304" pitchFamily="18" charset="0"/>
                <a:cs typeface="Times New Roman" panose="02020603050405020304" pitchFamily="18" charset="0"/>
              </a:rPr>
              <a:t>}</a:t>
            </a:r>
          </a:p>
        </p:txBody>
      </p:sp>
      <p:pic>
        <p:nvPicPr>
          <p:cNvPr id="4" name="Picture 3" descr="C:\Users\LF593359\logo.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228600"/>
            <a:ext cx="4495800" cy="593372"/>
          </a:xfrm>
          <a:prstGeom prst="rect">
            <a:avLst/>
          </a:prstGeom>
          <a:noFill/>
          <a:ln>
            <a:noFill/>
          </a:ln>
        </p:spPr>
      </p:pic>
      <p:cxnSp>
        <p:nvCxnSpPr>
          <p:cNvPr id="5" name="Straight Connector 4"/>
          <p:cNvCxnSpPr/>
          <p:nvPr/>
        </p:nvCxnSpPr>
        <p:spPr>
          <a:xfrm>
            <a:off x="491067" y="990600"/>
            <a:ext cx="8229600" cy="0"/>
          </a:xfrm>
          <a:prstGeom prst="line">
            <a:avLst/>
          </a:prstGeom>
          <a:ln w="127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
        <p:nvSpPr>
          <p:cNvPr id="11" name="Title 1"/>
          <p:cNvSpPr txBox="1">
            <a:spLocks/>
          </p:cNvSpPr>
          <p:nvPr/>
        </p:nvSpPr>
        <p:spPr>
          <a:xfrm>
            <a:off x="457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latin typeface="+mn-lt"/>
              </a:rPr>
              <a:t>Performance Indicators</a:t>
            </a:r>
            <a:endParaRPr lang="en-US" sz="3600" dirty="0">
              <a:latin typeface="+mn-lt"/>
            </a:endParaRPr>
          </a:p>
        </p:txBody>
      </p:sp>
      <p:sp>
        <p:nvSpPr>
          <p:cNvPr id="13" name="TextBox 12"/>
          <p:cNvSpPr txBox="1"/>
          <p:nvPr/>
        </p:nvSpPr>
        <p:spPr>
          <a:xfrm>
            <a:off x="7964263" y="4449785"/>
            <a:ext cx="1125415" cy="830997"/>
          </a:xfrm>
          <a:prstGeom prst="rect">
            <a:avLst/>
          </a:prstGeom>
          <a:noFill/>
        </p:spPr>
        <p:txBody>
          <a:bodyPr wrap="square" rtlCol="0">
            <a:spAutoFit/>
          </a:bodyPr>
          <a:lstStyle/>
          <a:p>
            <a:r>
              <a:rPr lang="en-US" sz="1600" i="1" dirty="0" smtClean="0"/>
              <a:t>32 programs meet!</a:t>
            </a:r>
            <a:endParaRPr lang="en-US" sz="1600" i="1" dirty="0"/>
          </a:p>
        </p:txBody>
      </p:sp>
      <p:sp>
        <p:nvSpPr>
          <p:cNvPr id="17" name="TextBox 16"/>
          <p:cNvSpPr txBox="1"/>
          <p:nvPr/>
        </p:nvSpPr>
        <p:spPr>
          <a:xfrm>
            <a:off x="7762824" y="2836325"/>
            <a:ext cx="1125415" cy="1323439"/>
          </a:xfrm>
          <a:prstGeom prst="rect">
            <a:avLst/>
          </a:prstGeom>
          <a:noFill/>
        </p:spPr>
        <p:txBody>
          <a:bodyPr wrap="square" rtlCol="0">
            <a:spAutoFit/>
          </a:bodyPr>
          <a:lstStyle/>
          <a:p>
            <a:r>
              <a:rPr lang="en-US" sz="1600" i="1" dirty="0" smtClean="0"/>
              <a:t>Several more just shy! Often by only a few cases</a:t>
            </a:r>
            <a:endParaRPr lang="en-US" sz="1600" i="1" dirty="0"/>
          </a:p>
        </p:txBody>
      </p:sp>
    </p:spTree>
    <p:extLst>
      <p:ext uri="{BB962C8B-B14F-4D97-AF65-F5344CB8AC3E}">
        <p14:creationId xmlns:p14="http://schemas.microsoft.com/office/powerpoint/2010/main" val="183597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13"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2073813"/>
            <a:ext cx="8058150" cy="4103149"/>
          </a:xfrm>
        </p:spPr>
        <p:txBody>
          <a:bodyPr>
            <a:normAutofit/>
          </a:bodyPr>
          <a:lstStyle/>
          <a:p>
            <a:r>
              <a:rPr lang="en-US" sz="2400" dirty="0" smtClean="0"/>
              <a:t>#13: Supervision </a:t>
            </a:r>
          </a:p>
          <a:p>
            <a:pPr lvl="1"/>
            <a:r>
              <a:rPr lang="en-US" sz="2000" dirty="0" smtClean="0"/>
              <a:t>Target: All workers receive at least 75% of scheduled supervisions</a:t>
            </a:r>
          </a:p>
          <a:p>
            <a:endParaRPr lang="en-US" sz="2400" dirty="0" smtClean="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28600"/>
            <a:ext cx="4495800" cy="593372"/>
          </a:xfrm>
          <a:prstGeom prst="rect">
            <a:avLst/>
          </a:prstGeom>
          <a:noFill/>
          <a:ln>
            <a:noFill/>
          </a:ln>
        </p:spPr>
      </p:pic>
      <p:cxnSp>
        <p:nvCxnSpPr>
          <p:cNvPr id="5" name="Straight Connector 4"/>
          <p:cNvCxnSpPr/>
          <p:nvPr/>
        </p:nvCxnSpPr>
        <p:spPr>
          <a:xfrm>
            <a:off x="491067" y="990600"/>
            <a:ext cx="8229600" cy="0"/>
          </a:xfrm>
          <a:prstGeom prst="line">
            <a:avLst/>
          </a:prstGeom>
          <a:ln w="127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
        <p:nvSpPr>
          <p:cNvPr id="11" name="Title 1"/>
          <p:cNvSpPr txBox="1">
            <a:spLocks/>
          </p:cNvSpPr>
          <p:nvPr/>
        </p:nvSpPr>
        <p:spPr>
          <a:xfrm>
            <a:off x="457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latin typeface="+mn-lt"/>
              </a:rPr>
              <a:t>Performance Indicators</a:t>
            </a:r>
            <a:endParaRPr lang="en-US" sz="3600" dirty="0">
              <a:latin typeface="+mn-lt"/>
            </a:endParaRPr>
          </a:p>
        </p:txBody>
      </p:sp>
      <p:graphicFrame>
        <p:nvGraphicFramePr>
          <p:cNvPr id="6" name="Chart 5"/>
          <p:cNvGraphicFramePr>
            <a:graphicFrameLocks/>
          </p:cNvGraphicFramePr>
          <p:nvPr>
            <p:extLst>
              <p:ext uri="{D42A27DB-BD31-4B8C-83A1-F6EECF244321}">
                <p14:modId xmlns:p14="http://schemas.microsoft.com/office/powerpoint/2010/main" val="3251654398"/>
              </p:ext>
            </p:extLst>
          </p:nvPr>
        </p:nvGraphicFramePr>
        <p:xfrm>
          <a:off x="2271245" y="3303396"/>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5552214" y="3626561"/>
            <a:ext cx="1661655" cy="646331"/>
          </a:xfrm>
          <a:prstGeom prst="rect">
            <a:avLst/>
          </a:prstGeom>
          <a:noFill/>
        </p:spPr>
        <p:txBody>
          <a:bodyPr wrap="square" rtlCol="0">
            <a:spAutoFit/>
          </a:bodyPr>
          <a:lstStyle/>
          <a:p>
            <a:r>
              <a:rPr lang="en-US" dirty="0" smtClean="0"/>
              <a:t>11 programs</a:t>
            </a:r>
          </a:p>
          <a:p>
            <a:r>
              <a:rPr lang="en-US" dirty="0"/>
              <a:t> </a:t>
            </a:r>
            <a:r>
              <a:rPr lang="en-US" dirty="0" smtClean="0"/>
              <a:t> score a 3!</a:t>
            </a:r>
            <a:endParaRPr lang="en-US" dirty="0"/>
          </a:p>
        </p:txBody>
      </p:sp>
      <p:sp>
        <p:nvSpPr>
          <p:cNvPr id="8" name="TextBox 7"/>
          <p:cNvSpPr txBox="1"/>
          <p:nvPr/>
        </p:nvSpPr>
        <p:spPr>
          <a:xfrm>
            <a:off x="5626466" y="5071945"/>
            <a:ext cx="1402091" cy="646331"/>
          </a:xfrm>
          <a:prstGeom prst="rect">
            <a:avLst/>
          </a:prstGeom>
          <a:noFill/>
        </p:spPr>
        <p:txBody>
          <a:bodyPr wrap="square" rtlCol="0">
            <a:spAutoFit/>
          </a:bodyPr>
          <a:lstStyle/>
          <a:p>
            <a:r>
              <a:rPr lang="en-US" dirty="0" smtClean="0"/>
              <a:t> 26 programs score a 2!</a:t>
            </a:r>
            <a:endParaRPr lang="en-US" dirty="0"/>
          </a:p>
        </p:txBody>
      </p:sp>
      <p:sp>
        <p:nvSpPr>
          <p:cNvPr id="9" name="TextBox 8"/>
          <p:cNvSpPr txBox="1"/>
          <p:nvPr/>
        </p:nvSpPr>
        <p:spPr>
          <a:xfrm>
            <a:off x="2421891" y="3173030"/>
            <a:ext cx="1748179" cy="646331"/>
          </a:xfrm>
          <a:prstGeom prst="rect">
            <a:avLst/>
          </a:prstGeom>
          <a:noFill/>
        </p:spPr>
        <p:txBody>
          <a:bodyPr wrap="square" rtlCol="0">
            <a:spAutoFit/>
          </a:bodyPr>
          <a:lstStyle/>
          <a:p>
            <a:r>
              <a:rPr lang="en-US" dirty="0" smtClean="0"/>
              <a:t>Only 6 programs do not meet</a:t>
            </a:r>
            <a:endParaRPr lang="en-US" dirty="0"/>
          </a:p>
        </p:txBody>
      </p:sp>
    </p:spTree>
    <p:extLst>
      <p:ext uri="{BB962C8B-B14F-4D97-AF65-F5344CB8AC3E}">
        <p14:creationId xmlns:p14="http://schemas.microsoft.com/office/powerpoint/2010/main" val="47508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3"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2073813"/>
            <a:ext cx="7886700" cy="4103149"/>
          </a:xfrm>
        </p:spPr>
        <p:txBody>
          <a:bodyPr>
            <a:normAutofit/>
          </a:bodyPr>
          <a:lstStyle/>
          <a:p>
            <a:r>
              <a:rPr lang="en-US" sz="2400" dirty="0" smtClean="0"/>
              <a:t>Impact of COVID-19 on service referrals in 4 major areas:</a:t>
            </a:r>
          </a:p>
          <a:p>
            <a:pPr lvl="1"/>
            <a:r>
              <a:rPr lang="en-US" sz="2000" dirty="0" smtClean="0"/>
              <a:t>Domestic Violence</a:t>
            </a:r>
          </a:p>
          <a:p>
            <a:pPr lvl="1"/>
            <a:r>
              <a:rPr lang="en-US" sz="2000" dirty="0" smtClean="0"/>
              <a:t>Mental Health</a:t>
            </a:r>
          </a:p>
          <a:p>
            <a:pPr lvl="1"/>
            <a:r>
              <a:rPr lang="en-US" sz="2000" dirty="0" smtClean="0"/>
              <a:t>Substance Use</a:t>
            </a:r>
          </a:p>
          <a:p>
            <a:pPr lvl="1"/>
            <a:r>
              <a:rPr lang="en-US" sz="2000" dirty="0" smtClean="0"/>
              <a:t>Child Abuse &amp; Neglect </a:t>
            </a:r>
            <a:endParaRPr lang="en-US" sz="2000" dirty="0"/>
          </a:p>
          <a:p>
            <a:r>
              <a:rPr lang="en-US" sz="2400" dirty="0" smtClean="0"/>
              <a:t>Provision of referrals, and families’ subsequent receipt of services</a:t>
            </a:r>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28600"/>
            <a:ext cx="4495800" cy="593372"/>
          </a:xfrm>
          <a:prstGeom prst="rect">
            <a:avLst/>
          </a:prstGeom>
          <a:noFill/>
          <a:ln>
            <a:noFill/>
          </a:ln>
        </p:spPr>
      </p:pic>
      <p:cxnSp>
        <p:nvCxnSpPr>
          <p:cNvPr id="5" name="Straight Connector 4"/>
          <p:cNvCxnSpPr/>
          <p:nvPr/>
        </p:nvCxnSpPr>
        <p:spPr>
          <a:xfrm>
            <a:off x="491067" y="990600"/>
            <a:ext cx="8229600" cy="0"/>
          </a:xfrm>
          <a:prstGeom prst="line">
            <a:avLst/>
          </a:prstGeom>
          <a:ln w="127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
        <p:nvSpPr>
          <p:cNvPr id="11" name="Title 1"/>
          <p:cNvSpPr txBox="1">
            <a:spLocks/>
          </p:cNvSpPr>
          <p:nvPr/>
        </p:nvSpPr>
        <p:spPr>
          <a:xfrm>
            <a:off x="457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latin typeface="+mn-lt"/>
              </a:rPr>
              <a:t>Child Abuse &amp; Neglect Referrals</a:t>
            </a:r>
            <a:endParaRPr lang="en-US" sz="3600" dirty="0">
              <a:latin typeface="+mn-lt"/>
            </a:endParaRPr>
          </a:p>
        </p:txBody>
      </p:sp>
    </p:spTree>
    <p:extLst>
      <p:ext uri="{BB962C8B-B14F-4D97-AF65-F5344CB8AC3E}">
        <p14:creationId xmlns:p14="http://schemas.microsoft.com/office/powerpoint/2010/main" val="34445523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49" y="2073813"/>
            <a:ext cx="8306804" cy="4608341"/>
          </a:xfrm>
        </p:spPr>
        <p:txBody>
          <a:bodyPr>
            <a:normAutofit/>
          </a:bodyPr>
          <a:lstStyle/>
          <a:p>
            <a:r>
              <a:rPr lang="en-US" sz="2400" dirty="0" smtClean="0"/>
              <a:t>All referrals in these categories from April-August 2019 &amp; 2020</a:t>
            </a:r>
          </a:p>
          <a:p>
            <a:pPr lvl="1"/>
            <a:r>
              <a:rPr lang="en-US" sz="2000" dirty="0" smtClean="0"/>
              <a:t>Families counted as having at least one referral in category in period (for any family member), or having 0</a:t>
            </a:r>
          </a:p>
          <a:p>
            <a:pPr lvl="1"/>
            <a:r>
              <a:rPr lang="en-US" sz="2000" dirty="0" smtClean="0"/>
              <a:t>Including both “inform and discuss” and “arrangement” refs</a:t>
            </a:r>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smtClean="0"/>
          </a:p>
          <a:p>
            <a:pPr marL="0" lvl="1" indent="0">
              <a:buNone/>
            </a:pPr>
            <a:r>
              <a:rPr lang="en-US" b="1" dirty="0" smtClean="0">
                <a:solidFill>
                  <a:srgbClr val="009999"/>
                </a:solidFill>
              </a:rPr>
              <a:t>Steady referrals for CAN </a:t>
            </a:r>
            <a:r>
              <a:rPr lang="en-US" sz="1400" b="1" dirty="0" smtClean="0">
                <a:solidFill>
                  <a:srgbClr val="009999"/>
                </a:solidFill>
              </a:rPr>
              <a:t>(</a:t>
            </a:r>
            <a:r>
              <a:rPr lang="en-US" sz="1400" b="1" i="1" dirty="0" smtClean="0">
                <a:solidFill>
                  <a:srgbClr val="009999"/>
                </a:solidFill>
              </a:rPr>
              <a:t>p</a:t>
            </a:r>
            <a:r>
              <a:rPr lang="en-US" sz="1400" b="1" dirty="0" smtClean="0">
                <a:solidFill>
                  <a:srgbClr val="009999"/>
                </a:solidFill>
              </a:rPr>
              <a:t>&gt;0.5)</a:t>
            </a:r>
            <a:r>
              <a:rPr lang="en-US" b="1" dirty="0" smtClean="0">
                <a:solidFill>
                  <a:srgbClr val="009999"/>
                </a:solidFill>
              </a:rPr>
              <a:t>, versus drop for other services </a:t>
            </a:r>
            <a:r>
              <a:rPr lang="en-US" sz="3600" b="1" dirty="0">
                <a:solidFill>
                  <a:srgbClr val="009999"/>
                </a:solidFill>
              </a:rPr>
              <a:t> </a:t>
            </a:r>
            <a:endParaRPr lang="en-US" sz="3600" b="1" dirty="0" smtClean="0">
              <a:solidFill>
                <a:srgbClr val="009999"/>
              </a:solidFill>
            </a:endParaRPr>
          </a:p>
          <a:p>
            <a:pPr marL="0" lvl="1" indent="0">
              <a:buNone/>
            </a:pPr>
            <a:r>
              <a:rPr lang="en-US" sz="1400" b="1" dirty="0" smtClean="0">
                <a:solidFill>
                  <a:srgbClr val="009999"/>
                </a:solidFill>
              </a:rPr>
              <a:t>(</a:t>
            </a:r>
            <a:r>
              <a:rPr lang="el-GR" sz="1400" b="1" dirty="0" smtClean="0">
                <a:solidFill>
                  <a:srgbClr val="009999"/>
                </a:solidFill>
              </a:rPr>
              <a:t>χ2 </a:t>
            </a:r>
            <a:r>
              <a:rPr lang="en-US" sz="1400" b="1" i="1" dirty="0" err="1" smtClean="0">
                <a:solidFill>
                  <a:srgbClr val="009999"/>
                </a:solidFill>
              </a:rPr>
              <a:t>ps</a:t>
            </a:r>
            <a:r>
              <a:rPr lang="en-US" sz="1400" b="1" i="1" dirty="0" smtClean="0">
                <a:solidFill>
                  <a:srgbClr val="009999"/>
                </a:solidFill>
              </a:rPr>
              <a:t> &lt;0.025</a:t>
            </a:r>
            <a:r>
              <a:rPr lang="en-US" sz="1400" b="1" dirty="0" smtClean="0">
                <a:solidFill>
                  <a:srgbClr val="009999"/>
                </a:solidFill>
              </a:rPr>
              <a:t>)</a:t>
            </a:r>
            <a:endParaRPr lang="en-US" sz="1400" b="1" dirty="0">
              <a:solidFill>
                <a:srgbClr val="009999"/>
              </a:solidFill>
            </a:endParaRPr>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28600"/>
            <a:ext cx="4495800" cy="593372"/>
          </a:xfrm>
          <a:prstGeom prst="rect">
            <a:avLst/>
          </a:prstGeom>
          <a:noFill/>
          <a:ln>
            <a:noFill/>
          </a:ln>
        </p:spPr>
      </p:pic>
      <p:cxnSp>
        <p:nvCxnSpPr>
          <p:cNvPr id="5" name="Straight Connector 4"/>
          <p:cNvCxnSpPr/>
          <p:nvPr/>
        </p:nvCxnSpPr>
        <p:spPr>
          <a:xfrm>
            <a:off x="491067" y="990600"/>
            <a:ext cx="8229600" cy="0"/>
          </a:xfrm>
          <a:prstGeom prst="line">
            <a:avLst/>
          </a:prstGeom>
          <a:ln w="127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
        <p:nvSpPr>
          <p:cNvPr id="11" name="Title 1"/>
          <p:cNvSpPr txBox="1">
            <a:spLocks/>
          </p:cNvSpPr>
          <p:nvPr/>
        </p:nvSpPr>
        <p:spPr>
          <a:xfrm>
            <a:off x="457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latin typeface="+mn-lt"/>
              </a:rPr>
              <a:t>Child Abuse &amp; Neglect Referrals</a:t>
            </a:r>
            <a:endParaRPr lang="en-US" sz="3600" dirty="0">
              <a:latin typeface="+mn-lt"/>
            </a:endParaRPr>
          </a:p>
        </p:txBody>
      </p:sp>
      <p:pic>
        <p:nvPicPr>
          <p:cNvPr id="3" name="Picture 2"/>
          <p:cNvPicPr>
            <a:picLocks noChangeAspect="1"/>
          </p:cNvPicPr>
          <p:nvPr/>
        </p:nvPicPr>
        <p:blipFill>
          <a:blip r:embed="rId4"/>
          <a:stretch>
            <a:fillRect/>
          </a:stretch>
        </p:blipFill>
        <p:spPr>
          <a:xfrm>
            <a:off x="975700" y="3417107"/>
            <a:ext cx="7260334" cy="2505163"/>
          </a:xfrm>
          <a:prstGeom prst="rect">
            <a:avLst/>
          </a:prstGeom>
        </p:spPr>
      </p:pic>
      <p:sp>
        <p:nvSpPr>
          <p:cNvPr id="7" name="Oval 6"/>
          <p:cNvSpPr/>
          <p:nvPr/>
        </p:nvSpPr>
        <p:spPr>
          <a:xfrm>
            <a:off x="6491236" y="3758085"/>
            <a:ext cx="1599979" cy="1936239"/>
          </a:xfrm>
          <a:prstGeom prst="ellipse">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446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2073813"/>
            <a:ext cx="7886700" cy="4608341"/>
          </a:xfrm>
        </p:spPr>
        <p:txBody>
          <a:bodyPr>
            <a:normAutofit/>
          </a:bodyPr>
          <a:lstStyle/>
          <a:p>
            <a:r>
              <a:rPr lang="en-US" sz="2400" dirty="0"/>
              <a:t>Outcome of referrals: Rate of receipt of services</a:t>
            </a:r>
          </a:p>
          <a:p>
            <a:pPr lvl="1"/>
            <a:r>
              <a:rPr lang="en-US" sz="2000" dirty="0"/>
              <a:t>Always relatively low, but difference between years?</a:t>
            </a: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pPr lvl="2"/>
            <a:endParaRPr lang="en-US" sz="1200" dirty="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28600"/>
            <a:ext cx="4495800" cy="593372"/>
          </a:xfrm>
          <a:prstGeom prst="rect">
            <a:avLst/>
          </a:prstGeom>
          <a:noFill/>
          <a:ln>
            <a:noFill/>
          </a:ln>
        </p:spPr>
      </p:pic>
      <p:cxnSp>
        <p:nvCxnSpPr>
          <p:cNvPr id="5" name="Straight Connector 4"/>
          <p:cNvCxnSpPr/>
          <p:nvPr/>
        </p:nvCxnSpPr>
        <p:spPr>
          <a:xfrm>
            <a:off x="491067" y="990600"/>
            <a:ext cx="8229600" cy="0"/>
          </a:xfrm>
          <a:prstGeom prst="line">
            <a:avLst/>
          </a:prstGeom>
          <a:ln w="127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
        <p:nvSpPr>
          <p:cNvPr id="11" name="Title 1"/>
          <p:cNvSpPr txBox="1">
            <a:spLocks/>
          </p:cNvSpPr>
          <p:nvPr/>
        </p:nvSpPr>
        <p:spPr>
          <a:xfrm>
            <a:off x="457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latin typeface="+mn-lt"/>
              </a:rPr>
              <a:t>Child Abuse &amp; Neglect Referrals</a:t>
            </a:r>
            <a:endParaRPr lang="en-US" sz="3600" dirty="0">
              <a:latin typeface="+mn-lt"/>
            </a:endParaRPr>
          </a:p>
        </p:txBody>
      </p:sp>
      <p:pic>
        <p:nvPicPr>
          <p:cNvPr id="3" name="Picture 2"/>
          <p:cNvPicPr>
            <a:picLocks noChangeAspect="1"/>
          </p:cNvPicPr>
          <p:nvPr/>
        </p:nvPicPr>
        <p:blipFill rotWithShape="1">
          <a:blip r:embed="rId4"/>
          <a:srcRect r="12069"/>
          <a:stretch/>
        </p:blipFill>
        <p:spPr>
          <a:xfrm>
            <a:off x="1051204" y="2844414"/>
            <a:ext cx="6873072" cy="3067138"/>
          </a:xfrm>
          <a:prstGeom prst="rect">
            <a:avLst/>
          </a:prstGeom>
        </p:spPr>
      </p:pic>
      <p:sp>
        <p:nvSpPr>
          <p:cNvPr id="10" name="Oval 9"/>
          <p:cNvSpPr/>
          <p:nvPr/>
        </p:nvSpPr>
        <p:spPr>
          <a:xfrm>
            <a:off x="5985607" y="2954945"/>
            <a:ext cx="2053075" cy="3315226"/>
          </a:xfrm>
          <a:prstGeom prst="ellipse">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28650" y="5861312"/>
            <a:ext cx="8120439" cy="830997"/>
          </a:xfrm>
          <a:prstGeom prst="rect">
            <a:avLst/>
          </a:prstGeom>
          <a:solidFill>
            <a:schemeClr val="bg1"/>
          </a:solidFill>
        </p:spPr>
        <p:txBody>
          <a:bodyPr wrap="square" rtlCol="0">
            <a:spAutoFit/>
          </a:bodyPr>
          <a:lstStyle/>
          <a:p>
            <a:r>
              <a:rPr lang="en-US" sz="2400" b="1" dirty="0">
                <a:solidFill>
                  <a:srgbClr val="009999"/>
                </a:solidFill>
              </a:rPr>
              <a:t>CAN: Greater number </a:t>
            </a:r>
            <a:r>
              <a:rPr lang="en-US" sz="1400" b="1" dirty="0" smtClean="0">
                <a:solidFill>
                  <a:srgbClr val="009999"/>
                </a:solidFill>
              </a:rPr>
              <a:t>(2019=21, 2020=29) </a:t>
            </a:r>
            <a:r>
              <a:rPr lang="en-US" sz="2400" b="1" dirty="0">
                <a:solidFill>
                  <a:srgbClr val="009999"/>
                </a:solidFill>
              </a:rPr>
              <a:t>and greater rate of referred families receiving services in 2020</a:t>
            </a:r>
            <a:r>
              <a:rPr lang="en-US" b="1" dirty="0">
                <a:solidFill>
                  <a:srgbClr val="009999"/>
                </a:solidFill>
              </a:rPr>
              <a:t> </a:t>
            </a:r>
            <a:r>
              <a:rPr lang="en-US" sz="1400" b="1" dirty="0">
                <a:solidFill>
                  <a:srgbClr val="009999"/>
                </a:solidFill>
              </a:rPr>
              <a:t>(rate </a:t>
            </a:r>
            <a:r>
              <a:rPr lang="el-GR" sz="1400" b="1" dirty="0">
                <a:solidFill>
                  <a:srgbClr val="009999"/>
                </a:solidFill>
              </a:rPr>
              <a:t>χ2 =6.49, </a:t>
            </a:r>
            <a:r>
              <a:rPr lang="en-US" sz="1400" b="1" i="1" dirty="0">
                <a:solidFill>
                  <a:srgbClr val="009999"/>
                </a:solidFill>
              </a:rPr>
              <a:t>p</a:t>
            </a:r>
            <a:r>
              <a:rPr lang="en-US" sz="1400" b="1" dirty="0">
                <a:solidFill>
                  <a:srgbClr val="009999"/>
                </a:solidFill>
              </a:rPr>
              <a:t>=0.011</a:t>
            </a:r>
            <a:r>
              <a:rPr lang="en-US" sz="1400" b="1" dirty="0" smtClean="0">
                <a:solidFill>
                  <a:srgbClr val="009999"/>
                </a:solidFill>
              </a:rPr>
              <a:t>)</a:t>
            </a:r>
            <a:endParaRPr lang="en-US" sz="1400" b="1" dirty="0">
              <a:solidFill>
                <a:srgbClr val="009999"/>
              </a:solidFill>
            </a:endParaRPr>
          </a:p>
        </p:txBody>
      </p:sp>
    </p:spTree>
    <p:extLst>
      <p:ext uri="{BB962C8B-B14F-4D97-AF65-F5344CB8AC3E}">
        <p14:creationId xmlns:p14="http://schemas.microsoft.com/office/powerpoint/2010/main" val="37623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2073813"/>
            <a:ext cx="7886700" cy="4608341"/>
          </a:xfrm>
        </p:spPr>
        <p:txBody>
          <a:bodyPr>
            <a:normAutofit/>
          </a:bodyPr>
          <a:lstStyle/>
          <a:p>
            <a:r>
              <a:rPr lang="en-US" sz="2400" dirty="0"/>
              <a:t>Outcome of referrals: Rate of receipt of services</a:t>
            </a:r>
          </a:p>
          <a:p>
            <a:pPr lvl="1"/>
            <a:r>
              <a:rPr lang="en-US" sz="2000" dirty="0"/>
              <a:t>Always relatively low, but difference between years?</a:t>
            </a: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pPr lvl="1"/>
            <a:endParaRPr lang="en-US" sz="1600" dirty="0"/>
          </a:p>
          <a:p>
            <a:pPr marL="0" indent="0">
              <a:buNone/>
            </a:pPr>
            <a:r>
              <a:rPr lang="en-US" sz="2000" b="1" dirty="0" smtClean="0">
                <a:solidFill>
                  <a:srgbClr val="009999"/>
                </a:solidFill>
              </a:rPr>
              <a:t>CAN: Greater number (29, vs 21) and greater rate (57%, vs 39%) receiving in 2020</a:t>
            </a:r>
            <a:endParaRPr lang="en-US" sz="2000" b="1" dirty="0">
              <a:solidFill>
                <a:srgbClr val="009999"/>
              </a:solidFill>
            </a:endParaRPr>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28600"/>
            <a:ext cx="4495800" cy="593372"/>
          </a:xfrm>
          <a:prstGeom prst="rect">
            <a:avLst/>
          </a:prstGeom>
          <a:noFill/>
          <a:ln>
            <a:noFill/>
          </a:ln>
        </p:spPr>
      </p:pic>
      <p:cxnSp>
        <p:nvCxnSpPr>
          <p:cNvPr id="5" name="Straight Connector 4"/>
          <p:cNvCxnSpPr/>
          <p:nvPr/>
        </p:nvCxnSpPr>
        <p:spPr>
          <a:xfrm>
            <a:off x="491067" y="990600"/>
            <a:ext cx="8229600" cy="0"/>
          </a:xfrm>
          <a:prstGeom prst="line">
            <a:avLst/>
          </a:prstGeom>
          <a:ln w="127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
        <p:nvSpPr>
          <p:cNvPr id="11" name="Title 1"/>
          <p:cNvSpPr txBox="1">
            <a:spLocks/>
          </p:cNvSpPr>
          <p:nvPr/>
        </p:nvSpPr>
        <p:spPr>
          <a:xfrm>
            <a:off x="457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latin typeface="+mn-lt"/>
              </a:rPr>
              <a:t>Child Abuse &amp; Neglect Referrals</a:t>
            </a:r>
            <a:endParaRPr lang="en-US" sz="3600" dirty="0">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1929757761"/>
              </p:ext>
            </p:extLst>
          </p:nvPr>
        </p:nvGraphicFramePr>
        <p:xfrm>
          <a:off x="879231" y="3256334"/>
          <a:ext cx="7385537" cy="2243297"/>
        </p:xfrm>
        <a:graphic>
          <a:graphicData uri="http://schemas.openxmlformats.org/drawingml/2006/table">
            <a:tbl>
              <a:tblPr firstRow="1" firstCol="1" bandRow="1"/>
              <a:tblGrid>
                <a:gridCol w="1456907">
                  <a:extLst>
                    <a:ext uri="{9D8B030D-6E8A-4147-A177-3AD203B41FA5}">
                      <a16:colId xmlns:a16="http://schemas.microsoft.com/office/drawing/2014/main" val="718512053"/>
                    </a:ext>
                  </a:extLst>
                </a:gridCol>
                <a:gridCol w="1383684">
                  <a:extLst>
                    <a:ext uri="{9D8B030D-6E8A-4147-A177-3AD203B41FA5}">
                      <a16:colId xmlns:a16="http://schemas.microsoft.com/office/drawing/2014/main" val="3489778607"/>
                    </a:ext>
                  </a:extLst>
                </a:gridCol>
                <a:gridCol w="1477107">
                  <a:extLst>
                    <a:ext uri="{9D8B030D-6E8A-4147-A177-3AD203B41FA5}">
                      <a16:colId xmlns:a16="http://schemas.microsoft.com/office/drawing/2014/main" val="135080255"/>
                    </a:ext>
                  </a:extLst>
                </a:gridCol>
                <a:gridCol w="1419033">
                  <a:extLst>
                    <a:ext uri="{9D8B030D-6E8A-4147-A177-3AD203B41FA5}">
                      <a16:colId xmlns:a16="http://schemas.microsoft.com/office/drawing/2014/main" val="4211150166"/>
                    </a:ext>
                  </a:extLst>
                </a:gridCol>
                <a:gridCol w="1648806">
                  <a:extLst>
                    <a:ext uri="{9D8B030D-6E8A-4147-A177-3AD203B41FA5}">
                      <a16:colId xmlns:a16="http://schemas.microsoft.com/office/drawing/2014/main" val="910833070"/>
                    </a:ext>
                  </a:extLst>
                </a:gridCol>
              </a:tblGrid>
              <a:tr h="471281">
                <a:tc>
                  <a:txBody>
                    <a:bodyPr/>
                    <a:lstStyle/>
                    <a:p>
                      <a:endParaRPr lang="en-US" sz="2000">
                        <a:effectLst/>
                        <a:latin typeface="Times New Roman" panose="02020603050405020304" pitchFamily="18"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lgn="ctr">
                        <a:spcBef>
                          <a:spcPts val="0"/>
                        </a:spcBef>
                        <a:spcAft>
                          <a:spcPts val="0"/>
                        </a:spcAft>
                      </a:pPr>
                      <a:r>
                        <a:rPr lang="en-US" sz="20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 % Families receiving services after referral</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10997793"/>
                  </a:ext>
                </a:extLst>
              </a:tr>
              <a:tr h="829454">
                <a:tc>
                  <a:txBody>
                    <a:bodyPr/>
                    <a:lstStyle/>
                    <a:p>
                      <a:pPr marL="0" marR="0" algn="ctr">
                        <a:spcBef>
                          <a:spcPts val="0"/>
                        </a:spcBef>
                        <a:spcAft>
                          <a:spcPts val="0"/>
                        </a:spcAft>
                      </a:pPr>
                      <a:r>
                        <a:rPr lang="en-US" sz="20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Timepoint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Domestic Violence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Mental Health</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Substance Use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Child Abuse &amp; Neglect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0695497"/>
                  </a:ext>
                </a:extLst>
              </a:tr>
              <a:tr h="471281">
                <a:tc>
                  <a:txBody>
                    <a:bodyPr/>
                    <a:lstStyle/>
                    <a:p>
                      <a:pPr marL="0" marR="0" algn="ctr">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2019</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25 (13%)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161 (19%)</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 (9%)</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21 (39%)</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41000666"/>
                  </a:ext>
                </a:extLst>
              </a:tr>
              <a:tr h="471281">
                <a:tc>
                  <a:txBody>
                    <a:bodyPr/>
                    <a:lstStyle/>
                    <a:p>
                      <a:pPr marL="0" marR="0" algn="ctr">
                        <a:spcBef>
                          <a:spcPts val="0"/>
                        </a:spcBef>
                        <a:spcAft>
                          <a:spcPts val="0"/>
                        </a:spcAft>
                      </a:pPr>
                      <a:r>
                        <a:rPr lang="en-US" sz="20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2020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22 (15%)</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142 (20%)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 (7%)</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29 (57%)</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2105715"/>
                  </a:ext>
                </a:extLst>
              </a:tr>
            </a:tbl>
          </a:graphicData>
        </a:graphic>
      </p:graphicFrame>
      <p:pic>
        <p:nvPicPr>
          <p:cNvPr id="6" name="Picture 5"/>
          <p:cNvPicPr>
            <a:picLocks noChangeAspect="1"/>
          </p:cNvPicPr>
          <p:nvPr/>
        </p:nvPicPr>
        <p:blipFill>
          <a:blip r:embed="rId4"/>
          <a:stretch>
            <a:fillRect/>
          </a:stretch>
        </p:blipFill>
        <p:spPr>
          <a:xfrm>
            <a:off x="628650" y="3111580"/>
            <a:ext cx="7636118" cy="2458688"/>
          </a:xfrm>
          <a:prstGeom prst="rect">
            <a:avLst/>
          </a:prstGeom>
        </p:spPr>
      </p:pic>
    </p:spTree>
    <p:extLst>
      <p:ext uri="{BB962C8B-B14F-4D97-AF65-F5344CB8AC3E}">
        <p14:creationId xmlns:p14="http://schemas.microsoft.com/office/powerpoint/2010/main" val="3687407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2073813"/>
            <a:ext cx="7886700" cy="4103149"/>
          </a:xfrm>
        </p:spPr>
        <p:txBody>
          <a:bodyPr>
            <a:normAutofit/>
          </a:bodyPr>
          <a:lstStyle/>
          <a:p>
            <a:r>
              <a:rPr lang="en-US" sz="2400" dirty="0" smtClean="0"/>
              <a:t>So even with virtual visits/under extraordinary circumstances:</a:t>
            </a:r>
          </a:p>
          <a:p>
            <a:pPr lvl="1"/>
            <a:r>
              <a:rPr lang="en-US" dirty="0" smtClean="0"/>
              <a:t>Home visitors still able to </a:t>
            </a:r>
            <a:r>
              <a:rPr lang="en-US" i="1" dirty="0" smtClean="0">
                <a:solidFill>
                  <a:srgbClr val="009999"/>
                </a:solidFill>
              </a:rPr>
              <a:t>identify situations</a:t>
            </a:r>
            <a:r>
              <a:rPr lang="en-US" dirty="0" smtClean="0">
                <a:solidFill>
                  <a:srgbClr val="009999"/>
                </a:solidFill>
              </a:rPr>
              <a:t> </a:t>
            </a:r>
            <a:r>
              <a:rPr lang="en-US" dirty="0" smtClean="0"/>
              <a:t>needing CAN referrals, provide appropriate info</a:t>
            </a:r>
          </a:p>
          <a:p>
            <a:pPr lvl="1"/>
            <a:r>
              <a:rPr lang="en-US" dirty="0" smtClean="0"/>
              <a:t>Home visitors still able to </a:t>
            </a:r>
            <a:r>
              <a:rPr lang="en-US" i="1" dirty="0" smtClean="0">
                <a:solidFill>
                  <a:srgbClr val="009999"/>
                </a:solidFill>
              </a:rPr>
              <a:t>connect</a:t>
            </a:r>
            <a:r>
              <a:rPr lang="en-US" i="1" dirty="0" smtClean="0"/>
              <a:t> </a:t>
            </a:r>
            <a:r>
              <a:rPr lang="en-US" dirty="0" smtClean="0"/>
              <a:t>families with external providers</a:t>
            </a:r>
          </a:p>
          <a:p>
            <a:r>
              <a:rPr lang="en-US" sz="2400" dirty="0" smtClean="0"/>
              <a:t>Critically important, as COVID-19 presents potentially increased risk for CAN (increased isolation in unstable situations) but other potential detectors are hampered (e.g., teachers and remote schooling)</a:t>
            </a:r>
          </a:p>
          <a:p>
            <a:r>
              <a:rPr lang="en-US" sz="2400" dirty="0" smtClean="0"/>
              <a:t>Small number of cases, but big, meaningful impact</a:t>
            </a:r>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28600"/>
            <a:ext cx="4495800" cy="593372"/>
          </a:xfrm>
          <a:prstGeom prst="rect">
            <a:avLst/>
          </a:prstGeom>
          <a:noFill/>
          <a:ln>
            <a:noFill/>
          </a:ln>
        </p:spPr>
      </p:pic>
      <p:cxnSp>
        <p:nvCxnSpPr>
          <p:cNvPr id="5" name="Straight Connector 4"/>
          <p:cNvCxnSpPr/>
          <p:nvPr/>
        </p:nvCxnSpPr>
        <p:spPr>
          <a:xfrm>
            <a:off x="491067" y="990600"/>
            <a:ext cx="8229600" cy="0"/>
          </a:xfrm>
          <a:prstGeom prst="line">
            <a:avLst/>
          </a:prstGeom>
          <a:ln w="127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
        <p:nvSpPr>
          <p:cNvPr id="11" name="Title 1"/>
          <p:cNvSpPr txBox="1">
            <a:spLocks/>
          </p:cNvSpPr>
          <p:nvPr/>
        </p:nvSpPr>
        <p:spPr>
          <a:xfrm>
            <a:off x="457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latin typeface="+mn-lt"/>
              </a:rPr>
              <a:t>Child Abuse &amp; Neglect Referrals</a:t>
            </a:r>
            <a:endParaRPr lang="en-US" sz="3600" dirty="0">
              <a:latin typeface="+mn-lt"/>
            </a:endParaRPr>
          </a:p>
        </p:txBody>
      </p:sp>
    </p:spTree>
    <p:extLst>
      <p:ext uri="{BB962C8B-B14F-4D97-AF65-F5344CB8AC3E}">
        <p14:creationId xmlns:p14="http://schemas.microsoft.com/office/powerpoint/2010/main" val="123838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latin typeface="+mn-lt"/>
              </a:rPr>
              <a:t>In Summary…</a:t>
            </a:r>
            <a:endParaRPr lang="en-US" sz="3600" dirty="0">
              <a:latin typeface="+mn-lt"/>
            </a:endParaRPr>
          </a:p>
        </p:txBody>
      </p:sp>
      <p:sp>
        <p:nvSpPr>
          <p:cNvPr id="3" name="Content Placeholder 2"/>
          <p:cNvSpPr>
            <a:spLocks noGrp="1"/>
          </p:cNvSpPr>
          <p:nvPr>
            <p:ph idx="1"/>
          </p:nvPr>
        </p:nvSpPr>
        <p:spPr>
          <a:xfrm>
            <a:off x="414867" y="2073814"/>
            <a:ext cx="8382000" cy="4495800"/>
          </a:xfrm>
        </p:spPr>
        <p:txBody>
          <a:bodyPr>
            <a:normAutofit/>
          </a:bodyPr>
          <a:lstStyle/>
          <a:p>
            <a:r>
              <a:rPr lang="en-US" sz="2400" dirty="0" smtClean="0"/>
              <a:t>Drop in number of new screens coming in, but good conversion rate</a:t>
            </a:r>
          </a:p>
          <a:p>
            <a:r>
              <a:rPr lang="en-US" sz="2400" dirty="0" smtClean="0"/>
              <a:t>Time from screen to intake took a hit, but is recovering nicely</a:t>
            </a:r>
          </a:p>
          <a:p>
            <a:r>
              <a:rPr lang="en-US" sz="2400" dirty="0" smtClean="0"/>
              <a:t>PI Performance is pretty good! Especially strong on first home visit timing, supervision</a:t>
            </a:r>
          </a:p>
          <a:p>
            <a:r>
              <a:rPr lang="en-US" sz="2400" dirty="0" smtClean="0"/>
              <a:t>CAN referrals and receipt of services is even better than before!</a:t>
            </a:r>
          </a:p>
          <a:p>
            <a:endParaRPr lang="en-US" sz="2400" dirty="0"/>
          </a:p>
          <a:p>
            <a:pPr marL="0" indent="0" algn="ctr">
              <a:buNone/>
            </a:pPr>
            <a:r>
              <a:rPr lang="en-US" sz="2400" b="1" dirty="0" smtClean="0">
                <a:solidFill>
                  <a:srgbClr val="7030A0"/>
                </a:solidFill>
              </a:rPr>
              <a:t>We see your hard work! </a:t>
            </a:r>
          </a:p>
          <a:p>
            <a:pPr marL="0" indent="0" algn="ctr">
              <a:buNone/>
            </a:pPr>
            <a:r>
              <a:rPr lang="en-US" sz="2400" b="1" dirty="0" smtClean="0">
                <a:solidFill>
                  <a:srgbClr val="7030A0"/>
                </a:solidFill>
              </a:rPr>
              <a:t>Thank you! Keep going!</a:t>
            </a:r>
            <a:endParaRPr lang="en-US" sz="2400" b="1" dirty="0">
              <a:solidFill>
                <a:srgbClr val="7030A0"/>
              </a:solidFill>
            </a:endParaRPr>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28600"/>
            <a:ext cx="4495800" cy="593372"/>
          </a:xfrm>
          <a:prstGeom prst="rect">
            <a:avLst/>
          </a:prstGeom>
          <a:noFill/>
          <a:ln>
            <a:noFill/>
          </a:ln>
        </p:spPr>
      </p:pic>
      <p:cxnSp>
        <p:nvCxnSpPr>
          <p:cNvPr id="5" name="Straight Connector 4"/>
          <p:cNvCxnSpPr/>
          <p:nvPr/>
        </p:nvCxnSpPr>
        <p:spPr>
          <a:xfrm>
            <a:off x="491067" y="990600"/>
            <a:ext cx="8229600" cy="0"/>
          </a:xfrm>
          <a:prstGeom prst="line">
            <a:avLst/>
          </a:prstGeom>
          <a:ln w="127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8618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2073813"/>
            <a:ext cx="7886700" cy="4588244"/>
          </a:xfrm>
        </p:spPr>
        <p:txBody>
          <a:bodyPr>
            <a:normAutofit/>
          </a:bodyPr>
          <a:lstStyle/>
          <a:p>
            <a:r>
              <a:rPr lang="en-US" sz="2400" dirty="0" smtClean="0"/>
              <a:t>Onset of COVID-19 Pandemic has had huge impacts on program practices, performance</a:t>
            </a:r>
          </a:p>
          <a:p>
            <a:r>
              <a:rPr lang="en-US" sz="2400" i="1" dirty="0" smtClean="0"/>
              <a:t>But: </a:t>
            </a:r>
            <a:r>
              <a:rPr lang="en-US" sz="2400" dirty="0" smtClean="0"/>
              <a:t>We do see recovery, strong performance in several key areas!</a:t>
            </a:r>
          </a:p>
          <a:p>
            <a:pPr lvl="1"/>
            <a:r>
              <a:rPr lang="en-US" dirty="0" smtClean="0"/>
              <a:t>Acceptance Rates</a:t>
            </a:r>
          </a:p>
          <a:p>
            <a:pPr lvl="1"/>
            <a:r>
              <a:rPr lang="en-US" dirty="0" smtClean="0"/>
              <a:t>Key Date Timing</a:t>
            </a:r>
          </a:p>
          <a:p>
            <a:pPr lvl="1"/>
            <a:r>
              <a:rPr lang="en-US" dirty="0" smtClean="0"/>
              <a:t>Service Referrals</a:t>
            </a:r>
          </a:p>
          <a:p>
            <a:r>
              <a:rPr lang="en-US" sz="2400" dirty="0" smtClean="0"/>
              <a:t>And on several Performance Indicators:</a:t>
            </a:r>
          </a:p>
          <a:p>
            <a:pPr lvl="1"/>
            <a:r>
              <a:rPr lang="en-US" dirty="0" smtClean="0"/>
              <a:t>First Home Visit within 3 Months</a:t>
            </a:r>
          </a:p>
          <a:p>
            <a:pPr lvl="1"/>
            <a:r>
              <a:rPr lang="en-US" dirty="0" smtClean="0"/>
              <a:t>Supervision</a:t>
            </a:r>
          </a:p>
          <a:p>
            <a:endParaRPr lang="en-US" dirty="0" smtClean="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28600"/>
            <a:ext cx="4495800" cy="593372"/>
          </a:xfrm>
          <a:prstGeom prst="rect">
            <a:avLst/>
          </a:prstGeom>
          <a:noFill/>
          <a:ln>
            <a:noFill/>
          </a:ln>
        </p:spPr>
      </p:pic>
      <p:cxnSp>
        <p:nvCxnSpPr>
          <p:cNvPr id="5" name="Straight Connector 4"/>
          <p:cNvCxnSpPr/>
          <p:nvPr/>
        </p:nvCxnSpPr>
        <p:spPr>
          <a:xfrm>
            <a:off x="491067" y="990600"/>
            <a:ext cx="8229600" cy="0"/>
          </a:xfrm>
          <a:prstGeom prst="line">
            <a:avLst/>
          </a:prstGeom>
          <a:ln w="127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
        <p:nvSpPr>
          <p:cNvPr id="11" name="Title 1"/>
          <p:cNvSpPr txBox="1">
            <a:spLocks/>
          </p:cNvSpPr>
          <p:nvPr/>
        </p:nvSpPr>
        <p:spPr>
          <a:xfrm>
            <a:off x="457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latin typeface="+mn-lt"/>
              </a:rPr>
              <a:t>Acknowledging Current Context</a:t>
            </a:r>
            <a:endParaRPr lang="en-US" sz="3600" dirty="0">
              <a:latin typeface="+mn-lt"/>
            </a:endParaRPr>
          </a:p>
        </p:txBody>
      </p:sp>
    </p:spTree>
    <p:extLst>
      <p:ext uri="{BB962C8B-B14F-4D97-AF65-F5344CB8AC3E}">
        <p14:creationId xmlns:p14="http://schemas.microsoft.com/office/powerpoint/2010/main" val="87998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28600"/>
            <a:ext cx="4495800" cy="593372"/>
          </a:xfrm>
          <a:prstGeom prst="rect">
            <a:avLst/>
          </a:prstGeom>
          <a:noFill/>
          <a:ln>
            <a:noFill/>
          </a:ln>
        </p:spPr>
      </p:pic>
      <p:cxnSp>
        <p:nvCxnSpPr>
          <p:cNvPr id="5" name="Straight Connector 4"/>
          <p:cNvCxnSpPr/>
          <p:nvPr/>
        </p:nvCxnSpPr>
        <p:spPr>
          <a:xfrm>
            <a:off x="491067" y="990600"/>
            <a:ext cx="8229600" cy="0"/>
          </a:xfrm>
          <a:prstGeom prst="line">
            <a:avLst/>
          </a:prstGeom>
          <a:ln w="127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
        <p:nvSpPr>
          <p:cNvPr id="11" name="Title 1"/>
          <p:cNvSpPr txBox="1">
            <a:spLocks/>
          </p:cNvSpPr>
          <p:nvPr/>
        </p:nvSpPr>
        <p:spPr>
          <a:xfrm>
            <a:off x="457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latin typeface="+mn-lt"/>
              </a:rPr>
              <a:t>Timing of COVID and Family Levels</a:t>
            </a:r>
            <a:endParaRPr lang="en-US" sz="3600" dirty="0">
              <a:latin typeface="+mn-lt"/>
            </a:endParaRPr>
          </a:p>
        </p:txBody>
      </p:sp>
      <p:graphicFrame>
        <p:nvGraphicFramePr>
          <p:cNvPr id="6" name="Chart 5"/>
          <p:cNvGraphicFramePr>
            <a:graphicFrameLocks/>
          </p:cNvGraphicFramePr>
          <p:nvPr>
            <p:extLst>
              <p:ext uri="{D42A27DB-BD31-4B8C-83A1-F6EECF244321}">
                <p14:modId xmlns:p14="http://schemas.microsoft.com/office/powerpoint/2010/main" val="3355162699"/>
              </p:ext>
            </p:extLst>
          </p:nvPr>
        </p:nvGraphicFramePr>
        <p:xfrm>
          <a:off x="90434" y="1798431"/>
          <a:ext cx="8973179" cy="3999468"/>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2768325" y="2220688"/>
            <a:ext cx="2949187" cy="27833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17512" y="2220688"/>
            <a:ext cx="1858945" cy="2873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576458" y="2220687"/>
            <a:ext cx="1487156" cy="2873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266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latin typeface="+mn-lt"/>
              </a:rPr>
              <a:t>Number of New Families</a:t>
            </a:r>
            <a:endParaRPr lang="en-US" sz="3600" dirty="0">
              <a:latin typeface="+mn-lt"/>
            </a:endParaRPr>
          </a:p>
        </p:txBody>
      </p:sp>
      <p:sp>
        <p:nvSpPr>
          <p:cNvPr id="3" name="Content Placeholder 2"/>
          <p:cNvSpPr>
            <a:spLocks noGrp="1"/>
          </p:cNvSpPr>
          <p:nvPr>
            <p:ph idx="1"/>
          </p:nvPr>
        </p:nvSpPr>
        <p:spPr>
          <a:xfrm>
            <a:off x="414867" y="2073814"/>
            <a:ext cx="8382000" cy="4495800"/>
          </a:xfrm>
        </p:spPr>
        <p:txBody>
          <a:bodyPr>
            <a:normAutofit/>
          </a:bodyPr>
          <a:lstStyle/>
          <a:p>
            <a:r>
              <a:rPr lang="en-US" sz="2400" i="1" dirty="0" smtClean="0"/>
              <a:t>Number</a:t>
            </a:r>
            <a:r>
              <a:rPr lang="en-US" sz="2400" dirty="0" smtClean="0"/>
              <a:t> of Screens less in Spring/Summer 2020 than in 2019</a:t>
            </a:r>
            <a:endParaRPr lang="en-US" sz="1600" i="1" dirty="0"/>
          </a:p>
        </p:txBody>
      </p:sp>
      <p:pic>
        <p:nvPicPr>
          <p:cNvPr id="4" name="Picture 3"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28600"/>
            <a:ext cx="4495800" cy="593372"/>
          </a:xfrm>
          <a:prstGeom prst="rect">
            <a:avLst/>
          </a:prstGeom>
          <a:noFill/>
          <a:ln>
            <a:noFill/>
          </a:ln>
        </p:spPr>
      </p:pic>
      <p:cxnSp>
        <p:nvCxnSpPr>
          <p:cNvPr id="5" name="Straight Connector 4"/>
          <p:cNvCxnSpPr/>
          <p:nvPr/>
        </p:nvCxnSpPr>
        <p:spPr>
          <a:xfrm>
            <a:off x="491067" y="990600"/>
            <a:ext cx="8229600" cy="0"/>
          </a:xfrm>
          <a:prstGeom prst="line">
            <a:avLst/>
          </a:prstGeom>
          <a:ln w="127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graphicFrame>
        <p:nvGraphicFramePr>
          <p:cNvPr id="8" name="Chart 7"/>
          <p:cNvGraphicFramePr>
            <a:graphicFrameLocks/>
          </p:cNvGraphicFramePr>
          <p:nvPr>
            <p:extLst>
              <p:ext uri="{D42A27DB-BD31-4B8C-83A1-F6EECF244321}">
                <p14:modId xmlns:p14="http://schemas.microsoft.com/office/powerpoint/2010/main" val="755158003"/>
              </p:ext>
            </p:extLst>
          </p:nvPr>
        </p:nvGraphicFramePr>
        <p:xfrm>
          <a:off x="1176867" y="2717074"/>
          <a:ext cx="6857999" cy="354656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766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a:graphicFrameLocks/>
          </p:cNvGraphicFramePr>
          <p:nvPr>
            <p:extLst>
              <p:ext uri="{D42A27DB-BD31-4B8C-83A1-F6EECF244321}">
                <p14:modId xmlns:p14="http://schemas.microsoft.com/office/powerpoint/2010/main" val="1116374404"/>
              </p:ext>
            </p:extLst>
          </p:nvPr>
        </p:nvGraphicFramePr>
        <p:xfrm>
          <a:off x="1228683" y="2717075"/>
          <a:ext cx="6806183" cy="3808840"/>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1"/>
          <p:cNvSpPr txBox="1">
            <a:spLocks/>
          </p:cNvSpPr>
          <p:nvPr/>
        </p:nvSpPr>
        <p:spPr>
          <a:xfrm>
            <a:off x="457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latin typeface="+mn-lt"/>
              </a:rPr>
              <a:t>Number of New Families</a:t>
            </a:r>
            <a:endParaRPr lang="en-US" sz="3600" dirty="0">
              <a:latin typeface="+mn-lt"/>
            </a:endParaRPr>
          </a:p>
        </p:txBody>
      </p:sp>
      <p:sp>
        <p:nvSpPr>
          <p:cNvPr id="3" name="Content Placeholder 2"/>
          <p:cNvSpPr>
            <a:spLocks noGrp="1"/>
          </p:cNvSpPr>
          <p:nvPr>
            <p:ph idx="1"/>
          </p:nvPr>
        </p:nvSpPr>
        <p:spPr>
          <a:xfrm>
            <a:off x="414866" y="2073814"/>
            <a:ext cx="8558311" cy="4495800"/>
          </a:xfrm>
        </p:spPr>
        <p:txBody>
          <a:bodyPr>
            <a:normAutofit/>
          </a:bodyPr>
          <a:lstStyle/>
          <a:p>
            <a:r>
              <a:rPr lang="en-US" sz="2400" i="1" dirty="0" smtClean="0"/>
              <a:t>Number</a:t>
            </a:r>
            <a:r>
              <a:rPr lang="en-US" sz="2400" dirty="0" smtClean="0"/>
              <a:t> of eventual New Enrollments from those screens less in 2020 than 2019</a:t>
            </a:r>
            <a:endParaRPr lang="en-US" sz="1600" i="1" dirty="0"/>
          </a:p>
        </p:txBody>
      </p:sp>
      <p:pic>
        <p:nvPicPr>
          <p:cNvPr id="4" name="Picture 3" descr="C:\Users\LF593359\logo.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228600"/>
            <a:ext cx="4495800" cy="593372"/>
          </a:xfrm>
          <a:prstGeom prst="rect">
            <a:avLst/>
          </a:prstGeom>
          <a:noFill/>
          <a:ln>
            <a:noFill/>
          </a:ln>
        </p:spPr>
      </p:pic>
      <p:cxnSp>
        <p:nvCxnSpPr>
          <p:cNvPr id="5" name="Straight Connector 4"/>
          <p:cNvCxnSpPr/>
          <p:nvPr/>
        </p:nvCxnSpPr>
        <p:spPr>
          <a:xfrm>
            <a:off x="491067" y="990600"/>
            <a:ext cx="8229600" cy="0"/>
          </a:xfrm>
          <a:prstGeom prst="line">
            <a:avLst/>
          </a:prstGeom>
          <a:ln w="127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87496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a:graphicFrameLocks/>
          </p:cNvGraphicFramePr>
          <p:nvPr/>
        </p:nvGraphicFramePr>
        <p:xfrm>
          <a:off x="1176866" y="2717074"/>
          <a:ext cx="6857999" cy="3538727"/>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1"/>
          <p:cNvSpPr txBox="1">
            <a:spLocks/>
          </p:cNvSpPr>
          <p:nvPr/>
        </p:nvSpPr>
        <p:spPr>
          <a:xfrm>
            <a:off x="457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latin typeface="+mn-lt"/>
              </a:rPr>
              <a:t>Number of New Families</a:t>
            </a:r>
            <a:endParaRPr lang="en-US" sz="3600" dirty="0">
              <a:latin typeface="+mn-lt"/>
            </a:endParaRPr>
          </a:p>
        </p:txBody>
      </p:sp>
      <p:sp>
        <p:nvSpPr>
          <p:cNvPr id="3" name="Content Placeholder 2"/>
          <p:cNvSpPr>
            <a:spLocks noGrp="1"/>
          </p:cNvSpPr>
          <p:nvPr>
            <p:ph idx="1"/>
          </p:nvPr>
        </p:nvSpPr>
        <p:spPr>
          <a:xfrm>
            <a:off x="414867" y="2073814"/>
            <a:ext cx="8382000" cy="4495800"/>
          </a:xfrm>
        </p:spPr>
        <p:txBody>
          <a:bodyPr>
            <a:normAutofit/>
          </a:bodyPr>
          <a:lstStyle/>
          <a:p>
            <a:r>
              <a:rPr lang="en-US" sz="2400" dirty="0"/>
              <a:t>But: Similar conversion </a:t>
            </a:r>
            <a:r>
              <a:rPr lang="en-US" sz="2400" b="1" i="1" dirty="0" smtClean="0"/>
              <a:t>RATE</a:t>
            </a:r>
            <a:r>
              <a:rPr lang="en-US" sz="2400" dirty="0" smtClean="0"/>
              <a:t> from screen to enrollment!</a:t>
            </a:r>
            <a:endParaRPr lang="en-US" sz="1600" i="1" dirty="0"/>
          </a:p>
        </p:txBody>
      </p:sp>
      <p:pic>
        <p:nvPicPr>
          <p:cNvPr id="4" name="Picture 3" descr="C:\Users\LF593359\logo.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228600"/>
            <a:ext cx="4495800" cy="593372"/>
          </a:xfrm>
          <a:prstGeom prst="rect">
            <a:avLst/>
          </a:prstGeom>
          <a:noFill/>
          <a:ln>
            <a:noFill/>
          </a:ln>
        </p:spPr>
      </p:pic>
      <p:cxnSp>
        <p:nvCxnSpPr>
          <p:cNvPr id="5" name="Straight Connector 4"/>
          <p:cNvCxnSpPr/>
          <p:nvPr/>
        </p:nvCxnSpPr>
        <p:spPr>
          <a:xfrm>
            <a:off x="491067" y="990600"/>
            <a:ext cx="8229600" cy="0"/>
          </a:xfrm>
          <a:prstGeom prst="line">
            <a:avLst/>
          </a:prstGeom>
          <a:ln w="127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
        <p:nvSpPr>
          <p:cNvPr id="6" name="TextBox 5"/>
          <p:cNvSpPr txBox="1"/>
          <p:nvPr/>
        </p:nvSpPr>
        <p:spPr>
          <a:xfrm>
            <a:off x="6079250" y="3084843"/>
            <a:ext cx="426720" cy="1015663"/>
          </a:xfrm>
          <a:prstGeom prst="rect">
            <a:avLst/>
          </a:prstGeom>
          <a:noFill/>
        </p:spPr>
        <p:txBody>
          <a:bodyPr wrap="none" rtlCol="0">
            <a:spAutoFit/>
          </a:bodyPr>
          <a:lstStyle/>
          <a:p>
            <a:r>
              <a:rPr lang="en-US" sz="6000" dirty="0" smtClean="0">
                <a:solidFill>
                  <a:schemeClr val="bg2">
                    <a:lumMod val="50000"/>
                  </a:schemeClr>
                </a:solidFill>
              </a:rPr>
              <a:t>}</a:t>
            </a:r>
            <a:endParaRPr lang="en-US" sz="6000" dirty="0">
              <a:solidFill>
                <a:schemeClr val="bg2">
                  <a:lumMod val="50000"/>
                </a:schemeClr>
              </a:solidFill>
            </a:endParaRPr>
          </a:p>
        </p:txBody>
      </p:sp>
      <p:sp>
        <p:nvSpPr>
          <p:cNvPr id="9" name="TextBox 8"/>
          <p:cNvSpPr txBox="1"/>
          <p:nvPr/>
        </p:nvSpPr>
        <p:spPr>
          <a:xfrm>
            <a:off x="6858094" y="3239365"/>
            <a:ext cx="2241896" cy="923330"/>
          </a:xfrm>
          <a:prstGeom prst="rect">
            <a:avLst/>
          </a:prstGeom>
          <a:noFill/>
        </p:spPr>
        <p:txBody>
          <a:bodyPr wrap="none" rtlCol="0">
            <a:spAutoFit/>
          </a:bodyPr>
          <a:lstStyle/>
          <a:p>
            <a:r>
              <a:rPr lang="en-US" i="1" dirty="0" smtClean="0"/>
              <a:t>About 20% in 2020, </a:t>
            </a:r>
          </a:p>
          <a:p>
            <a:endParaRPr lang="en-US" i="1" dirty="0" smtClean="0"/>
          </a:p>
          <a:p>
            <a:r>
              <a:rPr lang="en-US" i="1" dirty="0" smtClean="0"/>
              <a:t>vs about 15% in 2019</a:t>
            </a:r>
            <a:endParaRPr lang="en-US" i="1" dirty="0"/>
          </a:p>
        </p:txBody>
      </p:sp>
    </p:spTree>
    <p:extLst>
      <p:ext uri="{BB962C8B-B14F-4D97-AF65-F5344CB8AC3E}">
        <p14:creationId xmlns:p14="http://schemas.microsoft.com/office/powerpoint/2010/main" val="136242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 name="Chart 7"/>
          <p:cNvGraphicFramePr>
            <a:graphicFrameLocks/>
          </p:cNvGraphicFramePr>
          <p:nvPr>
            <p:extLst>
              <p:ext uri="{D42A27DB-BD31-4B8C-83A1-F6EECF244321}">
                <p14:modId xmlns:p14="http://schemas.microsoft.com/office/powerpoint/2010/main" val="1336978437"/>
              </p:ext>
            </p:extLst>
          </p:nvPr>
        </p:nvGraphicFramePr>
        <p:xfrm>
          <a:off x="1176866" y="2717074"/>
          <a:ext cx="6857999" cy="3538727"/>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1"/>
          <p:cNvSpPr txBox="1">
            <a:spLocks/>
          </p:cNvSpPr>
          <p:nvPr/>
        </p:nvSpPr>
        <p:spPr>
          <a:xfrm>
            <a:off x="457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latin typeface="+mn-lt"/>
              </a:rPr>
              <a:t>Number of New Families</a:t>
            </a:r>
            <a:endParaRPr lang="en-US" sz="3600" dirty="0">
              <a:latin typeface="+mn-lt"/>
            </a:endParaRPr>
          </a:p>
        </p:txBody>
      </p:sp>
      <p:sp>
        <p:nvSpPr>
          <p:cNvPr id="3" name="Content Placeholder 2"/>
          <p:cNvSpPr>
            <a:spLocks noGrp="1"/>
          </p:cNvSpPr>
          <p:nvPr>
            <p:ph idx="1"/>
          </p:nvPr>
        </p:nvSpPr>
        <p:spPr>
          <a:xfrm>
            <a:off x="414867" y="2073814"/>
            <a:ext cx="8382000" cy="4495800"/>
          </a:xfrm>
        </p:spPr>
        <p:txBody>
          <a:bodyPr>
            <a:normAutofit/>
          </a:bodyPr>
          <a:lstStyle/>
          <a:p>
            <a:r>
              <a:rPr lang="en-US" sz="2400" dirty="0"/>
              <a:t>But: Similar conversion </a:t>
            </a:r>
            <a:r>
              <a:rPr lang="en-US" sz="2400" b="1" i="1" dirty="0" smtClean="0"/>
              <a:t>RATE</a:t>
            </a:r>
            <a:r>
              <a:rPr lang="en-US" sz="2400" dirty="0" smtClean="0"/>
              <a:t> from screen to enrollment!</a:t>
            </a:r>
            <a:endParaRPr lang="en-US" sz="1600" i="1" dirty="0"/>
          </a:p>
        </p:txBody>
      </p:sp>
      <p:pic>
        <p:nvPicPr>
          <p:cNvPr id="4" name="Picture 3" descr="C:\Users\LF593359\logo.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228600"/>
            <a:ext cx="4495800" cy="593372"/>
          </a:xfrm>
          <a:prstGeom prst="rect">
            <a:avLst/>
          </a:prstGeom>
          <a:noFill/>
          <a:ln>
            <a:noFill/>
          </a:ln>
        </p:spPr>
      </p:pic>
      <p:cxnSp>
        <p:nvCxnSpPr>
          <p:cNvPr id="5" name="Straight Connector 4"/>
          <p:cNvCxnSpPr/>
          <p:nvPr/>
        </p:nvCxnSpPr>
        <p:spPr>
          <a:xfrm>
            <a:off x="491067" y="990600"/>
            <a:ext cx="8229600" cy="0"/>
          </a:xfrm>
          <a:prstGeom prst="line">
            <a:avLst/>
          </a:prstGeom>
          <a:ln w="127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815482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a:graphicFrameLocks/>
          </p:cNvGraphicFramePr>
          <p:nvPr>
            <p:extLst>
              <p:ext uri="{D42A27DB-BD31-4B8C-83A1-F6EECF244321}">
                <p14:modId xmlns:p14="http://schemas.microsoft.com/office/powerpoint/2010/main" val="2885023259"/>
              </p:ext>
            </p:extLst>
          </p:nvPr>
        </p:nvGraphicFramePr>
        <p:xfrm>
          <a:off x="491067" y="2629502"/>
          <a:ext cx="8263466" cy="3940112"/>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1"/>
          <p:cNvSpPr txBox="1">
            <a:spLocks/>
          </p:cNvSpPr>
          <p:nvPr/>
        </p:nvSpPr>
        <p:spPr>
          <a:xfrm>
            <a:off x="457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latin typeface="+mn-lt"/>
              </a:rPr>
              <a:t>Key Date Timing</a:t>
            </a:r>
            <a:endParaRPr lang="en-US" sz="3600" dirty="0">
              <a:latin typeface="+mn-lt"/>
            </a:endParaRPr>
          </a:p>
        </p:txBody>
      </p:sp>
      <p:sp>
        <p:nvSpPr>
          <p:cNvPr id="3" name="Content Placeholder 2"/>
          <p:cNvSpPr>
            <a:spLocks noGrp="1"/>
          </p:cNvSpPr>
          <p:nvPr>
            <p:ph idx="1"/>
          </p:nvPr>
        </p:nvSpPr>
        <p:spPr>
          <a:xfrm>
            <a:off x="414867" y="2073814"/>
            <a:ext cx="8382000" cy="4495800"/>
          </a:xfrm>
        </p:spPr>
        <p:txBody>
          <a:bodyPr>
            <a:normAutofit/>
          </a:bodyPr>
          <a:lstStyle/>
          <a:p>
            <a:r>
              <a:rPr lang="en-US" sz="2400" i="1" dirty="0" smtClean="0"/>
              <a:t>Slower</a:t>
            </a:r>
            <a:r>
              <a:rPr lang="en-US" sz="2400" dirty="0" smtClean="0"/>
              <a:t> from screen to intake in Spring/Summer, but </a:t>
            </a:r>
            <a:r>
              <a:rPr lang="en-US" sz="2400" i="1" dirty="0" smtClean="0"/>
              <a:t>recovery!</a:t>
            </a:r>
            <a:endParaRPr lang="en-US" sz="1600" i="1" dirty="0"/>
          </a:p>
        </p:txBody>
      </p:sp>
      <p:pic>
        <p:nvPicPr>
          <p:cNvPr id="4" name="Picture 3" descr="C:\Users\LF593359\logo.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228600"/>
            <a:ext cx="4495800" cy="593372"/>
          </a:xfrm>
          <a:prstGeom prst="rect">
            <a:avLst/>
          </a:prstGeom>
          <a:noFill/>
          <a:ln>
            <a:noFill/>
          </a:ln>
        </p:spPr>
      </p:pic>
      <p:cxnSp>
        <p:nvCxnSpPr>
          <p:cNvPr id="5" name="Straight Connector 4"/>
          <p:cNvCxnSpPr/>
          <p:nvPr/>
        </p:nvCxnSpPr>
        <p:spPr>
          <a:xfrm>
            <a:off x="491067" y="990600"/>
            <a:ext cx="8229600" cy="0"/>
          </a:xfrm>
          <a:prstGeom prst="line">
            <a:avLst/>
          </a:prstGeom>
          <a:ln w="127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24094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
          </p:nvPr>
        </p:nvSpPr>
        <p:spPr>
          <a:xfrm>
            <a:off x="414867" y="2073814"/>
            <a:ext cx="8382000" cy="4495800"/>
          </a:xfrm>
        </p:spPr>
        <p:txBody>
          <a:bodyPr>
            <a:normAutofit/>
          </a:bodyPr>
          <a:lstStyle/>
          <a:p>
            <a:r>
              <a:rPr lang="en-US" sz="2400" dirty="0" smtClean="0"/>
              <a:t>More recently, more intakes with recent screens</a:t>
            </a:r>
            <a:endParaRPr lang="en-US" sz="1600" dirty="0"/>
          </a:p>
        </p:txBody>
      </p:sp>
      <p:graphicFrame>
        <p:nvGraphicFramePr>
          <p:cNvPr id="9" name="Chart 8"/>
          <p:cNvGraphicFramePr>
            <a:graphicFrameLocks/>
          </p:cNvGraphicFramePr>
          <p:nvPr>
            <p:extLst>
              <p:ext uri="{D42A27DB-BD31-4B8C-83A1-F6EECF244321}">
                <p14:modId xmlns:p14="http://schemas.microsoft.com/office/powerpoint/2010/main" val="2313341134"/>
              </p:ext>
            </p:extLst>
          </p:nvPr>
        </p:nvGraphicFramePr>
        <p:xfrm>
          <a:off x="743949" y="2629502"/>
          <a:ext cx="8052918" cy="3782815"/>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Straight Arrow Connector 9"/>
          <p:cNvCxnSpPr/>
          <p:nvPr/>
        </p:nvCxnSpPr>
        <p:spPr>
          <a:xfrm flipH="1" flipV="1">
            <a:off x="5512378" y="4229886"/>
            <a:ext cx="16043" cy="1010653"/>
          </a:xfrm>
          <a:prstGeom prst="straightConnector1">
            <a:avLst/>
          </a:prstGeom>
          <a:ln w="50800">
            <a:solidFill>
              <a:schemeClr val="accent6">
                <a:lumMod val="75000"/>
              </a:schemeClr>
            </a:solidFill>
            <a:tailEnd type="stealth"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60505" y="4280126"/>
            <a:ext cx="3465094" cy="1077218"/>
          </a:xfrm>
          <a:prstGeom prst="rect">
            <a:avLst/>
          </a:prstGeom>
          <a:noFill/>
        </p:spPr>
        <p:txBody>
          <a:bodyPr wrap="square" rtlCol="0">
            <a:spAutoFit/>
          </a:bodyPr>
          <a:lstStyle/>
          <a:p>
            <a:r>
              <a:rPr lang="en-US" sz="1600" dirty="0" smtClean="0"/>
              <a:t>For most intakes in May, screens received pre-COVID (Feb) or at height of “pandemic panic” (March/April), so took longer to get through to intake</a:t>
            </a:r>
            <a:endParaRPr lang="en-US" sz="1600" dirty="0"/>
          </a:p>
        </p:txBody>
      </p:sp>
      <p:cxnSp>
        <p:nvCxnSpPr>
          <p:cNvPr id="12" name="Straight Arrow Connector 11"/>
          <p:cNvCxnSpPr/>
          <p:nvPr/>
        </p:nvCxnSpPr>
        <p:spPr>
          <a:xfrm>
            <a:off x="8458636" y="2291024"/>
            <a:ext cx="41889" cy="621404"/>
          </a:xfrm>
          <a:prstGeom prst="straightConnector1">
            <a:avLst/>
          </a:prstGeom>
          <a:ln w="50800">
            <a:solidFill>
              <a:schemeClr val="accent6">
                <a:lumMod val="75000"/>
              </a:schemeClr>
            </a:solidFill>
            <a:tailEnd type="stealth" w="lg"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25101" y="2194270"/>
            <a:ext cx="3633535" cy="830997"/>
          </a:xfrm>
          <a:prstGeom prst="rect">
            <a:avLst/>
          </a:prstGeom>
          <a:noFill/>
        </p:spPr>
        <p:txBody>
          <a:bodyPr wrap="square" rtlCol="0">
            <a:spAutoFit/>
          </a:bodyPr>
          <a:lstStyle/>
          <a:p>
            <a:pPr algn="r"/>
            <a:r>
              <a:rPr lang="en-US" sz="1600" dirty="0" smtClean="0"/>
              <a:t>Recovery!</a:t>
            </a:r>
          </a:p>
          <a:p>
            <a:pPr algn="r"/>
            <a:r>
              <a:rPr lang="en-US" sz="1600" dirty="0" smtClean="0"/>
              <a:t>New intakes had recent screen!</a:t>
            </a:r>
          </a:p>
          <a:p>
            <a:pPr algn="r"/>
            <a:r>
              <a:rPr lang="en-US" sz="1600" dirty="0" smtClean="0"/>
              <a:t>Moving through process efficiently!</a:t>
            </a:r>
            <a:endParaRPr lang="en-US" sz="1600" dirty="0"/>
          </a:p>
        </p:txBody>
      </p:sp>
      <p:sp>
        <p:nvSpPr>
          <p:cNvPr id="7" name="Title 1"/>
          <p:cNvSpPr txBox="1">
            <a:spLocks/>
          </p:cNvSpPr>
          <p:nvPr/>
        </p:nvSpPr>
        <p:spPr>
          <a:xfrm>
            <a:off x="457200" y="958238"/>
            <a:ext cx="8229600" cy="9306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latin typeface="+mn-lt"/>
              </a:rPr>
              <a:t>Key Date Timing</a:t>
            </a:r>
            <a:endParaRPr lang="en-US" sz="3600" dirty="0">
              <a:latin typeface="+mn-lt"/>
            </a:endParaRPr>
          </a:p>
        </p:txBody>
      </p:sp>
      <p:pic>
        <p:nvPicPr>
          <p:cNvPr id="4" name="Picture 3" descr="C:\Users\LF593359\logo.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228600"/>
            <a:ext cx="4495800" cy="593372"/>
          </a:xfrm>
          <a:prstGeom prst="rect">
            <a:avLst/>
          </a:prstGeom>
          <a:noFill/>
          <a:ln>
            <a:noFill/>
          </a:ln>
        </p:spPr>
      </p:pic>
      <p:cxnSp>
        <p:nvCxnSpPr>
          <p:cNvPr id="5" name="Straight Connector 4"/>
          <p:cNvCxnSpPr/>
          <p:nvPr/>
        </p:nvCxnSpPr>
        <p:spPr>
          <a:xfrm>
            <a:off x="491067" y="990600"/>
            <a:ext cx="8229600" cy="0"/>
          </a:xfrm>
          <a:prstGeom prst="line">
            <a:avLst/>
          </a:prstGeom>
          <a:ln w="12700"/>
          <a:effectLst>
            <a:reflection blurRad="6350" stA="50000" endA="300" endPos="55500" dist="50800" dir="5400000" sy="-100000" algn="bl" rotWithShape="0"/>
          </a:effec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7515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1" grpId="0"/>
      <p:bldP spid="13"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3504</TotalTime>
  <Words>1307</Words>
  <Application>Microsoft Office PowerPoint</Application>
  <PresentationFormat>On-screen Show (4:3)</PresentationFormat>
  <Paragraphs>218</Paragraphs>
  <Slides>18</Slides>
  <Notes>18</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The Data Is In: You’re doing a great job!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at Albany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Case Levels</dc:title>
  <dc:creator>Gullick, Margaret</dc:creator>
  <cp:lastModifiedBy>Gullick, Margaret</cp:lastModifiedBy>
  <cp:revision>70</cp:revision>
  <dcterms:created xsi:type="dcterms:W3CDTF">2018-10-29T17:18:27Z</dcterms:created>
  <dcterms:modified xsi:type="dcterms:W3CDTF">2020-11-10T15:36:10Z</dcterms:modified>
</cp:coreProperties>
</file>