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6" r:id="rId1"/>
  </p:sldMasterIdLst>
  <p:notesMasterIdLst>
    <p:notesMasterId r:id="rId20"/>
  </p:notesMasterIdLst>
  <p:sldIdLst>
    <p:sldId id="256" r:id="rId2"/>
    <p:sldId id="261" r:id="rId3"/>
    <p:sldId id="270" r:id="rId4"/>
    <p:sldId id="271" r:id="rId5"/>
    <p:sldId id="272" r:id="rId6"/>
    <p:sldId id="263" r:id="rId7"/>
    <p:sldId id="274" r:id="rId8"/>
    <p:sldId id="257" r:id="rId9"/>
    <p:sldId id="264" r:id="rId10"/>
    <p:sldId id="265" r:id="rId11"/>
    <p:sldId id="266" r:id="rId12"/>
    <p:sldId id="267" r:id="rId13"/>
    <p:sldId id="268" r:id="rId14"/>
    <p:sldId id="269" r:id="rId15"/>
    <p:sldId id="258" r:id="rId16"/>
    <p:sldId id="260" r:id="rId17"/>
    <p:sldId id="259"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twell, Susan (OCFS)" initials="AS(" lastIdx="2" clrIdx="0">
    <p:extLst/>
  </p:cmAuthor>
  <p:cmAuthor id="2" name="Contento, Allison (OCFS)" initials="CA("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2277"/>
  </p:normalViewPr>
  <p:slideViewPr>
    <p:cSldViewPr snapToGrid="0" snapToObjects="1">
      <p:cViewPr varScale="1">
        <p:scale>
          <a:sx n="118" d="100"/>
          <a:sy n="118" d="100"/>
        </p:scale>
        <p:origin x="92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notesMaster" Target="notesMasters/notesMaster1.xml"/><Relationship Id="rId21" Type="http://schemas.openxmlformats.org/officeDocument/2006/relationships/commentAuthors" Target="commentAuthor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BD5329-9781-5A4E-A8C7-D24538B3E819}" type="datetimeFigureOut">
              <a:rPr lang="en-US" smtClean="0"/>
              <a:t>12/9/19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29646-7BF3-A74A-AEDD-CE30FF798A97}" type="slidenum">
              <a:rPr lang="en-US" smtClean="0"/>
              <a:t>‹#›</a:t>
            </a:fld>
            <a:endParaRPr lang="en-US"/>
          </a:p>
        </p:txBody>
      </p:sp>
    </p:spTree>
    <p:extLst>
      <p:ext uri="{BB962C8B-B14F-4D97-AF65-F5344CB8AC3E}">
        <p14:creationId xmlns:p14="http://schemas.microsoft.com/office/powerpoint/2010/main" val="8517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1529646-7BF3-A74A-AEDD-CE30FF798A97}" type="slidenum">
              <a:rPr lang="en-US" smtClean="0"/>
              <a:t>1</a:t>
            </a:fld>
            <a:endParaRPr lang="en-US"/>
          </a:p>
        </p:txBody>
      </p:sp>
    </p:spTree>
    <p:extLst>
      <p:ext uri="{BB962C8B-B14F-4D97-AF65-F5344CB8AC3E}">
        <p14:creationId xmlns:p14="http://schemas.microsoft.com/office/powerpoint/2010/main" val="14188614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6BEE6C19-7B56-9448-9BCE-C87C8A5A2055}" type="datetimeFigureOut">
              <a:rPr lang="en-US" smtClean="0"/>
              <a:t>12/9/19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349D2D-6D7E-3241-A144-26F51B456DB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EE6C19-7B56-9448-9BCE-C87C8A5A2055}" type="datetimeFigureOut">
              <a:rPr lang="en-US" smtClean="0"/>
              <a:t>12/9/19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49D2D-6D7E-3241-A144-26F51B456DB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EE6C19-7B56-9448-9BCE-C87C8A5A2055}" type="datetimeFigureOut">
              <a:rPr lang="en-US" smtClean="0"/>
              <a:t>12/9/19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349D2D-6D7E-3241-A144-26F51B456DB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914400" y="609600"/>
            <a:ext cx="103632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1855C082-AC28-4A27-81DE-D5A2BDDCEE3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61657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EE6C19-7B56-9448-9BCE-C87C8A5A2055}" type="datetimeFigureOut">
              <a:rPr lang="en-US" smtClean="0"/>
              <a:t>12/9/19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349D2D-6D7E-3241-A144-26F51B456DB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6BEE6C19-7B56-9448-9BCE-C87C8A5A2055}" type="datetimeFigureOut">
              <a:rPr lang="en-US" smtClean="0"/>
              <a:t>12/9/19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349D2D-6D7E-3241-A144-26F51B456DB4}"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6BEE6C19-7B56-9448-9BCE-C87C8A5A2055}" type="datetimeFigureOut">
              <a:rPr lang="en-US" smtClean="0"/>
              <a:t>12/9/19</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3349D2D-6D7E-3241-A144-26F51B456DB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BEE6C19-7B56-9448-9BCE-C87C8A5A2055}" type="datetimeFigureOut">
              <a:rPr lang="en-US" smtClean="0"/>
              <a:t>12/9/19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349D2D-6D7E-3241-A144-26F51B456DB4}"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EE6C19-7B56-9448-9BCE-C87C8A5A2055}" type="datetimeFigureOut">
              <a:rPr lang="en-US" smtClean="0"/>
              <a:t>12/9/19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349D2D-6D7E-3241-A144-26F51B456DB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EE6C19-7B56-9448-9BCE-C87C8A5A2055}" type="datetimeFigureOut">
              <a:rPr lang="en-US" smtClean="0"/>
              <a:t>12/9/19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349D2D-6D7E-3241-A144-26F51B456DB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EE6C19-7B56-9448-9BCE-C87C8A5A2055}" type="datetimeFigureOut">
              <a:rPr lang="en-US" smtClean="0"/>
              <a:t>12/9/19</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43349D2D-6D7E-3241-A144-26F51B456DB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6BEE6C19-7B56-9448-9BCE-C87C8A5A2055}" type="datetimeFigureOut">
              <a:rPr lang="en-US" smtClean="0"/>
              <a:t>12/9/19</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43349D2D-6D7E-3241-A144-26F51B456DB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BEE6C19-7B56-9448-9BCE-C87C8A5A2055}" type="datetimeFigureOut">
              <a:rPr lang="en-US" smtClean="0"/>
              <a:t>12/9/19</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3349D2D-6D7E-3241-A144-26F51B456DB4}" type="slidenum">
              <a:rPr lang="en-US" smtClean="0"/>
              <a:t>‹#›</a:t>
            </a:fld>
            <a:endParaRPr lang="en-US"/>
          </a:p>
        </p:txBody>
      </p:sp>
    </p:spTree>
    <p:extLst>
      <p:ext uri="{BB962C8B-B14F-4D97-AF65-F5344CB8AC3E}">
        <p14:creationId xmlns:p14="http://schemas.microsoft.com/office/powerpoint/2010/main" val="1628050860"/>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 id="2147483808" r:id="rId12"/>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4.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tif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688572"/>
            <a:ext cx="8991600" cy="1645920"/>
          </a:xfrm>
        </p:spPr>
        <p:txBody>
          <a:bodyPr/>
          <a:lstStyle/>
          <a:p>
            <a:r>
              <a:rPr lang="en-US" dirty="0"/>
              <a:t>Healthy Families New York</a:t>
            </a:r>
          </a:p>
        </p:txBody>
      </p:sp>
      <p:sp>
        <p:nvSpPr>
          <p:cNvPr id="3" name="Subtitle 2"/>
          <p:cNvSpPr>
            <a:spLocks noGrp="1"/>
          </p:cNvSpPr>
          <p:nvPr>
            <p:ph type="subTitle" idx="1"/>
          </p:nvPr>
        </p:nvSpPr>
        <p:spPr>
          <a:xfrm>
            <a:off x="2695194" y="2589059"/>
            <a:ext cx="6801612" cy="567798"/>
          </a:xfrm>
        </p:spPr>
        <p:txBody>
          <a:bodyPr/>
          <a:lstStyle/>
          <a:p>
            <a:r>
              <a:rPr lang="en-US" dirty="0"/>
              <a:t>An Affiliated Multi Site System of Healthy Families America </a:t>
            </a:r>
          </a:p>
        </p:txBody>
      </p:sp>
      <p:pic>
        <p:nvPicPr>
          <p:cNvPr id="6" name="Picture 5" descr="C:\Users\xm4185\Pictures\HFNY Official Logo with HFA affiliate transparent.png"/>
          <p:cNvPicPr/>
          <p:nvPr/>
        </p:nvPicPr>
        <p:blipFill>
          <a:blip r:embed="rId3">
            <a:extLst>
              <a:ext uri="{28A0092B-C50C-407E-A947-70E740481C1C}">
                <a14:useLocalDpi xmlns:a14="http://schemas.microsoft.com/office/drawing/2010/main" val="0"/>
              </a:ext>
            </a:extLst>
          </a:blip>
          <a:srcRect/>
          <a:stretch>
            <a:fillRect/>
          </a:stretch>
        </p:blipFill>
        <p:spPr bwMode="auto">
          <a:xfrm>
            <a:off x="3162300" y="3411424"/>
            <a:ext cx="5867400" cy="1885950"/>
          </a:xfrm>
          <a:prstGeom prst="rect">
            <a:avLst/>
          </a:prstGeom>
          <a:solidFill>
            <a:schemeClr val="tx1"/>
          </a:solidFill>
          <a:ln>
            <a:noFill/>
          </a:ln>
        </p:spPr>
      </p:pic>
    </p:spTree>
    <p:extLst>
      <p:ext uri="{BB962C8B-B14F-4D97-AF65-F5344CB8AC3E}">
        <p14:creationId xmlns:p14="http://schemas.microsoft.com/office/powerpoint/2010/main" val="1386561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6 FUNCTIONAL AREAS FOR MULTI-SITE SYSTEMS: A FORMULA FOR MODEL FIDELITY AND QUALITY</a:t>
            </a:r>
            <a:br>
              <a:rPr lang="en-US" dirty="0"/>
            </a:br>
            <a:endParaRPr lang="en-US" dirty="0"/>
          </a:p>
        </p:txBody>
      </p:sp>
      <p:sp>
        <p:nvSpPr>
          <p:cNvPr id="3" name="Content Placeholder 2"/>
          <p:cNvSpPr>
            <a:spLocks noGrp="1"/>
          </p:cNvSpPr>
          <p:nvPr>
            <p:ph idx="1"/>
          </p:nvPr>
        </p:nvSpPr>
        <p:spPr>
          <a:xfrm>
            <a:off x="2231136" y="2638044"/>
            <a:ext cx="7729728" cy="3616452"/>
          </a:xfrm>
        </p:spPr>
        <p:txBody>
          <a:bodyPr>
            <a:normAutofit lnSpcReduction="10000"/>
          </a:bodyPr>
          <a:lstStyle/>
          <a:p>
            <a:r>
              <a:rPr lang="en-US" sz="2400" b="1" i="1" dirty="0"/>
              <a:t>§</a:t>
            </a:r>
            <a:r>
              <a:rPr lang="en-US" sz="2400" b="1" i="1" u="sng" dirty="0"/>
              <a:t>Policy</a:t>
            </a:r>
            <a:r>
              <a:rPr lang="en-US" sz="2400" b="1" i="1" dirty="0"/>
              <a:t>: to guide site operations across the state. </a:t>
            </a:r>
            <a:r>
              <a:rPr lang="en-US" sz="2400" i="1" dirty="0"/>
              <a:t>These policies describe how all of the components of the system interact and function, as well as how sites within the system are supported in meeting the BPS. The system must review the policy manuals of all the sites within in the system. </a:t>
            </a:r>
            <a:endParaRPr lang="en-US" sz="2400" dirty="0"/>
          </a:p>
          <a:p>
            <a:r>
              <a:rPr lang="en-US" sz="2400" b="1" i="1" dirty="0"/>
              <a:t>§</a:t>
            </a:r>
            <a:r>
              <a:rPr lang="en-US" sz="2400" b="1" i="1" u="sng" dirty="0"/>
              <a:t>Training</a:t>
            </a:r>
            <a:r>
              <a:rPr lang="en-US" sz="2400" b="1" i="1" dirty="0"/>
              <a:t>: a process to ensure sites have a system to meet needs for training. </a:t>
            </a:r>
            <a:r>
              <a:rPr lang="en-US" sz="2400" i="1" dirty="0"/>
              <a:t>Systems must have the capacity to provide HFA’s Core trainings in-state, by HFA-certified trainers. Sites must be trained on the functionality of the multi-site system.</a:t>
            </a:r>
            <a:endParaRPr lang="en-US" sz="2400" dirty="0"/>
          </a:p>
          <a:p>
            <a:endParaRPr lang="en-US" dirty="0"/>
          </a:p>
        </p:txBody>
      </p:sp>
    </p:spTree>
    <p:extLst>
      <p:ext uri="{BB962C8B-B14F-4D97-AF65-F5344CB8AC3E}">
        <p14:creationId xmlns:p14="http://schemas.microsoft.com/office/powerpoint/2010/main" val="2108620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5" name="Rectangle 4"/>
          <p:cNvSpPr/>
          <p:nvPr/>
        </p:nvSpPr>
        <p:spPr>
          <a:xfrm>
            <a:off x="1937657" y="1251856"/>
            <a:ext cx="8610600" cy="4401205"/>
          </a:xfrm>
          <a:prstGeom prst="rect">
            <a:avLst/>
          </a:prstGeom>
        </p:spPr>
        <p:txBody>
          <a:bodyPr wrap="square">
            <a:spAutoFit/>
          </a:bodyPr>
          <a:lstStyle/>
          <a:p>
            <a:r>
              <a:rPr lang="en-US" sz="2800" b="1" i="1" u="sng" dirty="0">
                <a:effectLst/>
                <a:latin typeface="Calibri" charset="0"/>
                <a:ea typeface="Calibri" charset="0"/>
                <a:cs typeface="Times New Roman" charset="0"/>
              </a:rPr>
              <a:t>§TA</a:t>
            </a:r>
            <a:r>
              <a:rPr lang="en-US" sz="2800" b="1" i="1" dirty="0">
                <a:effectLst/>
                <a:latin typeface="Calibri" charset="0"/>
                <a:ea typeface="Calibri" charset="0"/>
                <a:cs typeface="Times New Roman" charset="0"/>
              </a:rPr>
              <a:t>: a system to continuously improve the quality of services being delivered at the local level. </a:t>
            </a:r>
            <a:r>
              <a:rPr lang="en-US" sz="2800" i="1" dirty="0">
                <a:effectLst/>
                <a:latin typeface="Calibri" charset="0"/>
                <a:ea typeface="Calibri" charset="0"/>
                <a:cs typeface="Times New Roman" charset="0"/>
              </a:rPr>
              <a:t>Central Administration must provide ongoing support to ensure continuous quality improvement. It is provided by well-trained staff within the multi-site system. </a:t>
            </a:r>
            <a:endParaRPr lang="en-US" sz="2800" dirty="0">
              <a:effectLst/>
              <a:latin typeface="Calibri" charset="0"/>
              <a:ea typeface="Calibri" charset="0"/>
              <a:cs typeface="Times New Roman" charset="0"/>
            </a:endParaRPr>
          </a:p>
          <a:p>
            <a:r>
              <a:rPr lang="en-US" sz="2800" i="1" dirty="0">
                <a:effectLst/>
                <a:latin typeface="Calibri" charset="0"/>
                <a:ea typeface="Calibri" charset="0"/>
                <a:cs typeface="Times New Roman" charset="0"/>
              </a:rPr>
              <a:t> </a:t>
            </a:r>
            <a:endParaRPr lang="en-US" sz="2800" dirty="0">
              <a:effectLst/>
              <a:latin typeface="Calibri" charset="0"/>
              <a:ea typeface="Calibri" charset="0"/>
              <a:cs typeface="Times New Roman" charset="0"/>
            </a:endParaRPr>
          </a:p>
          <a:p>
            <a:r>
              <a:rPr lang="en-US" sz="2800" b="1" i="1" u="sng" dirty="0">
                <a:effectLst/>
                <a:latin typeface="Calibri" charset="0"/>
                <a:ea typeface="Calibri" charset="0"/>
                <a:cs typeface="Times New Roman" charset="0"/>
              </a:rPr>
              <a:t>§QA</a:t>
            </a:r>
            <a:r>
              <a:rPr lang="en-US" sz="2800" b="1" i="1" dirty="0">
                <a:effectLst/>
                <a:latin typeface="Calibri" charset="0"/>
                <a:ea typeface="Calibri" charset="0"/>
                <a:cs typeface="Times New Roman" charset="0"/>
              </a:rPr>
              <a:t>: a system that determines the degree to which sites are meeting BPS.</a:t>
            </a:r>
            <a:r>
              <a:rPr lang="en-US" sz="2800" i="1" dirty="0">
                <a:effectLst/>
                <a:latin typeface="Calibri" charset="0"/>
                <a:ea typeface="Calibri" charset="0"/>
                <a:cs typeface="Times New Roman" charset="0"/>
              </a:rPr>
              <a:t> Central Administration must have a system that determines the degree to which sites within the multi-site system meet all HFA BPS.</a:t>
            </a:r>
            <a:endParaRPr lang="en-US" sz="2800" dirty="0">
              <a:effectLst/>
              <a:latin typeface="Calibri" charset="0"/>
              <a:ea typeface="Calibri" charset="0"/>
              <a:cs typeface="Times New Roman" charset="0"/>
            </a:endParaRPr>
          </a:p>
        </p:txBody>
      </p:sp>
    </p:spTree>
    <p:extLst>
      <p:ext uri="{BB962C8B-B14F-4D97-AF65-F5344CB8AC3E}">
        <p14:creationId xmlns:p14="http://schemas.microsoft.com/office/powerpoint/2010/main" val="1805062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1817913" y="1088571"/>
            <a:ext cx="8893629" cy="4832092"/>
          </a:xfrm>
          <a:prstGeom prst="rect">
            <a:avLst/>
          </a:prstGeom>
        </p:spPr>
        <p:txBody>
          <a:bodyPr wrap="square">
            <a:spAutoFit/>
          </a:bodyPr>
          <a:lstStyle/>
          <a:p>
            <a:r>
              <a:rPr lang="en-US" sz="2800" b="1" i="1" u="sng" dirty="0">
                <a:effectLst/>
                <a:latin typeface="Calibri" charset="0"/>
                <a:ea typeface="Calibri" charset="0"/>
                <a:cs typeface="Times New Roman" charset="0"/>
              </a:rPr>
              <a:t>§Evaluation</a:t>
            </a:r>
            <a:r>
              <a:rPr lang="en-US" sz="2800" b="1" i="1" dirty="0">
                <a:effectLst/>
                <a:latin typeface="Calibri" charset="0"/>
                <a:ea typeface="Calibri" charset="0"/>
                <a:cs typeface="Times New Roman" charset="0"/>
              </a:rPr>
              <a:t>: formal, conducted by qualified researchers. </a:t>
            </a:r>
            <a:r>
              <a:rPr lang="en-US" sz="2800" i="1" dirty="0">
                <a:effectLst/>
                <a:latin typeface="Calibri" charset="0"/>
                <a:ea typeface="Calibri" charset="0"/>
                <a:cs typeface="Times New Roman" charset="0"/>
              </a:rPr>
              <a:t> Central Administration must have a formal evaluation component that follows a set of general practices consistent with conducting quality evaluation. Research is integrated into the planning process in a way that informs service delivery.</a:t>
            </a:r>
            <a:endParaRPr lang="en-US" sz="2800" dirty="0">
              <a:effectLst/>
              <a:latin typeface="Calibri" charset="0"/>
              <a:ea typeface="Calibri" charset="0"/>
              <a:cs typeface="Times New Roman" charset="0"/>
            </a:endParaRPr>
          </a:p>
          <a:p>
            <a:r>
              <a:rPr lang="en-US" sz="2800" b="1" i="1" dirty="0">
                <a:effectLst/>
                <a:latin typeface="Calibri" charset="0"/>
                <a:ea typeface="Calibri" charset="0"/>
                <a:cs typeface="Times New Roman" charset="0"/>
              </a:rPr>
              <a:t> </a:t>
            </a:r>
            <a:endParaRPr lang="en-US" sz="2800" dirty="0">
              <a:effectLst/>
              <a:latin typeface="Calibri" charset="0"/>
              <a:ea typeface="Calibri" charset="0"/>
              <a:cs typeface="Times New Roman" charset="0"/>
            </a:endParaRPr>
          </a:p>
          <a:p>
            <a:r>
              <a:rPr lang="en-US" sz="2800" b="1" i="1" u="sng" dirty="0">
                <a:effectLst/>
                <a:latin typeface="Calibri" charset="0"/>
                <a:ea typeface="Calibri" charset="0"/>
                <a:cs typeface="Times New Roman" charset="0"/>
              </a:rPr>
              <a:t>§Administration</a:t>
            </a:r>
            <a:r>
              <a:rPr lang="en-US" sz="2800" b="1" i="1" dirty="0">
                <a:effectLst/>
                <a:latin typeface="Calibri" charset="0"/>
                <a:ea typeface="Calibri" charset="0"/>
                <a:cs typeface="Times New Roman" charset="0"/>
              </a:rPr>
              <a:t>: follows a set of general practices consistent with responsible administration. </a:t>
            </a:r>
            <a:r>
              <a:rPr lang="en-US" sz="2800" i="1" dirty="0">
                <a:effectLst/>
                <a:latin typeface="Calibri" charset="0"/>
                <a:ea typeface="Calibri" charset="0"/>
                <a:cs typeface="Times New Roman" charset="0"/>
              </a:rPr>
              <a:t>Multi-site systems have a statewide advisory group to guide the operation of the system.</a:t>
            </a:r>
            <a:endParaRPr lang="en-US" sz="2800" dirty="0">
              <a:effectLst/>
              <a:latin typeface="Calibri" charset="0"/>
              <a:ea typeface="Calibri" charset="0"/>
              <a:cs typeface="Times New Roman" charset="0"/>
            </a:endParaRPr>
          </a:p>
        </p:txBody>
      </p:sp>
    </p:spTree>
    <p:extLst>
      <p:ext uri="{BB962C8B-B14F-4D97-AF65-F5344CB8AC3E}">
        <p14:creationId xmlns:p14="http://schemas.microsoft.com/office/powerpoint/2010/main" val="1892673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Central Administration Interactions</a:t>
            </a:r>
          </a:p>
        </p:txBody>
      </p:sp>
      <p:sp>
        <p:nvSpPr>
          <p:cNvPr id="3" name="Content Placeholder 2"/>
          <p:cNvSpPr>
            <a:spLocks noGrp="1"/>
          </p:cNvSpPr>
          <p:nvPr>
            <p:ph idx="1"/>
          </p:nvPr>
        </p:nvSpPr>
        <p:spPr>
          <a:xfrm>
            <a:off x="2231136" y="2638044"/>
            <a:ext cx="7729728" cy="3545042"/>
          </a:xfrm>
        </p:spPr>
        <p:txBody>
          <a:bodyPr>
            <a:normAutofit fontScale="77500" lnSpcReduction="20000"/>
          </a:bodyPr>
          <a:lstStyle/>
          <a:p>
            <a:pPr fontAlgn="base"/>
            <a:r>
              <a:rPr lang="en-US" dirty="0"/>
              <a:t>Statewide Leadership </a:t>
            </a:r>
            <a:br>
              <a:rPr lang="en-US" dirty="0"/>
            </a:br>
            <a:r>
              <a:rPr lang="en-US" dirty="0"/>
              <a:t>Twice a year, program managers from individual programs across the state and the Central Administration Team gather in Albany to exchange ideas, information, and to offer support in achieving their shared goals.  All CA branches and programs are represented on a myriad of subcommittees that are created to address and inform any action steps needed to meet current realities in the state system.</a:t>
            </a:r>
          </a:p>
          <a:p>
            <a:pPr fontAlgn="base"/>
            <a:r>
              <a:rPr lang="en-US" dirty="0"/>
              <a:t>Regional Leadership</a:t>
            </a:r>
            <a:br>
              <a:rPr lang="en-US" dirty="0"/>
            </a:br>
            <a:r>
              <a:rPr lang="en-US" dirty="0"/>
              <a:t>Program leaders and Central Administration Team members participate in quarterly meetings within their own regions (Capital Region, Central/Western, Hudson Valley, &amp; New York City) for the same purpose as the larger statewide leadership meetings, focusing on topics that are relevant to the region as a whole. </a:t>
            </a:r>
          </a:p>
          <a:p>
            <a:pPr fontAlgn="base"/>
            <a:r>
              <a:rPr lang="en-US" dirty="0"/>
              <a:t>Central Administration </a:t>
            </a:r>
            <a:br>
              <a:rPr lang="en-US" dirty="0"/>
            </a:br>
            <a:r>
              <a:rPr lang="en-US" dirty="0"/>
              <a:t>Every two months representatives from OCFS, PCANY and CHSR participate in a Central Administration committee which provides guidance and leadership to the larger network of HFNY programs.</a:t>
            </a:r>
          </a:p>
          <a:p>
            <a:pPr fontAlgn="base"/>
            <a:r>
              <a:rPr lang="en-US" dirty="0"/>
              <a:t>Annual Site </a:t>
            </a:r>
            <a:r>
              <a:rPr lang="en-US" dirty="0" smtClean="0"/>
              <a:t>Visits are made </a:t>
            </a:r>
            <a:r>
              <a:rPr lang="en-US" dirty="0"/>
              <a:t>to Programs from OCFS and PCANY, and visits as needed by </a:t>
            </a:r>
            <a:r>
              <a:rPr lang="en-US" dirty="0" smtClean="0"/>
              <a:t>CHSR.</a:t>
            </a:r>
            <a:endParaRPr lang="en-US" dirty="0"/>
          </a:p>
          <a:p>
            <a:endParaRPr lang="en-US" dirty="0"/>
          </a:p>
        </p:txBody>
      </p:sp>
    </p:spTree>
    <p:extLst>
      <p:ext uri="{BB962C8B-B14F-4D97-AF65-F5344CB8AC3E}">
        <p14:creationId xmlns:p14="http://schemas.microsoft.com/office/powerpoint/2010/main" val="592952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ealthy Families New Y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2637" y="914400"/>
            <a:ext cx="8250527" cy="25908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676400" y="5334001"/>
            <a:ext cx="8763000" cy="646331"/>
          </a:xfrm>
          <a:prstGeom prst="rect">
            <a:avLst/>
          </a:prstGeom>
        </p:spPr>
        <p:txBody>
          <a:bodyPr wrap="square">
            <a:spAutoFit/>
          </a:bodyPr>
          <a:lstStyle/>
          <a:p>
            <a:r>
              <a:rPr lang="en-US" sz="3600" b="1" dirty="0"/>
              <a:t>http://www.healthyfamiliesnewyork.org</a:t>
            </a:r>
            <a:endParaRPr lang="en-US" dirty="0"/>
          </a:p>
        </p:txBody>
      </p:sp>
    </p:spTree>
    <p:extLst>
      <p:ext uri="{BB962C8B-B14F-4D97-AF65-F5344CB8AC3E}">
        <p14:creationId xmlns:p14="http://schemas.microsoft.com/office/powerpoint/2010/main" val="911156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Office of Children and Family Services (OCFS)</a:t>
            </a:r>
          </a:p>
        </p:txBody>
      </p:sp>
      <p:sp>
        <p:nvSpPr>
          <p:cNvPr id="3" name="Content Placeholder 2"/>
          <p:cNvSpPr>
            <a:spLocks noGrp="1"/>
          </p:cNvSpPr>
          <p:nvPr>
            <p:ph idx="1"/>
          </p:nvPr>
        </p:nvSpPr>
        <p:spPr>
          <a:xfrm>
            <a:off x="2231136" y="2153412"/>
            <a:ext cx="7729728" cy="3586615"/>
          </a:xfrm>
        </p:spPr>
        <p:txBody>
          <a:bodyPr>
            <a:normAutofit fontScale="70000" lnSpcReduction="20000"/>
          </a:bodyPr>
          <a:lstStyle/>
          <a:p>
            <a:pPr marL="0" indent="0" algn="ctr">
              <a:buNone/>
            </a:pPr>
            <a:endParaRPr lang="en-US" sz="2000" dirty="0"/>
          </a:p>
          <a:p>
            <a:r>
              <a:rPr lang="en-US" sz="2000" b="1" dirty="0"/>
              <a:t>New York State Office of Children and Family Services (OCFS)</a:t>
            </a:r>
            <a:br>
              <a:rPr lang="en-US" sz="2000" b="1" dirty="0"/>
            </a:br>
            <a:r>
              <a:rPr lang="en-US" sz="2000" b="1" dirty="0"/>
              <a:t>Mission Statement</a:t>
            </a:r>
          </a:p>
          <a:p>
            <a:r>
              <a:rPr lang="en-US" sz="2000" dirty="0"/>
              <a:t>The Office of Children and Family Services serves New York's public by promoting the safety, permanency and well-being of our children, families and communities. We will achieve results by setting and enforcing policies, building partnerships, and funding and providing quality services.</a:t>
            </a:r>
            <a:endParaRPr lang="en-US" sz="2000" b="1" dirty="0"/>
          </a:p>
          <a:p>
            <a:r>
              <a:rPr lang="en-US" sz="2000" b="1" dirty="0"/>
              <a:t>Agency Overview</a:t>
            </a:r>
          </a:p>
          <a:p>
            <a:r>
              <a:rPr lang="en-US" sz="2000" dirty="0"/>
              <a:t>OCFS is dedicated to improving the integration of services for New York’s children, youth, families and vulnerable populations; to promoting their development; and to protecting them from violence, neglect, abuse and abandonment. The agency provides a system of family support, juvenile justice, child care and child welfare services that promote the safety and well-being of children and adults. Among the operating principles across all program areas are that services should be developmentally appropriate, family-centered and family-driven, community-based, locally responsive, and evidence and </a:t>
            </a:r>
            <a:r>
              <a:rPr lang="en-US" sz="2000"/>
              <a:t>outcome </a:t>
            </a:r>
            <a:r>
              <a:rPr lang="en-US" sz="2000" smtClean="0"/>
              <a:t>based.</a:t>
            </a:r>
            <a:endParaRPr lang="en-US" sz="2000" dirty="0"/>
          </a:p>
          <a:p>
            <a:pPr marL="0" indent="0" algn="ctr">
              <a:buNone/>
            </a:pPr>
            <a:r>
              <a:rPr lang="en-US" sz="2000" dirty="0"/>
              <a:t> www.ocfs.ny.gov</a:t>
            </a:r>
          </a:p>
        </p:txBody>
      </p:sp>
    </p:spTree>
    <p:extLst>
      <p:ext uri="{BB962C8B-B14F-4D97-AF65-F5344CB8AC3E}">
        <p14:creationId xmlns:p14="http://schemas.microsoft.com/office/powerpoint/2010/main" val="2024458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Prevent Child Abuse New York (PCANY)</a:t>
            </a:r>
          </a:p>
        </p:txBody>
      </p:sp>
      <p:sp>
        <p:nvSpPr>
          <p:cNvPr id="3" name="Content Placeholder 2"/>
          <p:cNvSpPr>
            <a:spLocks noGrp="1"/>
          </p:cNvSpPr>
          <p:nvPr>
            <p:ph idx="1"/>
          </p:nvPr>
        </p:nvSpPr>
        <p:spPr/>
        <p:txBody>
          <a:bodyPr>
            <a:normAutofit/>
          </a:bodyPr>
          <a:lstStyle/>
          <a:p>
            <a:pPr marL="0" indent="0">
              <a:buNone/>
            </a:pPr>
            <a:r>
              <a:rPr lang="en-US" sz="2000" dirty="0"/>
              <a:t>Prevent Child Abuse New York is the only private, nonprofit agency serving the entire state whose single mission is to prevent child abuse in all its forms. Through public awareness, training and technical assistance, and policy work and advocacy our work supports the healthy development and prosperity of New York's children, families, and communities. </a:t>
            </a:r>
          </a:p>
          <a:p>
            <a:endParaRPr lang="en-US" sz="2000" dirty="0"/>
          </a:p>
          <a:p>
            <a:pPr marL="0" indent="0" algn="ctr">
              <a:buNone/>
            </a:pPr>
            <a:r>
              <a:rPr lang="en-US" sz="2000" dirty="0" err="1"/>
              <a:t>www.preventchildabuseny.org</a:t>
            </a:r>
            <a:endParaRPr lang="en-US" sz="2000" dirty="0"/>
          </a:p>
        </p:txBody>
      </p:sp>
    </p:spTree>
    <p:extLst>
      <p:ext uri="{BB962C8B-B14F-4D97-AF65-F5344CB8AC3E}">
        <p14:creationId xmlns:p14="http://schemas.microsoft.com/office/powerpoint/2010/main" val="824621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About Center for Human Services Research (CHSR)</a:t>
            </a:r>
          </a:p>
        </p:txBody>
      </p:sp>
      <p:sp>
        <p:nvSpPr>
          <p:cNvPr id="3" name="Content Placeholder 2"/>
          <p:cNvSpPr>
            <a:spLocks noGrp="1"/>
          </p:cNvSpPr>
          <p:nvPr>
            <p:ph idx="1"/>
          </p:nvPr>
        </p:nvSpPr>
        <p:spPr>
          <a:xfrm>
            <a:off x="2231136" y="2638044"/>
            <a:ext cx="7729728" cy="3896868"/>
          </a:xfrm>
        </p:spPr>
        <p:txBody>
          <a:bodyPr>
            <a:normAutofit lnSpcReduction="10000"/>
          </a:bodyPr>
          <a:lstStyle/>
          <a:p>
            <a:pPr marL="0" indent="0">
              <a:buNone/>
            </a:pPr>
            <a:r>
              <a:rPr lang="en-US" sz="2000" dirty="0"/>
              <a:t>The Center for Human Services Research (CHSR) is located at the University at Albany. CHSR has over 25 years of experience conducting evaluation research, designing information systems and informing program and policy development for a broad range of agencies serving vulnerable populations. Rigorous research and evaluation methods, strong relationships with project partners, and timely, accurate and objective information are hallmarks of CHSR’s work.</a:t>
            </a:r>
          </a:p>
          <a:p>
            <a:endParaRPr lang="en-US" sz="2000" dirty="0"/>
          </a:p>
          <a:p>
            <a:pPr marL="0" indent="0" algn="ctr">
              <a:buNone/>
            </a:pPr>
            <a:r>
              <a:rPr lang="en-US" sz="2000" dirty="0"/>
              <a:t>www.albany.edu/chsr/</a:t>
            </a:r>
          </a:p>
          <a:p>
            <a:pPr marL="0" indent="0" algn="ctr">
              <a:buNone/>
            </a:pPr>
            <a:endParaRPr lang="en-US" sz="2000" dirty="0"/>
          </a:p>
          <a:p>
            <a:pPr marL="0" indent="0" algn="ctr">
              <a:buNone/>
            </a:pPr>
            <a:r>
              <a:rPr lang="mr-IN" sz="2000" dirty="0"/>
              <a:t>518-442-5762</a:t>
            </a:r>
            <a:endParaRPr lang="en-US" sz="2000" dirty="0"/>
          </a:p>
        </p:txBody>
      </p:sp>
    </p:spTree>
    <p:extLst>
      <p:ext uri="{BB962C8B-B14F-4D97-AF65-F5344CB8AC3E}">
        <p14:creationId xmlns:p14="http://schemas.microsoft.com/office/powerpoint/2010/main" val="541862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Healthy Families New York!</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230438" y="3207820"/>
            <a:ext cx="7731125" cy="2267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4905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Multi-Site System?</a:t>
            </a:r>
          </a:p>
        </p:txBody>
      </p:sp>
      <p:sp>
        <p:nvSpPr>
          <p:cNvPr id="3" name="Content Placeholder 2"/>
          <p:cNvSpPr>
            <a:spLocks noGrp="1"/>
          </p:cNvSpPr>
          <p:nvPr>
            <p:ph idx="1"/>
          </p:nvPr>
        </p:nvSpPr>
        <p:spPr/>
        <p:txBody>
          <a:bodyPr>
            <a:normAutofit fontScale="92500"/>
          </a:bodyPr>
          <a:lstStyle/>
          <a:p>
            <a:pPr marL="0" indent="0">
              <a:buNone/>
            </a:pPr>
            <a:r>
              <a:rPr lang="en-US" dirty="0"/>
              <a:t>An HFA State/Multi-Site System consists of a central administrative entity providing support to a group of HFA Single Sites. The functions of the central administration involve the delivery of policy, training, quality assurance, technical assistance, evaluation, and administrative guidance to the system. </a:t>
            </a:r>
          </a:p>
          <a:p>
            <a:pPr marL="0" indent="0">
              <a:buNone/>
            </a:pPr>
            <a:r>
              <a:rPr lang="en-US" dirty="0"/>
              <a:t>A primary advantage for multi-site systems is that there is an “economy of the whole” that can assist sites in meeting the best practice standards. In affiliated State/Multi-Site Systems, the Central Administration becomes the primary contact with the HFA National Office. </a:t>
            </a:r>
          </a:p>
          <a:p>
            <a:pPr marL="0" indent="0">
              <a:buNone/>
            </a:pPr>
            <a:endParaRPr lang="en-US" b="1" dirty="0"/>
          </a:p>
          <a:p>
            <a:pPr marL="0" indent="0">
              <a:buNone/>
            </a:pPr>
            <a:r>
              <a:rPr lang="en-US" b="1" dirty="0"/>
              <a:t>In our state, the Multi-Site System is Healthy Families New York (HFNY).</a:t>
            </a:r>
            <a:endParaRPr lang="en-US" dirty="0"/>
          </a:p>
          <a:p>
            <a:endParaRPr lang="en-US" dirty="0"/>
          </a:p>
        </p:txBody>
      </p:sp>
    </p:spTree>
    <p:extLst>
      <p:ext uri="{BB962C8B-B14F-4D97-AF65-F5344CB8AC3E}">
        <p14:creationId xmlns:p14="http://schemas.microsoft.com/office/powerpoint/2010/main" val="929655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
            </a:r>
            <a:br>
              <a:rPr lang="en-US" b="1" dirty="0"/>
            </a:br>
            <a:r>
              <a:rPr lang="en-US" b="1" dirty="0"/>
              <a:t>Healthy Families New York Statement of Purpose (Mission)</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a:t> </a:t>
            </a:r>
          </a:p>
          <a:p>
            <a:pPr marL="0" indent="0">
              <a:buNone/>
            </a:pPr>
            <a:r>
              <a:rPr lang="en-US" sz="2800" dirty="0"/>
              <a:t>The mission of Healthy Families New York is to improve child and family outcomes for the state’s at-risk families by providing supportive home visiting to new and expectant families.</a:t>
            </a:r>
          </a:p>
        </p:txBody>
      </p:sp>
    </p:spTree>
    <p:extLst>
      <p:ext uri="{BB962C8B-B14F-4D97-AF65-F5344CB8AC3E}">
        <p14:creationId xmlns:p14="http://schemas.microsoft.com/office/powerpoint/2010/main" val="867607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HFNY Program goals</a:t>
            </a:r>
          </a:p>
        </p:txBody>
      </p:sp>
      <p:sp>
        <p:nvSpPr>
          <p:cNvPr id="3" name="Content Placeholder 2"/>
          <p:cNvSpPr>
            <a:spLocks noGrp="1"/>
          </p:cNvSpPr>
          <p:nvPr>
            <p:ph idx="1"/>
          </p:nvPr>
        </p:nvSpPr>
        <p:spPr/>
        <p:txBody>
          <a:bodyPr/>
          <a:lstStyle/>
          <a:p>
            <a:endParaRPr lang="en-US" dirty="0"/>
          </a:p>
          <a:p>
            <a:pPr lvl="0"/>
            <a:r>
              <a:rPr lang="en-US" sz="2800" dirty="0"/>
              <a:t>Support parent child bonding and relationships</a:t>
            </a:r>
          </a:p>
          <a:p>
            <a:pPr lvl="0"/>
            <a:r>
              <a:rPr lang="en-US" sz="2800" dirty="0"/>
              <a:t>Promote optimal child and family health, development and safety </a:t>
            </a:r>
          </a:p>
          <a:p>
            <a:pPr lvl="0"/>
            <a:r>
              <a:rPr lang="en-US" sz="2800" dirty="0"/>
              <a:t>Enhance parental self-sufficiency</a:t>
            </a:r>
          </a:p>
          <a:p>
            <a:pPr lvl="0"/>
            <a:r>
              <a:rPr lang="en-US" sz="2800" dirty="0"/>
              <a:t>Prevent child abuse and neglect</a:t>
            </a:r>
          </a:p>
          <a:p>
            <a:endParaRPr lang="en-US" sz="2800" dirty="0"/>
          </a:p>
        </p:txBody>
      </p:sp>
    </p:spTree>
    <p:extLst>
      <p:ext uri="{BB962C8B-B14F-4D97-AF65-F5344CB8AC3E}">
        <p14:creationId xmlns:p14="http://schemas.microsoft.com/office/powerpoint/2010/main" val="469659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HFNY Approach</a:t>
            </a:r>
          </a:p>
        </p:txBody>
      </p:sp>
      <p:sp>
        <p:nvSpPr>
          <p:cNvPr id="3" name="Content Placeholder 2"/>
          <p:cNvSpPr>
            <a:spLocks noGrp="1"/>
          </p:cNvSpPr>
          <p:nvPr>
            <p:ph idx="1"/>
          </p:nvPr>
        </p:nvSpPr>
        <p:spPr>
          <a:xfrm>
            <a:off x="2231136" y="2638044"/>
            <a:ext cx="7729728" cy="3762756"/>
          </a:xfrm>
        </p:spPr>
        <p:txBody>
          <a:bodyPr>
            <a:normAutofit/>
          </a:bodyPr>
          <a:lstStyle/>
          <a:p>
            <a:pPr marL="0" indent="0">
              <a:buNone/>
            </a:pPr>
            <a:r>
              <a:rPr lang="en-US" dirty="0"/>
              <a:t>Healthy Families New York is committed to relationship-based practice, and recognizes the significance of the Parallel Process. Through our relationships – with families, within our program system, and in our communities – we work to decrease risk to children and families, and build Protective Factors. These most basic philosophical and practical concepts underlie all HFNY training, assessment, home visiting, ongoing support and supervision, internal and external quality assurance, and program administration.</a:t>
            </a:r>
          </a:p>
          <a:p>
            <a:pPr marL="0" indent="0">
              <a:buNone/>
            </a:pPr>
            <a:r>
              <a:rPr lang="en-US" dirty="0"/>
              <a:t> </a:t>
            </a:r>
          </a:p>
          <a:p>
            <a:pPr marL="0" indent="0">
              <a:buNone/>
            </a:pPr>
            <a:r>
              <a:rPr lang="en-US" dirty="0"/>
              <a:t>The relationship-based approach informs all the policies and procedures described in this manual. Adherence to these policies and procedures promotes fidelity to the Healthy Families America model, which has its foundation in </a:t>
            </a:r>
            <a:r>
              <a:rPr lang="en-US" dirty="0" smtClean="0"/>
              <a:t>the 12 </a:t>
            </a:r>
            <a:r>
              <a:rPr lang="en-US" dirty="0"/>
              <a:t>Critical </a:t>
            </a:r>
            <a:r>
              <a:rPr lang="en-US" dirty="0" smtClean="0"/>
              <a:t>Elements and Governance and Administration (GA) standards.</a:t>
            </a:r>
            <a:endParaRPr lang="en-US" dirty="0"/>
          </a:p>
          <a:p>
            <a:endParaRPr lang="en-US" dirty="0"/>
          </a:p>
        </p:txBody>
      </p:sp>
    </p:spTree>
    <p:extLst>
      <p:ext uri="{BB962C8B-B14F-4D97-AF65-F5344CB8AC3E}">
        <p14:creationId xmlns:p14="http://schemas.microsoft.com/office/powerpoint/2010/main" val="11092997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31136" y="964692"/>
            <a:ext cx="7729728" cy="983851"/>
          </a:xfrm>
        </p:spPr>
        <p:txBody>
          <a:bodyPr>
            <a:noAutofit/>
          </a:bodyPr>
          <a:lstStyle/>
          <a:p>
            <a:pPr algn="ctr"/>
            <a:r>
              <a:rPr lang="en-US" b="1" dirty="0"/>
              <a:t/>
            </a:r>
            <a:br>
              <a:rPr lang="en-US" b="1" dirty="0"/>
            </a:br>
            <a:r>
              <a:rPr lang="en-US" b="1" dirty="0"/>
              <a:t>Who are the HFNY Central Administration Partners?</a:t>
            </a:r>
            <a:br>
              <a:rPr lang="en-US" b="1" dirty="0"/>
            </a:br>
            <a:endParaRPr lang="en-US" dirty="0"/>
          </a:p>
        </p:txBody>
      </p:sp>
      <p:sp>
        <p:nvSpPr>
          <p:cNvPr id="3" name="Content Placeholder 2"/>
          <p:cNvSpPr>
            <a:spLocks noGrp="1"/>
          </p:cNvSpPr>
          <p:nvPr>
            <p:ph idx="1"/>
          </p:nvPr>
        </p:nvSpPr>
        <p:spPr/>
        <p:txBody>
          <a:bodyPr/>
          <a:lstStyle/>
          <a:p>
            <a:pPr lvl="0"/>
            <a:r>
              <a:rPr lang="en-US" sz="2400" dirty="0"/>
              <a:t>New York State Office of Children and Family Services (OCFS)</a:t>
            </a:r>
          </a:p>
          <a:p>
            <a:pPr lvl="0"/>
            <a:endParaRPr lang="en-US" sz="2400" dirty="0"/>
          </a:p>
          <a:p>
            <a:pPr lvl="0"/>
            <a:r>
              <a:rPr lang="en-US" sz="2400" dirty="0"/>
              <a:t>Prevent Child Abuse New York (PCANY)</a:t>
            </a:r>
          </a:p>
          <a:p>
            <a:pPr lvl="0"/>
            <a:endParaRPr lang="en-US" sz="2400" dirty="0"/>
          </a:p>
          <a:p>
            <a:pPr lvl="0"/>
            <a:r>
              <a:rPr lang="en-US" sz="2400" dirty="0"/>
              <a:t>Center for Human Services Research (CHSR)</a:t>
            </a:r>
          </a:p>
          <a:p>
            <a:endParaRPr lang="en-US" dirty="0"/>
          </a:p>
        </p:txBody>
      </p:sp>
    </p:spTree>
    <p:extLst>
      <p:ext uri="{BB962C8B-B14F-4D97-AF65-F5344CB8AC3E}">
        <p14:creationId xmlns:p14="http://schemas.microsoft.com/office/powerpoint/2010/main" val="1452340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p:nvPr>
        </p:nvPicPr>
        <p:blipFill>
          <a:blip r:embed="rId2">
            <a:extLst>
              <a:ext uri="{28A0092B-C50C-407E-A947-70E740481C1C}">
                <a14:useLocalDpi xmlns:a14="http://schemas.microsoft.com/office/drawing/2010/main" val="0"/>
              </a:ext>
            </a:extLst>
          </a:blip>
          <a:stretch>
            <a:fillRect/>
          </a:stretch>
        </p:blipFill>
        <p:spPr>
          <a:xfrm>
            <a:off x="2093401" y="609600"/>
            <a:ext cx="8005197" cy="5486400"/>
          </a:xfrm>
        </p:spPr>
      </p:pic>
    </p:spTree>
    <p:extLst>
      <p:ext uri="{BB962C8B-B14F-4D97-AF65-F5344CB8AC3E}">
        <p14:creationId xmlns:p14="http://schemas.microsoft.com/office/powerpoint/2010/main" val="186141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644650" y="120650"/>
            <a:ext cx="8902700" cy="6616700"/>
          </a:xfrm>
          <a:prstGeom prst="rect">
            <a:avLst/>
          </a:prstGeom>
        </p:spPr>
      </p:pic>
    </p:spTree>
    <p:extLst>
      <p:ext uri="{BB962C8B-B14F-4D97-AF65-F5344CB8AC3E}">
        <p14:creationId xmlns:p14="http://schemas.microsoft.com/office/powerpoint/2010/main" val="44585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
            </a:r>
            <a:br>
              <a:rPr lang="en-US" dirty="0"/>
            </a:br>
            <a:r>
              <a:rPr lang="en-US" dirty="0"/>
              <a:t>The Central Administration Team provides the statewide system with:</a:t>
            </a:r>
            <a:br>
              <a:rPr lang="en-US" dirty="0"/>
            </a:br>
            <a:endParaRPr lang="en-US" dirty="0"/>
          </a:p>
        </p:txBody>
      </p:sp>
      <p:sp>
        <p:nvSpPr>
          <p:cNvPr id="3" name="Content Placeholder 2"/>
          <p:cNvSpPr>
            <a:spLocks noGrp="1"/>
          </p:cNvSpPr>
          <p:nvPr>
            <p:ph idx="1"/>
          </p:nvPr>
        </p:nvSpPr>
        <p:spPr>
          <a:xfrm>
            <a:off x="2231136" y="2638044"/>
            <a:ext cx="7729728" cy="4116324"/>
          </a:xfrm>
        </p:spPr>
        <p:txBody>
          <a:bodyPr>
            <a:normAutofit/>
          </a:bodyPr>
          <a:lstStyle/>
          <a:p>
            <a:pPr lvl="0"/>
            <a:r>
              <a:rPr lang="en-US" dirty="0"/>
              <a:t>Support to new and developing </a:t>
            </a:r>
            <a:r>
              <a:rPr lang="en-US" dirty="0" smtClean="0"/>
              <a:t>programs (i.e., policy development &amp; administrative support)</a:t>
            </a:r>
            <a:endParaRPr lang="en-US" dirty="0"/>
          </a:p>
          <a:p>
            <a:pPr lvl="0"/>
            <a:r>
              <a:rPr lang="en-US" dirty="0"/>
              <a:t>Data collection and analysis</a:t>
            </a:r>
          </a:p>
          <a:p>
            <a:pPr lvl="0"/>
            <a:r>
              <a:rPr lang="en-US" dirty="0"/>
              <a:t>Staff training and professional development opportunities</a:t>
            </a:r>
          </a:p>
          <a:p>
            <a:pPr lvl="0"/>
            <a:r>
              <a:rPr lang="en-US" dirty="0"/>
              <a:t>Information and networking opportunities</a:t>
            </a:r>
          </a:p>
          <a:p>
            <a:pPr lvl="0"/>
            <a:r>
              <a:rPr lang="en-US" dirty="0"/>
              <a:t>Assistance with HFA Accreditation</a:t>
            </a:r>
          </a:p>
          <a:p>
            <a:pPr lvl="0"/>
            <a:r>
              <a:rPr lang="en-US" dirty="0"/>
              <a:t>Access to educational resources</a:t>
            </a:r>
          </a:p>
          <a:p>
            <a:pPr lvl="0"/>
            <a:r>
              <a:rPr lang="en-US" dirty="0"/>
              <a:t>Quality Assurance</a:t>
            </a:r>
          </a:p>
          <a:p>
            <a:pPr lvl="0"/>
            <a:r>
              <a:rPr lang="en-US" dirty="0"/>
              <a:t>Technical Assistance</a:t>
            </a:r>
          </a:p>
          <a:p>
            <a:pPr lvl="0"/>
            <a:r>
              <a:rPr lang="en-US" dirty="0"/>
              <a:t>Evaluation and Continuous Quality Improvement</a:t>
            </a:r>
          </a:p>
          <a:p>
            <a:endParaRPr lang="en-US" dirty="0"/>
          </a:p>
        </p:txBody>
      </p:sp>
    </p:spTree>
    <p:extLst>
      <p:ext uri="{BB962C8B-B14F-4D97-AF65-F5344CB8AC3E}">
        <p14:creationId xmlns:p14="http://schemas.microsoft.com/office/powerpoint/2010/main" val="1189870222"/>
      </p:ext>
    </p:extLst>
  </p:cSld>
  <p:clrMapOvr>
    <a:masterClrMapping/>
  </p:clrMapOvr>
</p:sld>
</file>

<file path=ppt/theme/theme1.xml><?xml version="1.0" encoding="utf-8"?>
<a:theme xmlns:a="http://schemas.openxmlformats.org/drawingml/2006/main" name="Parcel">
  <a:themeElements>
    <a:clrScheme name="Parcel">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Parcel</Template>
  <TotalTime>440</TotalTime>
  <Words>698</Words>
  <Application>Microsoft Macintosh PowerPoint</Application>
  <PresentationFormat>Widescreen</PresentationFormat>
  <Paragraphs>70</Paragraphs>
  <Slides>18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Gill Sans MT</vt:lpstr>
      <vt:lpstr>Mangal</vt:lpstr>
      <vt:lpstr>Times New Roman</vt:lpstr>
      <vt:lpstr>Arial</vt:lpstr>
      <vt:lpstr>Parcel</vt:lpstr>
      <vt:lpstr>Healthy Families New York</vt:lpstr>
      <vt:lpstr>What is a Multi-Site System?</vt:lpstr>
      <vt:lpstr> Healthy Families New York Statement of Purpose (Mission) </vt:lpstr>
      <vt:lpstr>HFNY Program goals</vt:lpstr>
      <vt:lpstr>HFNY Approach</vt:lpstr>
      <vt:lpstr> Who are the HFNY Central Administration Partners? </vt:lpstr>
      <vt:lpstr>PowerPoint Presentation</vt:lpstr>
      <vt:lpstr>PowerPoint Presentation</vt:lpstr>
      <vt:lpstr> The Central Administration Team provides the statewide system with: </vt:lpstr>
      <vt:lpstr> 6 FUNCTIONAL AREAS FOR MULTI-SITE SYSTEMS: A FORMULA FOR MODEL FIDELITY AND QUALITY </vt:lpstr>
      <vt:lpstr>PowerPoint Presentation</vt:lpstr>
      <vt:lpstr>PowerPoint Presentation</vt:lpstr>
      <vt:lpstr>Central Administration Interactions</vt:lpstr>
      <vt:lpstr>PowerPoint Presentation</vt:lpstr>
      <vt:lpstr>More About Office of Children and Family Services (OCFS)</vt:lpstr>
      <vt:lpstr>More About Prevent Child Abuse New York (PCANY)</vt:lpstr>
      <vt:lpstr>More About Center for Human Services Research (CHSR)</vt:lpstr>
      <vt:lpstr>Healthy Families New York!</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Healthy Families New York</dc:title>
  <dc:creator>Microsoft Office User</dc:creator>
  <cp:lastModifiedBy>Microsoft Office User</cp:lastModifiedBy>
  <cp:revision>42</cp:revision>
  <dcterms:created xsi:type="dcterms:W3CDTF">2019-08-26T15:17:01Z</dcterms:created>
  <dcterms:modified xsi:type="dcterms:W3CDTF">2019-12-09T20:42:35Z</dcterms:modified>
</cp:coreProperties>
</file>