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6" r:id="rId3"/>
    <p:sldId id="259" r:id="rId4"/>
    <p:sldId id="267" r:id="rId5"/>
    <p:sldId id="269" r:id="rId6"/>
    <p:sldId id="260" r:id="rId7"/>
    <p:sldId id="272" r:id="rId8"/>
    <p:sldId id="274" r:id="rId9"/>
    <p:sldId id="276" r:id="rId10"/>
    <p:sldId id="264" r:id="rId11"/>
    <p:sldId id="27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62DFF"/>
    <a:srgbClr val="009999"/>
    <a:srgbClr val="008000"/>
    <a:srgbClr val="3A3A3A"/>
    <a:srgbClr val="9933FF"/>
    <a:srgbClr val="33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2D684-4EA7-4E52-B933-215D3B92A93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DE097-76EA-4575-91E2-7A19A8C7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Brief</a:t>
            </a:r>
            <a:r>
              <a:rPr lang="en-US" sz="1200" baseline="0" dirty="0" smtClean="0"/>
              <a:t> reminder: the only “excused absence”/allowed excuse for a missed supervision is staff out all week.</a:t>
            </a:r>
          </a:p>
          <a:p>
            <a:r>
              <a:rPr lang="en-US" sz="1200" baseline="0" dirty="0" smtClean="0"/>
              <a:t>This SHOULD mean staff was out the whole SUPERVISON week, not calendar week: because if they miss M-F, you still have next M &amp; T to catch that supervision week’s session</a:t>
            </a:r>
          </a:p>
          <a:p>
            <a:r>
              <a:rPr lang="en-US" sz="1200" baseline="0" dirty="0" smtClean="0"/>
              <a:t>But no, we don’t track that part on our end.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Some</a:t>
            </a:r>
            <a:r>
              <a:rPr lang="en-US" sz="1200" baseline="0" dirty="0" smtClean="0"/>
              <a:t> programs were advised to just always pick Monday as their scheduled supervision day, to “get around” this issue</a:t>
            </a:r>
          </a:p>
          <a:p>
            <a:r>
              <a:rPr lang="en-US" sz="1200" baseline="0" dirty="0" smtClean="0"/>
              <a:t>It basically helps mentally: because it aligns supervision weeks with calendar weeks, and keeps you from thinking you can “get ahead”</a:t>
            </a:r>
          </a:p>
          <a:p>
            <a:r>
              <a:rPr lang="en-US" sz="1200" baseline="0" dirty="0" smtClean="0"/>
              <a:t>BUT! Really, we want the scheduled day picked in the system to reflect the day you’re scheduled to regularly hold supervision. If you regularly meet on Mondays: cool! If not: chose the actual day.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the end, our reports are using supervision weeks. And that’s usually fine, if</a:t>
            </a:r>
            <a:r>
              <a:rPr lang="en-US" sz="1200" baseline="0" dirty="0" smtClean="0"/>
              <a:t> you’re basically meeting as scheduled, on the chosen day.</a:t>
            </a:r>
          </a:p>
          <a:p>
            <a:r>
              <a:rPr lang="en-US" sz="1200" baseline="0" dirty="0" smtClean="0"/>
              <a:t>Sometimes, though, you might want to think in terms of calendar weeks (whether because it’s easier to keep track of, or keep gaps between supervisions from getting too long)</a:t>
            </a:r>
          </a:p>
          <a:p>
            <a:r>
              <a:rPr lang="en-US" sz="1200" baseline="0" dirty="0" smtClean="0"/>
              <a:t>And if you sometimes do an extra one early, miss a week, then resume, it’s ok</a:t>
            </a:r>
          </a:p>
          <a:p>
            <a:r>
              <a:rPr lang="en-US" sz="1200" baseline="0" dirty="0" smtClean="0"/>
              <a:t>75% not 100% </a:t>
            </a:r>
            <a:r>
              <a:rPr lang="en-US" sz="1200" baseline="0" dirty="0" smtClean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Dumb</a:t>
            </a:r>
            <a:r>
              <a:rPr lang="en-US" sz="1200" baseline="0" dirty="0" smtClean="0"/>
              <a:t> question, but supervision weeks are not the same as calendar weeks!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DEFINING SUPERVISION WEEKS</a:t>
            </a:r>
          </a:p>
          <a:p>
            <a:endParaRPr lang="en-US" sz="1200" dirty="0" smtClean="0"/>
          </a:p>
          <a:p>
            <a:r>
              <a:rPr lang="en-US" sz="1200" dirty="0" smtClean="0"/>
              <a:t>Let’s see how this works on a larger scale:</a:t>
            </a:r>
          </a:p>
          <a:p>
            <a:r>
              <a:rPr lang="en-US" sz="1200" dirty="0" smtClean="0"/>
              <a:t>Let’s take last </a:t>
            </a:r>
            <a:r>
              <a:rPr lang="en-US" sz="1200" dirty="0" err="1" smtClean="0"/>
              <a:t>april</a:t>
            </a:r>
            <a:r>
              <a:rPr lang="en-US" sz="1200" dirty="0" smtClean="0"/>
              <a:t> (the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starts the next PI period!)</a:t>
            </a:r>
          </a:p>
          <a:p>
            <a:endParaRPr lang="en-US" sz="1200" dirty="0" smtClean="0"/>
          </a:p>
          <a:p>
            <a:r>
              <a:rPr lang="en-US" sz="1200" dirty="0" smtClean="0"/>
              <a:t>If</a:t>
            </a:r>
            <a:r>
              <a:rPr lang="en-US" sz="1200" baseline="0" dirty="0" smtClean="0"/>
              <a:t> supervision is scheduled for Wednesday: what is week 1? 3</a:t>
            </a:r>
            <a:r>
              <a:rPr lang="en-US" sz="1200" baseline="30000" dirty="0" smtClean="0"/>
              <a:t>rd</a:t>
            </a:r>
            <a:r>
              <a:rPr lang="en-US" sz="1200" baseline="0" dirty="0" smtClean="0"/>
              <a:t> to 9</a:t>
            </a:r>
            <a:r>
              <a:rPr lang="en-US" sz="1200" baseline="30000" dirty="0" smtClean="0"/>
              <a:t>th</a:t>
            </a:r>
            <a:endParaRPr lang="en-US" sz="1200" baseline="0" dirty="0" smtClean="0"/>
          </a:p>
          <a:p>
            <a:r>
              <a:rPr lang="en-US" sz="1200" baseline="0" dirty="0" smtClean="0"/>
              <a:t>Week 2? 10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to 16</a:t>
            </a:r>
            <a:r>
              <a:rPr lang="en-US" sz="1200" baseline="30000" dirty="0" smtClean="0"/>
              <a:t>th</a:t>
            </a:r>
            <a:endParaRPr lang="en-US" sz="1200" baseline="0" dirty="0" smtClean="0"/>
          </a:p>
          <a:p>
            <a:r>
              <a:rPr lang="en-US" sz="1200" baseline="0" dirty="0" smtClean="0"/>
              <a:t>Week 3: 17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to 23</a:t>
            </a:r>
            <a:r>
              <a:rPr lang="en-US" sz="1200" baseline="30000" dirty="0" smtClean="0"/>
              <a:t>rd</a:t>
            </a:r>
            <a:endParaRPr lang="en-US" sz="1200" baseline="0" dirty="0" smtClean="0"/>
          </a:p>
          <a:p>
            <a:r>
              <a:rPr lang="en-US" sz="1200" baseline="0" dirty="0" smtClean="0"/>
              <a:t>Week 4: 24 to 30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If supervision</a:t>
            </a:r>
            <a:r>
              <a:rPr lang="en-US" sz="1200" baseline="0" dirty="0" smtClean="0"/>
              <a:t> is scheduled for Wednesday:</a:t>
            </a:r>
          </a:p>
          <a:p>
            <a:r>
              <a:rPr lang="en-US" sz="1200" baseline="0" dirty="0" smtClean="0"/>
              <a:t>When can you do the first one?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Ok, so now that we’ve defined our</a:t>
            </a:r>
            <a:r>
              <a:rPr lang="en-US" sz="1200" baseline="0" dirty="0" smtClean="0"/>
              <a:t> weeks: let’s see how some sample supervisions sessions map on to them (assume each is full 90 </a:t>
            </a:r>
            <a:r>
              <a:rPr lang="en-US" sz="1200" baseline="0" dirty="0" err="1" smtClean="0"/>
              <a:t>mins</a:t>
            </a:r>
            <a:r>
              <a:rPr lang="en-US" sz="1200" baseline="0" dirty="0" smtClean="0"/>
              <a:t>)</a:t>
            </a:r>
          </a:p>
          <a:p>
            <a:r>
              <a:rPr lang="en-US" sz="1200" baseline="0" dirty="0" smtClean="0"/>
              <a:t>would each of these count? Why or why not?</a:t>
            </a:r>
          </a:p>
          <a:p>
            <a:r>
              <a:rPr lang="en-US" sz="1200" baseline="0" dirty="0" smtClean="0"/>
              <a:t>3</a:t>
            </a:r>
            <a:r>
              <a:rPr lang="en-US" sz="1200" baseline="30000" dirty="0" smtClean="0"/>
              <a:t>rd</a:t>
            </a:r>
            <a:r>
              <a:rPr lang="en-US" sz="1200" baseline="0" dirty="0" smtClean="0"/>
              <a:t>: yes! Start of week</a:t>
            </a:r>
          </a:p>
          <a:p>
            <a:r>
              <a:rPr lang="en-US" sz="1200" baseline="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: yes! Start of week 2!</a:t>
            </a:r>
          </a:p>
          <a:p>
            <a:r>
              <a:rPr lang="en-US" sz="1200" baseline="0" dirty="0" smtClean="0"/>
              <a:t>16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: NO! new calendar week, but still part of last supervision week!</a:t>
            </a:r>
          </a:p>
          <a:p>
            <a:r>
              <a:rPr lang="en-US" sz="1200" baseline="0" dirty="0" smtClean="0"/>
              <a:t>25: yes!</a:t>
            </a:r>
          </a:p>
          <a:p>
            <a:r>
              <a:rPr lang="en-US" sz="1200" baseline="0" dirty="0" smtClean="0"/>
              <a:t>Notice: no purple week supervision!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Getting ahead philosophy: unsarcastically good! We very much appreciate</a:t>
            </a:r>
            <a:r>
              <a:rPr lang="en-US" sz="1200" baseline="0" dirty="0" smtClean="0"/>
              <a:t> your planning!</a:t>
            </a:r>
          </a:p>
          <a:p>
            <a:r>
              <a:rPr lang="en-US" sz="1200" baseline="0" dirty="0" smtClean="0"/>
              <a:t>But… it doesn’t quite work that way in the system.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3C8A-7F52-45A7-9BF2-ED3188BBA46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D317-13C8-41E7-BC3F-0AC288A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319518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Supervision!</a:t>
            </a:r>
            <a:br>
              <a:rPr lang="en-US" sz="4800" dirty="0" smtClean="0">
                <a:latin typeface="+mn-lt"/>
              </a:rPr>
            </a:br>
            <a:r>
              <a:rPr lang="en-US" sz="4800" dirty="0" smtClean="0">
                <a:latin typeface="+mn-lt"/>
              </a:rPr>
              <a:t/>
            </a:r>
            <a:br>
              <a:rPr lang="en-US" sz="4800" dirty="0" smtClean="0"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6036028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Staff Out All Week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“excused absence” from a weekly supervision is Reason Not Held: Staff Out All Week</a:t>
            </a:r>
          </a:p>
          <a:p>
            <a:r>
              <a:rPr lang="en-US" sz="2400" b="1" dirty="0" smtClean="0"/>
              <a:t>Week SHOULD BE Supervision Week, not Calendar Week</a:t>
            </a:r>
          </a:p>
          <a:p>
            <a:pPr marL="457200" lvl="1" indent="0">
              <a:buNone/>
            </a:pPr>
            <a:r>
              <a:rPr lang="en-US" i="1" dirty="0" smtClean="0"/>
              <a:t>because you have into next Supervision Week to make it 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Monday vs Other Days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Mondays as Supervision Scheduled Day:</a:t>
            </a:r>
          </a:p>
          <a:p>
            <a:pPr lvl="1"/>
            <a:r>
              <a:rPr lang="en-US" sz="2200" dirty="0" smtClean="0"/>
              <a:t>Aligns Supervision week with Calendar week</a:t>
            </a:r>
          </a:p>
          <a:p>
            <a:pPr lvl="1"/>
            <a:r>
              <a:rPr lang="en-US" sz="2200" dirty="0" smtClean="0"/>
              <a:t>Keeps you from thinking you can “get ahead”</a:t>
            </a:r>
          </a:p>
          <a:p>
            <a:r>
              <a:rPr lang="en-US" sz="2400" dirty="0" smtClean="0"/>
              <a:t>But if you don’t actually usually hold your supervisions on Monday, probably not worth it. Chose the actual day!</a:t>
            </a:r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Remember: Goal 90%, Requirement 75%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reports go by Supervision Weeks. And for the most part, if most supervision sessions are as scheduled, you’re fine.</a:t>
            </a:r>
          </a:p>
          <a:p>
            <a:r>
              <a:rPr lang="en-US" sz="2400" dirty="0" smtClean="0"/>
              <a:t>Sometimes, it might make the most sense to think about Calendar Weeks! whether because it’s easier to track, or to keep gaps from getting too long, etc.</a:t>
            </a:r>
          </a:p>
          <a:p>
            <a:r>
              <a:rPr lang="en-US" sz="2400" dirty="0" smtClean="0"/>
              <a:t>It’s ok if you occasionally do an extra one early, miss a week, then resume normal schedule.</a:t>
            </a:r>
          </a:p>
          <a:p>
            <a:r>
              <a:rPr lang="en-US" sz="2400" dirty="0" smtClean="0"/>
              <a:t>That’s why it’s not a 100% requirement </a:t>
            </a:r>
            <a:r>
              <a:rPr lang="en-US" sz="2400" dirty="0" smtClean="0">
                <a:sym typeface="Wingdings" panose="05000000000000000000" pitchFamily="2" charset="2"/>
              </a:rPr>
              <a:t> There’s a little wiggle room!</a:t>
            </a:r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73813"/>
            <a:ext cx="7886700" cy="41031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time direct service staff:</a:t>
            </a:r>
          </a:p>
          <a:p>
            <a:pPr lvl="1"/>
            <a:r>
              <a:rPr lang="en-US" sz="2200" dirty="0" smtClean="0"/>
              <a:t>1.5 to 2 hours weekly</a:t>
            </a:r>
          </a:p>
          <a:p>
            <a:r>
              <a:rPr lang="en-US" sz="2400" dirty="0" smtClean="0"/>
              <a:t>Part time direct service staff:</a:t>
            </a:r>
          </a:p>
          <a:p>
            <a:pPr lvl="1"/>
            <a:r>
              <a:rPr lang="en-US" sz="2200" dirty="0" smtClean="0"/>
              <a:t>1 hour weekly</a:t>
            </a:r>
            <a:endParaRPr lang="en-US" sz="2200" dirty="0"/>
          </a:p>
          <a:p>
            <a:r>
              <a:rPr lang="en-US" sz="2400" dirty="0" smtClean="0"/>
              <a:t>Very part time (&gt;10 </a:t>
            </a:r>
            <a:r>
              <a:rPr lang="en-US" sz="2400" dirty="0" err="1" smtClean="0"/>
              <a:t>hrs</a:t>
            </a:r>
            <a:r>
              <a:rPr lang="en-US" sz="2400" dirty="0" smtClean="0"/>
              <a:t>/week) direct service staff:</a:t>
            </a:r>
          </a:p>
          <a:p>
            <a:pPr lvl="1"/>
            <a:r>
              <a:rPr lang="en-US" sz="2200" dirty="0" smtClean="0"/>
              <a:t>15 minutes every week</a:t>
            </a:r>
            <a:endParaRPr lang="en-US" sz="2200" dirty="0"/>
          </a:p>
          <a:p>
            <a:r>
              <a:rPr lang="en-US" sz="2400" dirty="0" smtClean="0"/>
              <a:t>Supervisors:</a:t>
            </a:r>
          </a:p>
          <a:p>
            <a:pPr lvl="1"/>
            <a:r>
              <a:rPr lang="en-US" sz="2200" dirty="0" smtClean="0"/>
              <a:t>Minimum monthly (twice a month is recommended)</a:t>
            </a:r>
          </a:p>
          <a:p>
            <a:pPr lvl="1"/>
            <a:r>
              <a:rPr lang="en-US" sz="2200" dirty="0" smtClean="0"/>
              <a:t>Unless carry caseload, regularly perform assessments: then same(</a:t>
            </a:r>
            <a:r>
              <a:rPr lang="en-US" sz="2200" dirty="0" err="1" smtClean="0"/>
              <a:t>ish</a:t>
            </a:r>
            <a:r>
              <a:rPr lang="en-US" sz="2200" dirty="0" smtClean="0"/>
              <a:t>) weekly requirements as direct service staff</a:t>
            </a:r>
            <a:endParaRPr lang="en-US" sz="22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Supervision Requirements: Who Needs What?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So what is a week?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Calendar weeks ≠ Supervision weeks!</a:t>
            </a:r>
          </a:p>
          <a:p>
            <a:pPr lvl="1"/>
            <a:r>
              <a:rPr lang="en-US" sz="2200" dirty="0" smtClean="0"/>
              <a:t>Calendar weeks are Monday-Friday</a:t>
            </a:r>
            <a:endParaRPr lang="en-US" sz="2200" dirty="0"/>
          </a:p>
          <a:p>
            <a:pPr lvl="1"/>
            <a:r>
              <a:rPr lang="en-US" sz="2200" dirty="0" smtClean="0"/>
              <a:t>Supervision weeks are calculated from the first occurrence of the Scheduled Supervision Day in period, and go for the next 6 days</a:t>
            </a:r>
          </a:p>
          <a:p>
            <a:r>
              <a:rPr lang="en-US" sz="2400" dirty="0" smtClean="0"/>
              <a:t>If supervision is scheduled on Wednesday, </a:t>
            </a:r>
            <a:r>
              <a:rPr lang="en-US" sz="2400" i="1" dirty="0" smtClean="0"/>
              <a:t>week</a:t>
            </a:r>
            <a:r>
              <a:rPr lang="en-US" sz="2400" dirty="0" smtClean="0"/>
              <a:t> is: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Wednesday </a:t>
            </a:r>
            <a:r>
              <a:rPr lang="en-US" sz="2400" i="1" dirty="0" smtClean="0"/>
              <a:t>through next Tuesday</a:t>
            </a:r>
            <a:endParaRPr lang="en-US" sz="1600" i="1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3840" b="49946"/>
          <a:stretch/>
        </p:blipFill>
        <p:spPr>
          <a:xfrm>
            <a:off x="1410420" y="4016694"/>
            <a:ext cx="6195545" cy="1720734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424366" y="4550190"/>
            <a:ext cx="4026676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5625" y="4236918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So what is a week?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3370"/>
          <a:stretch/>
        </p:blipFill>
        <p:spPr>
          <a:xfrm>
            <a:off x="926203" y="1100532"/>
            <a:ext cx="7376133" cy="546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158" y="2211169"/>
            <a:ext cx="13941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Start of next </a:t>
            </a:r>
          </a:p>
          <a:p>
            <a:r>
              <a:rPr lang="en-US" i="1" dirty="0" smtClean="0"/>
              <a:t>PI period!</a:t>
            </a:r>
            <a:endParaRPr lang="en-US" i="1" dirty="0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600200" y="2431474"/>
            <a:ext cx="571500" cy="426026"/>
          </a:xfrm>
          <a:prstGeom prst="curvedConnector3">
            <a:avLst>
              <a:gd name="adj1" fmla="val 51818"/>
            </a:avLst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61209" y="4758426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1257" y="3885548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71257" y="3027753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1208" y="2211169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320367" y="2518331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20367" y="337325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320367" y="427317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6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320367" y="517309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85937" y="2431474"/>
            <a:ext cx="111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999"/>
                </a:solidFill>
              </a:rPr>
              <a:t>Week 1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5937" y="3251750"/>
            <a:ext cx="111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Week 2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5937" y="4221111"/>
            <a:ext cx="111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62DFF"/>
                </a:solidFill>
              </a:rPr>
              <a:t>Week 3</a:t>
            </a:r>
            <a:endParaRPr lang="en-US" sz="2400" dirty="0">
              <a:solidFill>
                <a:srgbClr val="962D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5937" y="5110982"/>
            <a:ext cx="111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C0099"/>
                </a:solidFill>
              </a:rPr>
              <a:t>Week 4</a:t>
            </a:r>
            <a:endParaRPr lang="en-US" sz="24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5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Do these supervisions count?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3715" b="3370"/>
          <a:stretch/>
        </p:blipFill>
        <p:spPr>
          <a:xfrm>
            <a:off x="926203" y="1876425"/>
            <a:ext cx="7376133" cy="469063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61209" y="4758426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1257" y="3885548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71257" y="3027753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61208" y="2211169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320367" y="2518331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20367" y="337325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320367" y="427317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320367" y="5173099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37302" y="2295524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8311" y="316183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66655" y="4050540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3524" y="4975818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083" y="241683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4977" y="4088661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3108" y="328223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13411" y="5059438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0053" y="5691928"/>
            <a:ext cx="380909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Overall: 4 supervisions,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3 of 4 weeks met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5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" grpId="0"/>
      <p:bldP spid="17" grpId="0"/>
      <p:bldP spid="18" grpId="0"/>
      <p:bldP spid="19" grpId="0"/>
      <p:bldP spid="11" grpId="0"/>
      <p:bldP spid="23" grpId="0"/>
      <p:bldP spid="35" grpId="0"/>
      <p:bldP spid="36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Making Sure Off-Schedule Supervisions Count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all fine if you always meet on your scheduled day.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what do you do when you know someone is going to be out</a:t>
            </a:r>
            <a:r>
              <a:rPr lang="en-US" sz="2400" dirty="0" smtClean="0"/>
              <a:t>? (e.g., Thanksgiving!)</a:t>
            </a:r>
          </a:p>
          <a:p>
            <a:r>
              <a:rPr lang="en-US" sz="2400" dirty="0" smtClean="0"/>
              <a:t>“Getting ahead” vs “Making up” supervisions:</a:t>
            </a:r>
          </a:p>
          <a:p>
            <a:pPr lvl="1"/>
            <a:r>
              <a:rPr lang="en-US" sz="2200" dirty="0" smtClean="0"/>
              <a:t>As we just saw: Being proactive doesn’t help! (unfortunately!)</a:t>
            </a:r>
          </a:p>
          <a:p>
            <a:pPr lvl="1"/>
            <a:r>
              <a:rPr lang="en-US" sz="2200" dirty="0" smtClean="0"/>
              <a:t>Instead: Make up supervision later in that supervision week/early in next calendar week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Making Sure Off-Schedule Supervisions Count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31771" y="4084548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54580" y="4724246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 or S</a:t>
            </a:r>
            <a:endParaRPr lang="en-US" sz="4000" b="1" dirty="0"/>
          </a:p>
        </p:txBody>
      </p:sp>
      <p:sp>
        <p:nvSpPr>
          <p:cNvPr id="18" name="Oval 17"/>
          <p:cNvSpPr/>
          <p:nvPr/>
        </p:nvSpPr>
        <p:spPr>
          <a:xfrm>
            <a:off x="4061207" y="3760921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61207" y="4594198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30831" y="389445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NO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7246" y="3923694"/>
            <a:ext cx="381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Staff out W, </a:t>
            </a:r>
            <a:r>
              <a:rPr lang="en-US" sz="4000" b="1" dirty="0" err="1" smtClean="0"/>
              <a:t>Th</a:t>
            </a:r>
            <a:r>
              <a:rPr lang="en-US" sz="4000" b="1" dirty="0" smtClean="0"/>
              <a:t>, F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52282" y="4770254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34365" b="18565"/>
          <a:stretch/>
        </p:blipFill>
        <p:spPr>
          <a:xfrm>
            <a:off x="926203" y="2733152"/>
            <a:ext cx="7376133" cy="2662813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061209" y="4446927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71257" y="3574049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1257" y="2716254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320367" y="306176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20367" y="396168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320367" y="486160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99378" y="2888048"/>
            <a:ext cx="40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Staff out W, </a:t>
            </a:r>
            <a:r>
              <a:rPr lang="en-US" sz="3600" b="1" dirty="0" err="1" smtClean="0"/>
              <a:t>Th</a:t>
            </a:r>
            <a:r>
              <a:rPr lang="en-US" sz="3600" b="1" dirty="0" smtClean="0"/>
              <a:t>, F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54024" y="3739041"/>
            <a:ext cx="153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 or S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45793" y="4594198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34925" y="3730605"/>
            <a:ext cx="48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1818752" y="5385917"/>
            <a:ext cx="3848518" cy="456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65086" y="3492819"/>
            <a:ext cx="255998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 (twice in calendar week, but diff sup weeks)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0108" y="4958442"/>
            <a:ext cx="25715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(back on schedule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3"/>
            <a:ext cx="8397537" cy="47841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 example: </a:t>
            </a:r>
            <a:r>
              <a:rPr lang="en-US" sz="2400" dirty="0" smtClean="0"/>
              <a:t>If staff’s scheduled supervision is W, but staff </a:t>
            </a:r>
            <a:r>
              <a:rPr lang="en-US" sz="2400" dirty="0"/>
              <a:t>is going to be out W, </a:t>
            </a:r>
            <a:r>
              <a:rPr lang="en-US" sz="2400" dirty="0" err="1"/>
              <a:t>Th</a:t>
            </a:r>
            <a:r>
              <a:rPr lang="en-US" sz="2400" dirty="0"/>
              <a:t>, </a:t>
            </a:r>
            <a:r>
              <a:rPr lang="en-US" sz="2400" dirty="0" smtClean="0"/>
              <a:t>F, </a:t>
            </a:r>
            <a:r>
              <a:rPr lang="en-US" sz="2400" dirty="0"/>
              <a:t>when should you hold supervision</a:t>
            </a:r>
            <a:r>
              <a:rPr lang="en-US" sz="2400" dirty="0" smtClean="0"/>
              <a:t>?</a:t>
            </a:r>
          </a:p>
          <a:p>
            <a:endParaRPr lang="en-US" sz="26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Hold </a:t>
            </a:r>
            <a:r>
              <a:rPr lang="en-US" dirty="0"/>
              <a:t>supervision NEXT M or </a:t>
            </a:r>
            <a:r>
              <a:rPr lang="en-US" dirty="0" smtClean="0"/>
              <a:t>T (make it up)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smtClean="0"/>
              <a:t>maybe next </a:t>
            </a:r>
            <a:r>
              <a:rPr lang="en-US" dirty="0"/>
              <a:t>Supervision say </a:t>
            </a:r>
            <a:r>
              <a:rPr lang="en-US" dirty="0" smtClean="0"/>
              <a:t>F; then </a:t>
            </a:r>
            <a:r>
              <a:rPr lang="en-US" dirty="0"/>
              <a:t>back on next </a:t>
            </a:r>
            <a:r>
              <a:rPr lang="en-US" dirty="0" smtClean="0"/>
              <a:t>W</a:t>
            </a:r>
          </a:p>
          <a:p>
            <a:pPr lvl="1"/>
            <a:r>
              <a:rPr lang="en-US" dirty="0" smtClean="0"/>
              <a:t>Upside: No missing weeks. Downside: a little harder to track, longer gap between supervisions (3</a:t>
            </a:r>
            <a:r>
              <a:rPr lang="en-US" baseline="30000" dirty="0" smtClean="0"/>
              <a:t>rd</a:t>
            </a:r>
            <a:r>
              <a:rPr lang="en-US" dirty="0" smtClean="0"/>
              <a:t> to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045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/>
      <p:bldP spid="33" grpId="0"/>
      <p:bldP spid="35" grpId="0"/>
      <p:bldP spid="36" grpId="0" animBg="1"/>
      <p:bldP spid="8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Making Sure Off-Schedule Supervisions Count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31771" y="4084548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54580" y="4724246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 or S</a:t>
            </a:r>
            <a:endParaRPr lang="en-US" sz="4000" b="1" dirty="0"/>
          </a:p>
        </p:txBody>
      </p:sp>
      <p:sp>
        <p:nvSpPr>
          <p:cNvPr id="18" name="Oval 17"/>
          <p:cNvSpPr/>
          <p:nvPr/>
        </p:nvSpPr>
        <p:spPr>
          <a:xfrm>
            <a:off x="4061207" y="3760921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61207" y="4594198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30831" y="3894452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NO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7246" y="3923694"/>
            <a:ext cx="381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Staff out W, </a:t>
            </a:r>
            <a:r>
              <a:rPr lang="en-US" sz="4000" b="1" dirty="0" err="1" smtClean="0"/>
              <a:t>Th</a:t>
            </a:r>
            <a:r>
              <a:rPr lang="en-US" sz="4000" b="1" dirty="0" smtClean="0"/>
              <a:t>, F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52282" y="4770254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34365" b="18565"/>
          <a:stretch/>
        </p:blipFill>
        <p:spPr>
          <a:xfrm>
            <a:off x="926203" y="2733152"/>
            <a:ext cx="7376133" cy="2662813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061209" y="4446927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71257" y="3574049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1257" y="2716254"/>
            <a:ext cx="432079" cy="441596"/>
          </a:xfrm>
          <a:prstGeom prst="ellipse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320367" y="306176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20367" y="396168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320367" y="4861600"/>
            <a:ext cx="4211062" cy="854701"/>
          </a:xfrm>
          <a:custGeom>
            <a:avLst/>
            <a:gdLst>
              <a:gd name="connsiteX0" fmla="*/ 1896426 w 3885535"/>
              <a:gd name="connsiteY0" fmla="*/ 4324 h 854701"/>
              <a:gd name="connsiteX1" fmla="*/ 3835757 w 3885535"/>
              <a:gd name="connsiteY1" fmla="*/ 104808 h 854701"/>
              <a:gd name="connsiteX2" fmla="*/ 87722 w 3885535"/>
              <a:gd name="connsiteY2" fmla="*/ 707709 h 854701"/>
              <a:gd name="connsiteX3" fmla="*/ 1193041 w 3885535"/>
              <a:gd name="connsiteY3" fmla="*/ 838337 h 854701"/>
              <a:gd name="connsiteX4" fmla="*/ 1253331 w 3885535"/>
              <a:gd name="connsiteY4" fmla="*/ 848386 h 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5535" h="854701">
                <a:moveTo>
                  <a:pt x="1896426" y="4324"/>
                </a:moveTo>
                <a:cubicBezTo>
                  <a:pt x="3016817" y="-4050"/>
                  <a:pt x="4137208" y="-12423"/>
                  <a:pt x="3835757" y="104808"/>
                </a:cubicBezTo>
                <a:cubicBezTo>
                  <a:pt x="3534306" y="222039"/>
                  <a:pt x="528175" y="585454"/>
                  <a:pt x="87722" y="707709"/>
                </a:cubicBezTo>
                <a:cubicBezTo>
                  <a:pt x="-352731" y="829964"/>
                  <a:pt x="998773" y="814891"/>
                  <a:pt x="1193041" y="838337"/>
                </a:cubicBezTo>
                <a:cubicBezTo>
                  <a:pt x="1387309" y="861783"/>
                  <a:pt x="1320320" y="855084"/>
                  <a:pt x="1253331" y="848386"/>
                </a:cubicBezTo>
              </a:path>
            </a:pathLst>
          </a:custGeom>
          <a:noFill/>
          <a:ln w="5080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45793" y="4594198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77417" y="285824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397685" y="3760921"/>
            <a:ext cx="48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1818752" y="5385917"/>
            <a:ext cx="3848518" cy="372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137" y="2650977"/>
            <a:ext cx="291106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 (will not count for blue week, but closer to normal schedule)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867" y="4021936"/>
            <a:ext cx="25715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(back on schedule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9378" y="2888048"/>
            <a:ext cx="40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Staff out W, </a:t>
            </a:r>
            <a:r>
              <a:rPr lang="en-US" sz="3600" b="1" dirty="0" err="1" smtClean="0"/>
              <a:t>Th</a:t>
            </a:r>
            <a:r>
              <a:rPr lang="en-US" sz="3600" b="1" dirty="0" smtClean="0"/>
              <a:t>, F</a:t>
            </a:r>
            <a:endParaRPr lang="en-US" sz="36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14867" y="2025133"/>
            <a:ext cx="8382000" cy="474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For example: If staff’s scheduled supervision is W, but staff is going to be out W, </a:t>
            </a:r>
            <a:r>
              <a:rPr lang="en-US" sz="2200" dirty="0" err="1" smtClean="0"/>
              <a:t>Th</a:t>
            </a:r>
            <a:r>
              <a:rPr lang="en-US" sz="2200" dirty="0" smtClean="0"/>
              <a:t>, F, when should you hold supervision?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 lvl="4"/>
            <a:endParaRPr lang="en-US" sz="800" dirty="0" smtClean="0"/>
          </a:p>
          <a:p>
            <a:pPr lvl="1"/>
            <a:r>
              <a:rPr lang="en-US" sz="2200" b="1" dirty="0" smtClean="0"/>
              <a:t>Alternately</a:t>
            </a:r>
            <a:r>
              <a:rPr lang="en-US" sz="2200" dirty="0" smtClean="0"/>
              <a:t>: hold early supervision on T, skip blue week, immediately back on normal schedule in purple week</a:t>
            </a:r>
            <a:endParaRPr lang="en-US" sz="2200" dirty="0" smtClean="0">
              <a:solidFill>
                <a:schemeClr val="bg1"/>
              </a:solidFill>
            </a:endParaRPr>
          </a:p>
          <a:p>
            <a:pPr lvl="1"/>
            <a:r>
              <a:rPr lang="en-US" sz="2200" dirty="0" smtClean="0"/>
              <a:t>Easier to keep track of, but will take the hit in report</a:t>
            </a:r>
          </a:p>
        </p:txBody>
      </p:sp>
    </p:spTree>
    <p:extLst>
      <p:ext uri="{BB962C8B-B14F-4D97-AF65-F5344CB8AC3E}">
        <p14:creationId xmlns:p14="http://schemas.microsoft.com/office/powerpoint/2010/main" val="38565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/>
      <p:bldP spid="34" grpId="0"/>
      <p:bldP spid="35" grpId="0"/>
      <p:bldP spid="36" grpId="0" animBg="1"/>
      <p:bldP spid="8" grpId="0" animBg="1"/>
      <p:bldP spid="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Making Sure Off-Schedule Supervisions Count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to get back on schedule after staff is out for a few days (but not full week) and misses scheduled supervision:</a:t>
            </a:r>
            <a:endParaRPr lang="en-US" sz="2400" dirty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have </a:t>
            </a:r>
            <a:r>
              <a:rPr lang="en-US" dirty="0" smtClean="0"/>
              <a:t>to have 2 </a:t>
            </a:r>
            <a:r>
              <a:rPr lang="en-US" dirty="0"/>
              <a:t>supervisions in same </a:t>
            </a:r>
            <a:r>
              <a:rPr lang="en-US" dirty="0" smtClean="0"/>
              <a:t>Calendar Week (make up &amp; next scheduled), </a:t>
            </a:r>
          </a:p>
          <a:p>
            <a:pPr lvl="1"/>
            <a:r>
              <a:rPr lang="en-US" dirty="0" smtClean="0"/>
              <a:t>OR skip </a:t>
            </a:r>
            <a:r>
              <a:rPr lang="en-US" dirty="0"/>
              <a:t>a </a:t>
            </a:r>
            <a:r>
              <a:rPr lang="en-US" dirty="0" smtClean="0"/>
              <a:t>Supervision </a:t>
            </a:r>
            <a:r>
              <a:rPr lang="en-US" dirty="0"/>
              <a:t>W</a:t>
            </a:r>
            <a:r>
              <a:rPr lang="en-US" dirty="0" smtClean="0"/>
              <a:t>eek </a:t>
            </a:r>
            <a:r>
              <a:rPr lang="en-US" dirty="0"/>
              <a:t>(and take the hit in the </a:t>
            </a:r>
            <a:r>
              <a:rPr lang="en-US" dirty="0" smtClean="0"/>
              <a:t>report)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5" y="3915596"/>
            <a:ext cx="4001029" cy="265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1170</Words>
  <Application>Microsoft Office PowerPoint</Application>
  <PresentationFormat>On-screen Show (4:3)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Supervision!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Case Levels</dc:title>
  <dc:creator>Gullick, Margaret</dc:creator>
  <cp:lastModifiedBy>Noble, Corinne M</cp:lastModifiedBy>
  <cp:revision>39</cp:revision>
  <dcterms:created xsi:type="dcterms:W3CDTF">2018-10-29T17:18:27Z</dcterms:created>
  <dcterms:modified xsi:type="dcterms:W3CDTF">2019-05-01T19:06:19Z</dcterms:modified>
</cp:coreProperties>
</file>