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74" r:id="rId3"/>
    <p:sldId id="279" r:id="rId4"/>
    <p:sldId id="268" r:id="rId5"/>
    <p:sldId id="260" r:id="rId6"/>
    <p:sldId id="277" r:id="rId7"/>
    <p:sldId id="276" r:id="rId8"/>
    <p:sldId id="264" r:id="rId9"/>
    <p:sldId id="273" r:id="rId10"/>
    <p:sldId id="280" r:id="rId11"/>
    <p:sldId id="281" r:id="rId12"/>
    <p:sldId id="282" r:id="rId13"/>
    <p:sldId id="269" r:id="rId14"/>
    <p:sldId id="262" r:id="rId15"/>
    <p:sldId id="270" r:id="rId16"/>
    <p:sldId id="283" r:id="rId17"/>
    <p:sldId id="271" r:id="rId18"/>
    <p:sldId id="278" r:id="rId19"/>
    <p:sldId id="266"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14" autoAdjust="0"/>
    <p:restoredTop sz="83198" autoAdjust="0"/>
  </p:normalViewPr>
  <p:slideViewPr>
    <p:cSldViewPr snapToGrid="0">
      <p:cViewPr varScale="1">
        <p:scale>
          <a:sx n="95" d="100"/>
          <a:sy n="95" d="100"/>
        </p:scale>
        <p:origin x="1596"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AE67155B-AA3D-455B-9665-4C253ADDB801}" type="datetimeFigureOut">
              <a:rPr lang="en-US" smtClean="0"/>
              <a:t>2/4/2021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097A220A-90E4-4817-ACFB-28E0A479FFCC}" type="slidenum">
              <a:rPr lang="en-US" smtClean="0"/>
              <a:t>‹#›</a:t>
            </a:fld>
            <a:endParaRPr lang="en-US"/>
          </a:p>
        </p:txBody>
      </p:sp>
    </p:spTree>
    <p:extLst>
      <p:ext uri="{BB962C8B-B14F-4D97-AF65-F5344CB8AC3E}">
        <p14:creationId xmlns:p14="http://schemas.microsoft.com/office/powerpoint/2010/main" val="367226175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4BC69C6-39DD-458F-A75C-28AD5EDCC8CF}" type="datetimeFigureOut">
              <a:rPr lang="en-US" smtClean="0"/>
              <a:t>2/4/2021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D318908-5EB9-411B-86DD-D2911FCED78A}" type="slidenum">
              <a:rPr lang="en-US" smtClean="0"/>
              <a:t>‹#›</a:t>
            </a:fld>
            <a:endParaRPr lang="en-US"/>
          </a:p>
        </p:txBody>
      </p:sp>
    </p:spTree>
    <p:extLst>
      <p:ext uri="{BB962C8B-B14F-4D97-AF65-F5344CB8AC3E}">
        <p14:creationId xmlns:p14="http://schemas.microsoft.com/office/powerpoint/2010/main" val="51627802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318908-5EB9-411B-86DD-D2911FCED78A}" type="slidenum">
              <a:rPr lang="en-US" smtClean="0"/>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2696890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sample of use of the FGP form a Transition Plan.</a:t>
            </a:r>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9D318908-5EB9-411B-86DD-D2911FCED78A}" type="slidenum">
              <a:rPr lang="en-US" smtClean="0"/>
              <a:t>10</a:t>
            </a:fld>
            <a:endParaRPr lang="en-US"/>
          </a:p>
        </p:txBody>
      </p:sp>
    </p:spTree>
    <p:extLst>
      <p:ext uri="{BB962C8B-B14F-4D97-AF65-F5344CB8AC3E}">
        <p14:creationId xmlns:p14="http://schemas.microsoft.com/office/powerpoint/2010/main" val="1724236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FGPs will now be kept on a new tab on the Case home page. To view them, select from the dropdown</a:t>
            </a:r>
            <a:r>
              <a:rPr lang="en-US" baseline="0" dirty="0"/>
              <a:t> box.</a:t>
            </a:r>
            <a:endParaRPr lang="en-US" dirty="0"/>
          </a:p>
        </p:txBody>
      </p:sp>
      <p:sp>
        <p:nvSpPr>
          <p:cNvPr id="4" name="Slide Number Placeholder 3"/>
          <p:cNvSpPr>
            <a:spLocks noGrp="1"/>
          </p:cNvSpPr>
          <p:nvPr>
            <p:ph type="sldNum" sz="quarter" idx="10"/>
          </p:nvPr>
        </p:nvSpPr>
        <p:spPr/>
        <p:txBody>
          <a:bodyPr/>
          <a:lstStyle/>
          <a:p>
            <a:fld id="{9D318908-5EB9-411B-86DD-D2911FCED78A}" type="slidenum">
              <a:rPr lang="en-US" smtClean="0"/>
              <a:t>13</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402890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baseline="0" dirty="0"/>
              <a:t>Once selected from the dropdown box that will include all the goals for the family, the information for each particular goal (status, steps etc.) will show in one screen. </a:t>
            </a:r>
          </a:p>
          <a:p>
            <a:pPr defTabSz="931774"/>
            <a:r>
              <a:rPr lang="en-US" baseline="0" dirty="0"/>
              <a:t>It has a </a:t>
            </a:r>
            <a:r>
              <a:rPr lang="en-US" dirty="0"/>
              <a:t>print option that makes it easy to share with parents.</a:t>
            </a:r>
          </a:p>
          <a:p>
            <a:pPr defTabSz="931774"/>
            <a:r>
              <a:rPr lang="en-US" dirty="0"/>
              <a:t>It shows the Goal status history (Start date and Status)</a:t>
            </a:r>
          </a:p>
          <a:p>
            <a:pPr defTabSz="931774"/>
            <a:r>
              <a:rPr lang="en-US" dirty="0"/>
              <a:t>Not</a:t>
            </a:r>
            <a:r>
              <a:rPr lang="en-US" baseline="0" dirty="0"/>
              <a:t> started</a:t>
            </a:r>
          </a:p>
          <a:p>
            <a:pPr defTabSz="931774"/>
            <a:r>
              <a:rPr lang="en-US" dirty="0"/>
              <a:t>Active</a:t>
            </a:r>
          </a:p>
          <a:p>
            <a:pPr defTabSz="931774"/>
            <a:r>
              <a:rPr lang="en-US" baseline="0" dirty="0"/>
              <a:t>Achieved</a:t>
            </a:r>
          </a:p>
          <a:p>
            <a:pPr defTabSz="931774"/>
            <a:r>
              <a:rPr lang="en-US" baseline="0" dirty="0"/>
              <a:t>Discontinued</a:t>
            </a:r>
          </a:p>
          <a:p>
            <a:pPr defTabSz="931774"/>
            <a:r>
              <a:rPr lang="en-US" baseline="0" dirty="0"/>
              <a:t>Extended</a:t>
            </a:r>
          </a:p>
          <a:p>
            <a:pPr defTabSz="931774"/>
            <a:r>
              <a:rPr lang="en-US" baseline="0" dirty="0"/>
              <a:t>Postponed </a:t>
            </a:r>
            <a:endParaRPr lang="en-US"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9D318908-5EB9-411B-86DD-D2911FCED78A}" type="slidenum">
              <a:rPr lang="en-US" smtClean="0"/>
              <a:t>14</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235690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goal is discussed at the next visit, it can be edited by clicking on the Edit button. The form will open and updates</a:t>
            </a:r>
            <a:r>
              <a:rPr lang="en-US" baseline="0" dirty="0"/>
              <a:t> can be added. New </a:t>
            </a:r>
            <a:r>
              <a:rPr lang="en-US" dirty="0"/>
              <a:t>steps, achieved ones etc. </a:t>
            </a:r>
          </a:p>
        </p:txBody>
      </p:sp>
      <p:sp>
        <p:nvSpPr>
          <p:cNvPr id="4" name="Slide Number Placeholder 3"/>
          <p:cNvSpPr>
            <a:spLocks noGrp="1"/>
          </p:cNvSpPr>
          <p:nvPr>
            <p:ph type="sldNum" sz="quarter" idx="10"/>
          </p:nvPr>
        </p:nvSpPr>
        <p:spPr/>
        <p:txBody>
          <a:bodyPr/>
          <a:lstStyle/>
          <a:p>
            <a:fld id="{9D318908-5EB9-411B-86DD-D2911FCED78A}" type="slidenum">
              <a:rPr lang="en-US" smtClean="0"/>
              <a:t>15</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1514741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goal or goals are NOT discussed during the visit, click on the Not discussed box to help you and your supervisor keep track. You can also click on the Family Goal Plans/Transition Plans tab on each case, select the Active cases and review the Goal Status History as shown on  slide 18 of </a:t>
            </a:r>
            <a:r>
              <a:rPr lang="en-US"/>
              <a:t>this presentation.</a:t>
            </a:r>
            <a:endParaRPr lang="en-US" dirty="0"/>
          </a:p>
        </p:txBody>
      </p:sp>
      <p:sp>
        <p:nvSpPr>
          <p:cNvPr id="4" name="Slide Number Placeholder 3"/>
          <p:cNvSpPr>
            <a:spLocks noGrp="1"/>
          </p:cNvSpPr>
          <p:nvPr>
            <p:ph type="sldNum" sz="quarter" idx="10"/>
          </p:nvPr>
        </p:nvSpPr>
        <p:spPr/>
        <p:txBody>
          <a:bodyPr/>
          <a:lstStyle/>
          <a:p>
            <a:fld id="{9D318908-5EB9-411B-86DD-D2911FCED78A}" type="slidenum">
              <a:rPr lang="en-US" smtClean="0"/>
              <a:t>16</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437981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Progress on the goal is documented on each of the boxes</a:t>
            </a:r>
            <a:r>
              <a:rPr lang="en-US" baseline="0" dirty="0"/>
              <a:t> indicated as </a:t>
            </a:r>
          </a:p>
          <a:p>
            <a:r>
              <a:rPr lang="en-US" baseline="0" dirty="0"/>
              <a:t>What happened since the last visit? Where the FSS would write …</a:t>
            </a:r>
            <a:r>
              <a:rPr lang="en-US" b="0" baseline="0" dirty="0"/>
              <a:t>how </a:t>
            </a:r>
            <a:r>
              <a:rPr lang="en-US" b="0" dirty="0"/>
              <a:t>successes were </a:t>
            </a:r>
            <a:r>
              <a:rPr lang="en-US" b="0" baseline="0" dirty="0"/>
              <a:t>celebrated, etc.</a:t>
            </a:r>
          </a:p>
          <a:p>
            <a:r>
              <a:rPr lang="en-US" baseline="0" dirty="0"/>
              <a:t>Challenges</a:t>
            </a:r>
          </a:p>
          <a:p>
            <a:r>
              <a:rPr lang="en-US" baseline="0" dirty="0"/>
              <a:t>Follow-up and Support</a:t>
            </a:r>
          </a:p>
          <a:p>
            <a:r>
              <a:rPr lang="en-US" baseline="0" dirty="0"/>
              <a:t>By clicking Submit, the history will be updated</a:t>
            </a:r>
          </a:p>
        </p:txBody>
      </p:sp>
      <p:sp>
        <p:nvSpPr>
          <p:cNvPr id="4" name="Slide Number Placeholder 3"/>
          <p:cNvSpPr>
            <a:spLocks noGrp="1"/>
          </p:cNvSpPr>
          <p:nvPr>
            <p:ph type="sldNum" sz="quarter" idx="10"/>
          </p:nvPr>
        </p:nvSpPr>
        <p:spPr/>
        <p:txBody>
          <a:bodyPr/>
          <a:lstStyle/>
          <a:p>
            <a:fld id="{9D318908-5EB9-411B-86DD-D2911FCED78A}" type="slidenum">
              <a:rPr lang="en-US" smtClean="0"/>
              <a:t>17</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1507566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At each home visit, when the goal is edited, successes, challenges and follow-up/support will be added to the history for an easy way of tracking and documenting all the work done at each visit.  During supervision, the Goal Plan History will show the frequency of discussion of the goals with families.</a:t>
            </a:r>
          </a:p>
        </p:txBody>
      </p:sp>
      <p:sp>
        <p:nvSpPr>
          <p:cNvPr id="4" name="Slide Number Placeholder 3"/>
          <p:cNvSpPr>
            <a:spLocks noGrp="1"/>
          </p:cNvSpPr>
          <p:nvPr>
            <p:ph type="sldNum" sz="quarter" idx="10"/>
          </p:nvPr>
        </p:nvSpPr>
        <p:spPr/>
        <p:txBody>
          <a:bodyPr/>
          <a:lstStyle/>
          <a:p>
            <a:fld id="{9D318908-5EB9-411B-86DD-D2911FCED78A}" type="slidenum">
              <a:rPr lang="en-US" smtClean="0"/>
              <a:t>18</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2807235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D318908-5EB9-411B-86DD-D2911FCED78A}" type="slidenum">
              <a:rPr lang="en-US" smtClean="0"/>
              <a:t>19</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1235020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D318908-5EB9-411B-86DD-D2911FCED78A}" type="slidenum">
              <a:rPr lang="en-US" smtClean="0"/>
              <a:t>2</a:t>
            </a:fld>
            <a:endParaRPr lang="en-US"/>
          </a:p>
        </p:txBody>
      </p:sp>
    </p:spTree>
    <p:extLst>
      <p:ext uri="{BB962C8B-B14F-4D97-AF65-F5344CB8AC3E}">
        <p14:creationId xmlns:p14="http://schemas.microsoft.com/office/powerpoint/2010/main" val="34187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page of the “hard copy” FGP form is not included in the new MIS version of the FGP form.  Print out this page and use it to guide and capture your initial exploratory goal planning conversations with families. When complete, upload it to the family’s case file on MIS. If your program works with paper files and prefers to keep a paper copy of this document, that is also fine. Please note that family, FSS, and FSS Supervisor signatures are no longer required on this form.</a:t>
            </a:r>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9D318908-5EB9-411B-86DD-D2911FCED78A}" type="slidenum">
              <a:rPr lang="en-US" smtClean="0"/>
              <a:t>3</a:t>
            </a:fld>
            <a:endParaRPr lang="en-US"/>
          </a:p>
        </p:txBody>
      </p:sp>
    </p:spTree>
    <p:extLst>
      <p:ext uri="{BB962C8B-B14F-4D97-AF65-F5344CB8AC3E}">
        <p14:creationId xmlns:p14="http://schemas.microsoft.com/office/powerpoint/2010/main" val="1631806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Family Goal Plan/Transition Plan tab on the Home Visit</a:t>
            </a:r>
            <a:r>
              <a:rPr lang="en-US" baseline="0" dirty="0"/>
              <a:t> Log has changed to show a box that will open the FGP Form by clicking on the +New Family Goal Plan.</a:t>
            </a:r>
            <a:endParaRPr lang="en-US" dirty="0"/>
          </a:p>
        </p:txBody>
      </p:sp>
      <p:sp>
        <p:nvSpPr>
          <p:cNvPr id="4" name="Slide Number Placeholder 3"/>
          <p:cNvSpPr>
            <a:spLocks noGrp="1"/>
          </p:cNvSpPr>
          <p:nvPr>
            <p:ph type="sldNum" sz="quarter" idx="10"/>
          </p:nvPr>
        </p:nvSpPr>
        <p:spPr/>
        <p:txBody>
          <a:bodyPr/>
          <a:lstStyle/>
          <a:p>
            <a:fld id="{9D318908-5EB9-411B-86DD-D2911FCED78A}" type="slidenum">
              <a:rPr lang="en-US" smtClean="0"/>
              <a:t>4</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2766676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MIS Form has easy to fill out boxes with information such as status of the goal, the goal area, who the goal pertains to. It also lists the Protective Factors for easy clicking and allows room to write down a brief description of the discussions around goal setting. The boxes have language to make it easy for the FSS to remember what needs to go in each one.</a:t>
            </a:r>
          </a:p>
          <a:p>
            <a:pPr lvl="0"/>
            <a:endParaRPr lang="en-US" b="1" dirty="0">
              <a:solidFill>
                <a:srgbClr val="00B050"/>
              </a:solidFill>
            </a:endParaRPr>
          </a:p>
        </p:txBody>
      </p:sp>
      <p:sp>
        <p:nvSpPr>
          <p:cNvPr id="4" name="Slide Number Placeholder 3"/>
          <p:cNvSpPr>
            <a:spLocks noGrp="1"/>
          </p:cNvSpPr>
          <p:nvPr>
            <p:ph type="sldNum" sz="quarter" idx="10"/>
          </p:nvPr>
        </p:nvSpPr>
        <p:spPr/>
        <p:txBody>
          <a:bodyPr/>
          <a:lstStyle/>
          <a:p>
            <a:fld id="{9D318908-5EB9-411B-86DD-D2911FCED78A}" type="slidenum">
              <a:rPr lang="en-US" smtClean="0"/>
              <a:t>5</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243144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form allows for the</a:t>
            </a:r>
            <a:r>
              <a:rPr lang="en-US" baseline="0" dirty="0"/>
              <a:t> goal to be broken up into steps</a:t>
            </a:r>
            <a:r>
              <a:rPr lang="en-US" dirty="0"/>
              <a:t>.  You</a:t>
            </a:r>
            <a:r>
              <a:rPr lang="en-US" baseline="0" dirty="0"/>
              <a:t> can add the anticipated achievement date and check the box to indicate it has been achieved.</a:t>
            </a:r>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D318908-5EB9-411B-86DD-D2911FCED78A}" type="slidenum">
              <a:rPr lang="en-US" smtClean="0"/>
              <a:t>6</a:t>
            </a:fld>
            <a:endParaRPr lang="en-US"/>
          </a:p>
        </p:txBody>
      </p:sp>
    </p:spTree>
    <p:extLst>
      <p:ext uri="{BB962C8B-B14F-4D97-AF65-F5344CB8AC3E}">
        <p14:creationId xmlns:p14="http://schemas.microsoft.com/office/powerpoint/2010/main" val="1284185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100" b="0" dirty="0">
                <a:solidFill>
                  <a:srgbClr val="00B050"/>
                </a:solidFill>
              </a:rPr>
              <a:t>Here you have an example</a:t>
            </a:r>
            <a:r>
              <a:rPr lang="en-US" sz="1100" b="0" baseline="0" dirty="0">
                <a:solidFill>
                  <a:srgbClr val="00B050"/>
                </a:solidFill>
              </a:rPr>
              <a:t> of a completed form.</a:t>
            </a:r>
            <a:endParaRPr lang="en-US" sz="1100" b="0" dirty="0">
              <a:solidFill>
                <a:srgbClr val="00B050"/>
              </a:solidFil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318908-5EB9-411B-86DD-D2911FCED78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eader Placeholder 4"/>
          <p:cNvSpPr>
            <a:spLocks noGrp="1"/>
          </p:cNvSpPr>
          <p:nvPr>
            <p:ph type="hd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211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Each step is numbered, has a description, an anticipated</a:t>
            </a:r>
            <a:r>
              <a:rPr lang="en-US" b="0" baseline="0" dirty="0"/>
              <a:t> achievement date and a box to show that it has been achieved. </a:t>
            </a:r>
            <a:endParaRPr lang="en-US" b="0" dirty="0"/>
          </a:p>
        </p:txBody>
      </p:sp>
      <p:sp>
        <p:nvSpPr>
          <p:cNvPr id="4" name="Slide Number Placeholder 3"/>
          <p:cNvSpPr>
            <a:spLocks noGrp="1"/>
          </p:cNvSpPr>
          <p:nvPr>
            <p:ph type="sldNum" sz="quarter" idx="10"/>
          </p:nvPr>
        </p:nvSpPr>
        <p:spPr/>
        <p:txBody>
          <a:bodyPr/>
          <a:lstStyle/>
          <a:p>
            <a:fld id="{9D318908-5EB9-411B-86DD-D2911FCED78A}" type="slidenum">
              <a:rPr lang="en-US" smtClean="0"/>
              <a:t>8</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1511685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defTabSz="931774">
              <a:buFont typeface="Arial" panose="020B0604020202020204" pitchFamily="34" charset="0"/>
              <a:buChar char="•"/>
            </a:pPr>
            <a:r>
              <a:rPr lang="en-US" dirty="0"/>
              <a:t>To document the Transition Plan (BPS 4-4A and B) the same form can be used.</a:t>
            </a:r>
            <a:r>
              <a:rPr lang="en-US" baseline="0" dirty="0"/>
              <a:t> By clicking on the Transition Plan box, 2 new boxes will appear: One to check a received Consent from the parent to reach out to another HF program or other organization and another to add the name of the program or organization. Note that the Goal Area is automatically set to 21. Transition Plan</a:t>
            </a:r>
            <a:endParaRPr lang="en-US" dirty="0"/>
          </a:p>
          <a:p>
            <a:pPr marL="174708" indent="-174708">
              <a:buFont typeface="Arial" panose="020B0604020202020204" pitchFamily="34" charset="0"/>
              <a:buChar char="•"/>
            </a:pPr>
            <a:r>
              <a:rPr lang="en-US" baseline="0" dirty="0"/>
              <a:t>The boxes to outline the plan are the same as with a regular goal plan. Steps can be  added indicating everything that is needed </a:t>
            </a:r>
            <a:r>
              <a:rPr lang="en-US" dirty="0"/>
              <a:t>to support the family during the transition</a:t>
            </a:r>
          </a:p>
          <a:p>
            <a:pPr marL="174708" indent="-174708">
              <a:buFont typeface="Arial" panose="020B0604020202020204" pitchFamily="34" charset="0"/>
              <a:buChar char="•"/>
            </a:pPr>
            <a:r>
              <a:rPr lang="en-US" dirty="0"/>
              <a:t>The “Anticipated Goal Achievement Date” will be the date family transitions out of the program. </a:t>
            </a:r>
          </a:p>
          <a:p>
            <a:pPr marL="174708" indent="-174708">
              <a:buFont typeface="Arial" panose="020B0604020202020204" pitchFamily="34" charset="0"/>
              <a:buChar char="•"/>
            </a:pPr>
            <a:r>
              <a:rPr lang="en-US" dirty="0"/>
              <a:t>In the “Creation of the Goal” section, be sure to note when you and </a:t>
            </a:r>
            <a:r>
              <a:rPr lang="en-US"/>
              <a:t>the family first </a:t>
            </a:r>
            <a:r>
              <a:rPr lang="en-US" dirty="0"/>
              <a:t>discussed the fact that the family will be transitioning out of the program.  </a:t>
            </a:r>
          </a:p>
          <a:p>
            <a:endParaRPr lang="en-US" dirty="0"/>
          </a:p>
        </p:txBody>
      </p:sp>
      <p:sp>
        <p:nvSpPr>
          <p:cNvPr id="4" name="Slide Number Placeholder 3"/>
          <p:cNvSpPr>
            <a:spLocks noGrp="1"/>
          </p:cNvSpPr>
          <p:nvPr>
            <p:ph type="sldNum" sz="quarter" idx="10"/>
          </p:nvPr>
        </p:nvSpPr>
        <p:spPr/>
        <p:txBody>
          <a:bodyPr/>
          <a:lstStyle/>
          <a:p>
            <a:fld id="{9D318908-5EB9-411B-86DD-D2911FCED78A}" type="slidenum">
              <a:rPr lang="en-US" smtClean="0"/>
              <a:t>9</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4179622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1753A7-F1B5-48A0-8169-885FF761E13E}"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302FE-6ABA-4A31-A6CF-6EDAF8437A1F}" type="slidenum">
              <a:rPr lang="en-US" smtClean="0"/>
              <a:t>‹#›</a:t>
            </a:fld>
            <a:endParaRPr lang="en-US"/>
          </a:p>
        </p:txBody>
      </p:sp>
    </p:spTree>
    <p:extLst>
      <p:ext uri="{BB962C8B-B14F-4D97-AF65-F5344CB8AC3E}">
        <p14:creationId xmlns:p14="http://schemas.microsoft.com/office/powerpoint/2010/main" val="1722270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B7BA5B-A8CC-490F-828E-3D47B47902B1}"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302FE-6ABA-4A31-A6CF-6EDAF8437A1F}" type="slidenum">
              <a:rPr lang="en-US" smtClean="0"/>
              <a:t>‹#›</a:t>
            </a:fld>
            <a:endParaRPr lang="en-US"/>
          </a:p>
        </p:txBody>
      </p:sp>
    </p:spTree>
    <p:extLst>
      <p:ext uri="{BB962C8B-B14F-4D97-AF65-F5344CB8AC3E}">
        <p14:creationId xmlns:p14="http://schemas.microsoft.com/office/powerpoint/2010/main" val="399878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0DB2D5-E38A-45BC-A366-41668360B4C9}"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302FE-6ABA-4A31-A6CF-6EDAF8437A1F}" type="slidenum">
              <a:rPr lang="en-US" smtClean="0"/>
              <a:t>‹#›</a:t>
            </a:fld>
            <a:endParaRPr lang="en-US"/>
          </a:p>
        </p:txBody>
      </p:sp>
    </p:spTree>
    <p:extLst>
      <p:ext uri="{BB962C8B-B14F-4D97-AF65-F5344CB8AC3E}">
        <p14:creationId xmlns:p14="http://schemas.microsoft.com/office/powerpoint/2010/main" val="25134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E3CA3A-4EFA-4BD4-BA52-7076FF2FA4F4}"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302FE-6ABA-4A31-A6CF-6EDAF8437A1F}" type="slidenum">
              <a:rPr lang="en-US" smtClean="0"/>
              <a:t>‹#›</a:t>
            </a:fld>
            <a:endParaRPr lang="en-US"/>
          </a:p>
        </p:txBody>
      </p:sp>
    </p:spTree>
    <p:extLst>
      <p:ext uri="{BB962C8B-B14F-4D97-AF65-F5344CB8AC3E}">
        <p14:creationId xmlns:p14="http://schemas.microsoft.com/office/powerpoint/2010/main" val="372681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922555-0012-4143-91B0-6F20539D1B26}" type="datetime1">
              <a:rPr lang="en-US" smtClean="0"/>
              <a:t>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302FE-6ABA-4A31-A6CF-6EDAF8437A1F}" type="slidenum">
              <a:rPr lang="en-US" smtClean="0"/>
              <a:t>‹#›</a:t>
            </a:fld>
            <a:endParaRPr lang="en-US"/>
          </a:p>
        </p:txBody>
      </p:sp>
    </p:spTree>
    <p:extLst>
      <p:ext uri="{BB962C8B-B14F-4D97-AF65-F5344CB8AC3E}">
        <p14:creationId xmlns:p14="http://schemas.microsoft.com/office/powerpoint/2010/main" val="278790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06AAA5-622E-4FF9-B4DC-76DEC2C875DA}"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302FE-6ABA-4A31-A6CF-6EDAF8437A1F}" type="slidenum">
              <a:rPr lang="en-US" smtClean="0"/>
              <a:t>‹#›</a:t>
            </a:fld>
            <a:endParaRPr lang="en-US"/>
          </a:p>
        </p:txBody>
      </p:sp>
    </p:spTree>
    <p:extLst>
      <p:ext uri="{BB962C8B-B14F-4D97-AF65-F5344CB8AC3E}">
        <p14:creationId xmlns:p14="http://schemas.microsoft.com/office/powerpoint/2010/main" val="288957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9F0130-EF08-4EC0-B16B-5D102D120D33}" type="datetime1">
              <a:rPr lang="en-US" smtClean="0"/>
              <a:t>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302FE-6ABA-4A31-A6CF-6EDAF8437A1F}" type="slidenum">
              <a:rPr lang="en-US" smtClean="0"/>
              <a:t>‹#›</a:t>
            </a:fld>
            <a:endParaRPr lang="en-US"/>
          </a:p>
        </p:txBody>
      </p:sp>
    </p:spTree>
    <p:extLst>
      <p:ext uri="{BB962C8B-B14F-4D97-AF65-F5344CB8AC3E}">
        <p14:creationId xmlns:p14="http://schemas.microsoft.com/office/powerpoint/2010/main" val="355525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B8C5FC-6E11-4B6F-9FFA-BCCE0BF08123}" type="datetime1">
              <a:rPr lang="en-US" smtClean="0"/>
              <a:t>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302FE-6ABA-4A31-A6CF-6EDAF8437A1F}" type="slidenum">
              <a:rPr lang="en-US" smtClean="0"/>
              <a:t>‹#›</a:t>
            </a:fld>
            <a:endParaRPr lang="en-US"/>
          </a:p>
        </p:txBody>
      </p:sp>
    </p:spTree>
    <p:extLst>
      <p:ext uri="{BB962C8B-B14F-4D97-AF65-F5344CB8AC3E}">
        <p14:creationId xmlns:p14="http://schemas.microsoft.com/office/powerpoint/2010/main" val="79723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C8A7F-75AA-4348-914F-DE619D9F4148}" type="datetime1">
              <a:rPr lang="en-US" smtClean="0"/>
              <a:t>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302FE-6ABA-4A31-A6CF-6EDAF8437A1F}" type="slidenum">
              <a:rPr lang="en-US" smtClean="0"/>
              <a:t>‹#›</a:t>
            </a:fld>
            <a:endParaRPr lang="en-US"/>
          </a:p>
        </p:txBody>
      </p:sp>
    </p:spTree>
    <p:extLst>
      <p:ext uri="{BB962C8B-B14F-4D97-AF65-F5344CB8AC3E}">
        <p14:creationId xmlns:p14="http://schemas.microsoft.com/office/powerpoint/2010/main" val="255880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98410-C2D5-484C-8929-5A8EB304071F}"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302FE-6ABA-4A31-A6CF-6EDAF8437A1F}" type="slidenum">
              <a:rPr lang="en-US" smtClean="0"/>
              <a:t>‹#›</a:t>
            </a:fld>
            <a:endParaRPr lang="en-US"/>
          </a:p>
        </p:txBody>
      </p:sp>
    </p:spTree>
    <p:extLst>
      <p:ext uri="{BB962C8B-B14F-4D97-AF65-F5344CB8AC3E}">
        <p14:creationId xmlns:p14="http://schemas.microsoft.com/office/powerpoint/2010/main" val="818344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970C49-FBC5-40F9-9BA3-E5360DA21559}" type="datetime1">
              <a:rPr lang="en-US" smtClean="0"/>
              <a:t>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302FE-6ABA-4A31-A6CF-6EDAF8437A1F}" type="slidenum">
              <a:rPr lang="en-US" smtClean="0"/>
              <a:t>‹#›</a:t>
            </a:fld>
            <a:endParaRPr lang="en-US"/>
          </a:p>
        </p:txBody>
      </p:sp>
    </p:spTree>
    <p:extLst>
      <p:ext uri="{BB962C8B-B14F-4D97-AF65-F5344CB8AC3E}">
        <p14:creationId xmlns:p14="http://schemas.microsoft.com/office/powerpoint/2010/main" val="128800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7C1D8-0337-484D-ABF9-251106A59219}" type="datetime1">
              <a:rPr lang="en-US" smtClean="0"/>
              <a:t>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302FE-6ABA-4A31-A6CF-6EDAF8437A1F}" type="slidenum">
              <a:rPr lang="en-US" smtClean="0"/>
              <a:t>‹#›</a:t>
            </a:fld>
            <a:endParaRPr lang="en-US"/>
          </a:p>
        </p:txBody>
      </p:sp>
    </p:spTree>
    <p:extLst>
      <p:ext uri="{BB962C8B-B14F-4D97-AF65-F5344CB8AC3E}">
        <p14:creationId xmlns:p14="http://schemas.microsoft.com/office/powerpoint/2010/main" val="3844061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7.wdp"/></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microsoft.com/office/2007/relationships/hdphoto" Target="../media/hdphoto8.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9.wdp"/></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microsoft.com/office/2007/relationships/hdphoto" Target="../media/hdphoto10.wdp"/></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microsoft.com/office/2007/relationships/hdphoto" Target="../media/hdphoto11.wdp"/><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healthyfamiliesnewyork.org/Staff/Documents/10.20FamilyGoalPlanMIS.ppt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07/relationships/hdphoto" Target="../media/hdphoto4.wdp"/><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6.wdp"/><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New Family Goal Plan Form on MIS</a:t>
            </a:r>
          </a:p>
        </p:txBody>
      </p:sp>
      <p:sp>
        <p:nvSpPr>
          <p:cNvPr id="3" name="Subtitle 2"/>
          <p:cNvSpPr>
            <a:spLocks noGrp="1"/>
          </p:cNvSpPr>
          <p:nvPr>
            <p:ph type="subTitle" idx="1"/>
          </p:nvPr>
        </p:nvSpPr>
        <p:spPr/>
        <p:txBody>
          <a:bodyPr/>
          <a:lstStyle/>
          <a:p>
            <a:r>
              <a:rPr lang="en-US" dirty="0"/>
              <a:t>BPS 6-2.A</a:t>
            </a:r>
          </a:p>
        </p:txBody>
      </p:sp>
      <p:pic>
        <p:nvPicPr>
          <p:cNvPr id="5" name="Picture 4"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8055" y="6020263"/>
            <a:ext cx="5754414" cy="593372"/>
          </a:xfrm>
          <a:prstGeom prst="rect">
            <a:avLst/>
          </a:prstGeom>
          <a:noFill/>
          <a:ln>
            <a:noFill/>
          </a:ln>
        </p:spPr>
      </p:pic>
    </p:spTree>
    <p:extLst>
      <p:ext uri="{BB962C8B-B14F-4D97-AF65-F5344CB8AC3E}">
        <p14:creationId xmlns:p14="http://schemas.microsoft.com/office/powerpoint/2010/main" val="311295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82CAD0-377C-3942-89B5-BDF7C19FF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30639"/>
            <a:ext cx="12192000" cy="4996721"/>
          </a:xfrm>
          <a:prstGeom prst="rect">
            <a:avLst/>
          </a:prstGeom>
        </p:spPr>
      </p:pic>
    </p:spTree>
    <p:extLst>
      <p:ext uri="{BB962C8B-B14F-4D97-AF65-F5344CB8AC3E}">
        <p14:creationId xmlns:p14="http://schemas.microsoft.com/office/powerpoint/2010/main" val="355874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DA28EA-D9E2-C943-BDAE-A033A4FFB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87534"/>
            <a:ext cx="12192000" cy="3882931"/>
          </a:xfrm>
          <a:prstGeom prst="rect">
            <a:avLst/>
          </a:prstGeom>
        </p:spPr>
      </p:pic>
    </p:spTree>
    <p:extLst>
      <p:ext uri="{BB962C8B-B14F-4D97-AF65-F5344CB8AC3E}">
        <p14:creationId xmlns:p14="http://schemas.microsoft.com/office/powerpoint/2010/main" val="103908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D267BA-B271-6044-9077-9410E1EB3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3847"/>
            <a:ext cx="12192000" cy="3110306"/>
          </a:xfrm>
          <a:prstGeom prst="rect">
            <a:avLst/>
          </a:prstGeom>
        </p:spPr>
      </p:pic>
    </p:spTree>
    <p:extLst>
      <p:ext uri="{BB962C8B-B14F-4D97-AF65-F5344CB8AC3E}">
        <p14:creationId xmlns:p14="http://schemas.microsoft.com/office/powerpoint/2010/main" val="549864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8930"/>
            <a:ext cx="10515600" cy="682670"/>
          </a:xfrm>
        </p:spPr>
        <p:txBody>
          <a:bodyPr>
            <a:normAutofit/>
          </a:bodyPr>
          <a:lstStyle/>
          <a:p>
            <a:r>
              <a:rPr lang="en-US" sz="3600" b="1" dirty="0"/>
              <a:t>Case Home Page</a:t>
            </a:r>
          </a:p>
        </p:txBody>
      </p:sp>
      <p:pic>
        <p:nvPicPr>
          <p:cNvPr id="7" name="Snagit_PPTCAFC"/>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22000"/>
                    </a14:imgEffect>
                  </a14:imgLayer>
                </a14:imgProps>
              </a:ext>
              <a:ext uri="{28A0092B-C50C-407E-A947-70E740481C1C}">
                <a14:useLocalDpi xmlns:a14="http://schemas.microsoft.com/office/drawing/2010/main" val="0"/>
              </a:ext>
            </a:extLst>
          </a:blip>
          <a:stretch>
            <a:fillRect/>
          </a:stretch>
        </p:blipFill>
        <p:spPr>
          <a:xfrm>
            <a:off x="1812099" y="2046326"/>
            <a:ext cx="8567802" cy="2993720"/>
          </a:xfrm>
          <a:ln>
            <a:solidFill>
              <a:srgbClr val="7030A0"/>
            </a:solidFill>
          </a:ln>
        </p:spPr>
      </p:pic>
      <p:sp>
        <p:nvSpPr>
          <p:cNvPr id="9" name="Down Arrow 8"/>
          <p:cNvSpPr/>
          <p:nvPr/>
        </p:nvSpPr>
        <p:spPr>
          <a:xfrm>
            <a:off x="8943584" y="926926"/>
            <a:ext cx="237994" cy="96450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9068844" y="4371584"/>
            <a:ext cx="1152394" cy="288098"/>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stretch>
            <a:fillRect/>
          </a:stretch>
        </p:blipFill>
        <p:spPr>
          <a:xfrm>
            <a:off x="3778449" y="97567"/>
            <a:ext cx="4493141" cy="591363"/>
          </a:xfrm>
          <a:prstGeom prst="rect">
            <a:avLst/>
          </a:prstGeom>
        </p:spPr>
      </p:pic>
    </p:spTree>
    <p:extLst>
      <p:ext uri="{BB962C8B-B14F-4D97-AF65-F5344CB8AC3E}">
        <p14:creationId xmlns:p14="http://schemas.microsoft.com/office/powerpoint/2010/main" val="193284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03500" y="0"/>
            <a:ext cx="4493141" cy="591363"/>
          </a:xfrm>
          <a:prstGeom prst="rect">
            <a:avLst/>
          </a:prstGeom>
        </p:spPr>
      </p:pic>
      <p:pic>
        <p:nvPicPr>
          <p:cNvPr id="2" name="Snagit_PPTC618"/>
          <p:cNvPicPr>
            <a:picLocks noChangeAspect="1"/>
          </p:cNvPicPr>
          <p:nvPr/>
        </p:nvPicPr>
        <p:blipFill>
          <a:blip r:embed="rId4">
            <a:extLst>
              <a:ext uri="{BEBA8EAE-BF5A-486C-A8C5-ECC9F3942E4B}">
                <a14:imgProps xmlns:a14="http://schemas.microsoft.com/office/drawing/2010/main">
                  <a14:imgLayer r:embed="rId5">
                    <a14:imgEffect>
                      <a14:sharpenSoften amount="68000"/>
                    </a14:imgEffect>
                    <a14:imgEffect>
                      <a14:brightnessContrast contrast="68000"/>
                    </a14:imgEffect>
                  </a14:imgLayer>
                </a14:imgProps>
              </a:ext>
              <a:ext uri="{28A0092B-C50C-407E-A947-70E740481C1C}">
                <a14:useLocalDpi xmlns:a14="http://schemas.microsoft.com/office/drawing/2010/main" val="0"/>
              </a:ext>
            </a:extLst>
          </a:blip>
          <a:stretch>
            <a:fillRect/>
          </a:stretch>
        </p:blipFill>
        <p:spPr>
          <a:xfrm>
            <a:off x="1763654" y="468374"/>
            <a:ext cx="8664691" cy="5921253"/>
          </a:xfrm>
          <a:prstGeom prst="rect">
            <a:avLst/>
          </a:prstGeom>
        </p:spPr>
      </p:pic>
    </p:spTree>
    <p:extLst>
      <p:ext uri="{BB962C8B-B14F-4D97-AF65-F5344CB8AC3E}">
        <p14:creationId xmlns:p14="http://schemas.microsoft.com/office/powerpoint/2010/main" val="342786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65" y="835573"/>
            <a:ext cx="10515600" cy="567559"/>
          </a:xfrm>
        </p:spPr>
        <p:txBody>
          <a:bodyPr>
            <a:noAutofit/>
          </a:bodyPr>
          <a:lstStyle/>
          <a:p>
            <a:r>
              <a:rPr lang="en-US" sz="3600" b="1" dirty="0"/>
              <a:t>At the next visit</a:t>
            </a:r>
          </a:p>
        </p:txBody>
      </p:sp>
      <p:pic>
        <p:nvPicPr>
          <p:cNvPr id="5" name="Snagit_PPT131F"/>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3000"/>
                    </a14:imgEffect>
                    <a14:imgEffect>
                      <a14:brightnessContrast contrast="14000"/>
                    </a14:imgEffect>
                  </a14:imgLayer>
                </a14:imgProps>
              </a:ext>
              <a:ext uri="{28A0092B-C50C-407E-A947-70E740481C1C}">
                <a14:useLocalDpi xmlns:a14="http://schemas.microsoft.com/office/drawing/2010/main" val="0"/>
              </a:ext>
            </a:extLst>
          </a:blip>
          <a:stretch>
            <a:fillRect/>
          </a:stretch>
        </p:blipFill>
        <p:spPr>
          <a:xfrm>
            <a:off x="1192105" y="1690687"/>
            <a:ext cx="9807790" cy="4522223"/>
          </a:xfrm>
          <a:ln>
            <a:solidFill>
              <a:srgbClr val="7030A0"/>
            </a:solidFill>
          </a:ln>
        </p:spPr>
      </p:pic>
      <p:sp>
        <p:nvSpPr>
          <p:cNvPr id="6" name="Down Arrow 5"/>
          <p:cNvSpPr/>
          <p:nvPr/>
        </p:nvSpPr>
        <p:spPr>
          <a:xfrm>
            <a:off x="9599322" y="4809995"/>
            <a:ext cx="246136" cy="688931"/>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5"/>
          <a:stretch>
            <a:fillRect/>
          </a:stretch>
        </p:blipFill>
        <p:spPr>
          <a:xfrm>
            <a:off x="3660243" y="100432"/>
            <a:ext cx="4493141" cy="591363"/>
          </a:xfrm>
          <a:prstGeom prst="rect">
            <a:avLst/>
          </a:prstGeom>
        </p:spPr>
      </p:pic>
    </p:spTree>
    <p:extLst>
      <p:ext uri="{BB962C8B-B14F-4D97-AF65-F5344CB8AC3E}">
        <p14:creationId xmlns:p14="http://schemas.microsoft.com/office/powerpoint/2010/main" val="529992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965" y="835573"/>
            <a:ext cx="10515600" cy="567559"/>
          </a:xfrm>
        </p:spPr>
        <p:txBody>
          <a:bodyPr>
            <a:noAutofit/>
          </a:bodyPr>
          <a:lstStyle/>
          <a:p>
            <a:r>
              <a:rPr lang="en-US" sz="3600" b="1" dirty="0"/>
              <a:t>At the next visit</a:t>
            </a:r>
          </a:p>
        </p:txBody>
      </p:sp>
      <p:pic>
        <p:nvPicPr>
          <p:cNvPr id="4" name="Picture 3"/>
          <p:cNvPicPr>
            <a:picLocks noChangeAspect="1"/>
          </p:cNvPicPr>
          <p:nvPr/>
        </p:nvPicPr>
        <p:blipFill>
          <a:blip r:embed="rId3"/>
          <a:stretch>
            <a:fillRect/>
          </a:stretch>
        </p:blipFill>
        <p:spPr>
          <a:xfrm>
            <a:off x="3660243" y="100432"/>
            <a:ext cx="4493141" cy="591363"/>
          </a:xfrm>
          <a:prstGeom prst="rect">
            <a:avLst/>
          </a:prstGeom>
        </p:spPr>
      </p:pic>
      <p:pic>
        <p:nvPicPr>
          <p:cNvPr id="9" name="Snagit_PPT5B1B"/>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38868" y="1546910"/>
            <a:ext cx="8497230" cy="4575110"/>
          </a:xfrm>
          <a:ln w="12700">
            <a:solidFill>
              <a:schemeClr val="tx2"/>
            </a:solidFill>
          </a:ln>
        </p:spPr>
      </p:pic>
    </p:spTree>
    <p:extLst>
      <p:ext uri="{BB962C8B-B14F-4D97-AF65-F5344CB8AC3E}">
        <p14:creationId xmlns:p14="http://schemas.microsoft.com/office/powerpoint/2010/main" val="274939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5931"/>
            <a:ext cx="10515600" cy="744757"/>
          </a:xfrm>
        </p:spPr>
        <p:txBody>
          <a:bodyPr>
            <a:normAutofit/>
          </a:bodyPr>
          <a:lstStyle/>
          <a:p>
            <a:r>
              <a:rPr lang="en-US" sz="3600" b="1" dirty="0"/>
              <a:t>Updating the goal</a:t>
            </a:r>
          </a:p>
        </p:txBody>
      </p:sp>
      <p:pic>
        <p:nvPicPr>
          <p:cNvPr id="5" name="Snagit_PPT20AE"/>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63000"/>
                    </a14:imgEffect>
                    <a14:imgEffect>
                      <a14:brightnessContrast contrast="52000"/>
                    </a14:imgEffect>
                  </a14:imgLayer>
                </a14:imgProps>
              </a:ext>
              <a:ext uri="{28A0092B-C50C-407E-A947-70E740481C1C}">
                <a14:useLocalDpi xmlns:a14="http://schemas.microsoft.com/office/drawing/2010/main" val="0"/>
              </a:ext>
            </a:extLst>
          </a:blip>
          <a:stretch>
            <a:fillRect/>
          </a:stretch>
        </p:blipFill>
        <p:spPr>
          <a:xfrm>
            <a:off x="989556" y="2004164"/>
            <a:ext cx="10183660" cy="4133589"/>
          </a:xfrm>
          <a:ln>
            <a:solidFill>
              <a:srgbClr val="7030A0"/>
            </a:solidFill>
          </a:ln>
        </p:spPr>
      </p:pic>
      <p:pic>
        <p:nvPicPr>
          <p:cNvPr id="4" name="Picture 3"/>
          <p:cNvPicPr>
            <a:picLocks noChangeAspect="1"/>
          </p:cNvPicPr>
          <p:nvPr/>
        </p:nvPicPr>
        <p:blipFill>
          <a:blip r:embed="rId5"/>
          <a:stretch>
            <a:fillRect/>
          </a:stretch>
        </p:blipFill>
        <p:spPr>
          <a:xfrm>
            <a:off x="3834815" y="41092"/>
            <a:ext cx="4493141" cy="591363"/>
          </a:xfrm>
          <a:prstGeom prst="rect">
            <a:avLst/>
          </a:prstGeom>
        </p:spPr>
      </p:pic>
    </p:spTree>
    <p:extLst>
      <p:ext uri="{BB962C8B-B14F-4D97-AF65-F5344CB8AC3E}">
        <p14:creationId xmlns:p14="http://schemas.microsoft.com/office/powerpoint/2010/main" val="3728541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45931"/>
            <a:ext cx="10515600" cy="744757"/>
          </a:xfrm>
        </p:spPr>
        <p:txBody>
          <a:bodyPr>
            <a:normAutofit/>
          </a:bodyPr>
          <a:lstStyle/>
          <a:p>
            <a:r>
              <a:rPr lang="en-US" sz="3600" b="1" dirty="0"/>
              <a:t>Goal Status History</a:t>
            </a:r>
          </a:p>
        </p:txBody>
      </p:sp>
      <p:pic>
        <p:nvPicPr>
          <p:cNvPr id="4" name="Picture 3"/>
          <p:cNvPicPr>
            <a:picLocks noChangeAspect="1"/>
          </p:cNvPicPr>
          <p:nvPr/>
        </p:nvPicPr>
        <p:blipFill>
          <a:blip r:embed="rId3"/>
          <a:stretch>
            <a:fillRect/>
          </a:stretch>
        </p:blipFill>
        <p:spPr>
          <a:xfrm>
            <a:off x="3834815" y="41092"/>
            <a:ext cx="4493141" cy="591363"/>
          </a:xfrm>
          <a:prstGeom prst="rect">
            <a:avLst/>
          </a:prstGeom>
        </p:spPr>
      </p:pic>
      <p:pic>
        <p:nvPicPr>
          <p:cNvPr id="6" name="Snagit_PPT176A"/>
          <p:cNvPicPr>
            <a:picLocks noGrp="1" noChangeAspect="1"/>
          </p:cNvPicPr>
          <p:nvPr>
            <p:ph idx="1"/>
          </p:nvPr>
        </p:nvPicPr>
        <p:blipFill>
          <a:blip r:embed="rId4">
            <a:extLst>
              <a:ext uri="{BEBA8EAE-BF5A-486C-A8C5-ECC9F3942E4B}">
                <a14:imgProps xmlns:a14="http://schemas.microsoft.com/office/drawing/2010/main">
                  <a14:imgLayer r:embed="rId5">
                    <a14:imgEffect>
                      <a14:sharpenSoften amount="68000"/>
                    </a14:imgEffect>
                    <a14:imgEffect>
                      <a14:brightnessContrast contrast="68000"/>
                    </a14:imgEffect>
                  </a14:imgLayer>
                </a14:imgProps>
              </a:ext>
              <a:ext uri="{28A0092B-C50C-407E-A947-70E740481C1C}">
                <a14:useLocalDpi xmlns:a14="http://schemas.microsoft.com/office/drawing/2010/main" val="0"/>
              </a:ext>
            </a:extLst>
          </a:blip>
          <a:stretch>
            <a:fillRect/>
          </a:stretch>
        </p:blipFill>
        <p:spPr>
          <a:xfrm>
            <a:off x="1092200" y="1824830"/>
            <a:ext cx="10096499" cy="4614069"/>
          </a:xfrm>
        </p:spPr>
      </p:pic>
    </p:spTree>
    <p:extLst>
      <p:ext uri="{BB962C8B-B14F-4D97-AF65-F5344CB8AC3E}">
        <p14:creationId xmlns:p14="http://schemas.microsoft.com/office/powerpoint/2010/main" val="2433701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Subtitle 2"/>
          <p:cNvSpPr>
            <a:spLocks noGrp="1"/>
          </p:cNvSpPr>
          <p:nvPr>
            <p:ph type="subTitle" idx="1"/>
          </p:nvPr>
        </p:nvSpPr>
        <p:spPr/>
        <p:txBody>
          <a:bodyPr/>
          <a:lstStyle/>
          <a:p>
            <a:r>
              <a:rPr lang="en-US" dirty="0"/>
              <a:t>Questions/Comments?</a:t>
            </a:r>
          </a:p>
          <a:p>
            <a:r>
              <a:rPr lang="en-US" dirty="0"/>
              <a:t>cnoble@albany.edu</a:t>
            </a:r>
          </a:p>
        </p:txBody>
      </p:sp>
      <p:pic>
        <p:nvPicPr>
          <p:cNvPr id="5" name="Picture 4" descr="C:\Users\LF593359\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5756" y="311655"/>
            <a:ext cx="4495800" cy="593372"/>
          </a:xfrm>
          <a:prstGeom prst="rect">
            <a:avLst/>
          </a:prstGeom>
          <a:noFill/>
          <a:ln>
            <a:noFill/>
          </a:ln>
        </p:spPr>
      </p:pic>
    </p:spTree>
    <p:extLst>
      <p:ext uri="{BB962C8B-B14F-4D97-AF65-F5344CB8AC3E}">
        <p14:creationId xmlns:p14="http://schemas.microsoft.com/office/powerpoint/2010/main" val="318237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Before you enter a FGP on the MIS</a:t>
            </a:r>
            <a:endParaRPr lang="en-US" dirty="0"/>
          </a:p>
        </p:txBody>
      </p:sp>
      <p:sp>
        <p:nvSpPr>
          <p:cNvPr id="3" name="Content Placeholder 2"/>
          <p:cNvSpPr>
            <a:spLocks noGrp="1"/>
          </p:cNvSpPr>
          <p:nvPr>
            <p:ph idx="1"/>
          </p:nvPr>
        </p:nvSpPr>
        <p:spPr/>
        <p:txBody>
          <a:bodyPr/>
          <a:lstStyle/>
          <a:p>
            <a:r>
              <a:rPr lang="en-US" dirty="0"/>
              <a:t>Complete the In-house FGP Training from PCANY</a:t>
            </a:r>
          </a:p>
          <a:p>
            <a:r>
              <a:rPr lang="en-US" dirty="0">
                <a:hlinkClick r:id="rId3"/>
              </a:rPr>
              <a:t>https://www.healthyfamiliesnewyork.org/Staff/Documents/10.20FamilyGoalPlanMIS.pptx</a:t>
            </a:r>
            <a:endParaRPr lang="en-US" dirty="0"/>
          </a:p>
        </p:txBody>
      </p:sp>
    </p:spTree>
    <p:extLst>
      <p:ext uri="{BB962C8B-B14F-4D97-AF65-F5344CB8AC3E}">
        <p14:creationId xmlns:p14="http://schemas.microsoft.com/office/powerpoint/2010/main" val="184240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49E6F4-BB98-0848-A77F-48BCD5D4C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425" y="0"/>
            <a:ext cx="5722620" cy="6858000"/>
          </a:xfrm>
          <a:prstGeom prst="rect">
            <a:avLst/>
          </a:prstGeom>
          <a:solidFill>
            <a:schemeClr val="bg1"/>
          </a:solidFill>
        </p:spPr>
      </p:pic>
    </p:spTree>
    <p:extLst>
      <p:ext uri="{BB962C8B-B14F-4D97-AF65-F5344CB8AC3E}">
        <p14:creationId xmlns:p14="http://schemas.microsoft.com/office/powerpoint/2010/main" val="82085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16" y="1055518"/>
            <a:ext cx="10951884" cy="718119"/>
          </a:xfrm>
        </p:spPr>
        <p:txBody>
          <a:bodyPr>
            <a:normAutofit/>
          </a:bodyPr>
          <a:lstStyle/>
          <a:p>
            <a:r>
              <a:rPr lang="en-US" sz="3600" b="1" dirty="0"/>
              <a:t>New look of the FGP/Transition Plan tab on Home Visit Log</a:t>
            </a:r>
          </a:p>
        </p:txBody>
      </p:sp>
      <p:pic>
        <p:nvPicPr>
          <p:cNvPr id="5" name="Snagit_PPTF021"/>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38000"/>
                    </a14:imgEffect>
                    <a14:imgEffect>
                      <a14:brightnessContrast contrast="3000"/>
                    </a14:imgEffect>
                  </a14:imgLayer>
                </a14:imgProps>
              </a:ext>
              <a:ext uri="{28A0092B-C50C-407E-A947-70E740481C1C}">
                <a14:useLocalDpi xmlns:a14="http://schemas.microsoft.com/office/drawing/2010/main" val="0"/>
              </a:ext>
            </a:extLst>
          </a:blip>
          <a:stretch>
            <a:fillRect/>
          </a:stretch>
        </p:blipFill>
        <p:spPr>
          <a:xfrm>
            <a:off x="401916" y="2434896"/>
            <a:ext cx="10350307" cy="4060497"/>
          </a:xfrm>
          <a:prstGeom prst="rect">
            <a:avLst/>
          </a:prstGeom>
          <a:ln>
            <a:noFill/>
          </a:ln>
          <a:effectLst>
            <a:softEdge rad="12700"/>
          </a:effectLst>
        </p:spPr>
      </p:pic>
      <p:sp>
        <p:nvSpPr>
          <p:cNvPr id="10" name="Left Arrow 9"/>
          <p:cNvSpPr/>
          <p:nvPr/>
        </p:nvSpPr>
        <p:spPr>
          <a:xfrm>
            <a:off x="2467394" y="4918106"/>
            <a:ext cx="1206500" cy="248919"/>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687727" y="4673233"/>
            <a:ext cx="1098570" cy="369332"/>
          </a:xfrm>
          <a:prstGeom prst="rect">
            <a:avLst/>
          </a:prstGeom>
          <a:noFill/>
        </p:spPr>
        <p:txBody>
          <a:bodyPr wrap="none" rtlCol="0">
            <a:spAutoFit/>
          </a:bodyPr>
          <a:lstStyle/>
          <a:p>
            <a:r>
              <a:rPr lang="en-US" dirty="0"/>
              <a:t>Click here</a:t>
            </a:r>
          </a:p>
        </p:txBody>
      </p:sp>
      <p:pic>
        <p:nvPicPr>
          <p:cNvPr id="6" name="Picture 5"/>
          <p:cNvPicPr>
            <a:picLocks noChangeAspect="1"/>
          </p:cNvPicPr>
          <p:nvPr/>
        </p:nvPicPr>
        <p:blipFill>
          <a:blip r:embed="rId5"/>
          <a:stretch>
            <a:fillRect/>
          </a:stretch>
        </p:blipFill>
        <p:spPr>
          <a:xfrm>
            <a:off x="3216166" y="46037"/>
            <a:ext cx="4493141" cy="591363"/>
          </a:xfrm>
          <a:prstGeom prst="rect">
            <a:avLst/>
          </a:prstGeom>
        </p:spPr>
      </p:pic>
    </p:spTree>
    <p:extLst>
      <p:ext uri="{BB962C8B-B14F-4D97-AF65-F5344CB8AC3E}">
        <p14:creationId xmlns:p14="http://schemas.microsoft.com/office/powerpoint/2010/main" val="3863608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04978" y="153635"/>
            <a:ext cx="4493141" cy="591363"/>
          </a:xfrm>
          <a:prstGeom prst="rect">
            <a:avLst/>
          </a:prstGeom>
        </p:spPr>
      </p:pic>
      <p:pic>
        <p:nvPicPr>
          <p:cNvPr id="5" name="Snagit_PPTF683"/>
          <p:cNvPicPr>
            <a:picLocks noChangeAspect="1"/>
          </p:cNvPicPr>
          <p:nvPr/>
        </p:nvPicPr>
        <p:blipFill>
          <a:blip r:embed="rId4">
            <a:extLst>
              <a:ext uri="{BEBA8EAE-BF5A-486C-A8C5-ECC9F3942E4B}">
                <a14:imgProps xmlns:a14="http://schemas.microsoft.com/office/drawing/2010/main">
                  <a14:imgLayer r:embed="rId5">
                    <a14:imgEffect>
                      <a14:sharpenSoften amount="68000"/>
                    </a14:imgEffect>
                    <a14:imgEffect>
                      <a14:brightnessContrast contrast="68000"/>
                    </a14:imgEffect>
                  </a14:imgLayer>
                </a14:imgProps>
              </a:ext>
              <a:ext uri="{28A0092B-C50C-407E-A947-70E740481C1C}">
                <a14:useLocalDpi xmlns:a14="http://schemas.microsoft.com/office/drawing/2010/main" val="0"/>
              </a:ext>
            </a:extLst>
          </a:blip>
          <a:stretch>
            <a:fillRect/>
          </a:stretch>
        </p:blipFill>
        <p:spPr>
          <a:xfrm>
            <a:off x="1615051" y="750338"/>
            <a:ext cx="8961897" cy="5357324"/>
          </a:xfrm>
          <a:prstGeom prst="rect">
            <a:avLst/>
          </a:prstGeom>
          <a:solidFill>
            <a:schemeClr val="accent1"/>
          </a:solidFill>
        </p:spPr>
      </p:pic>
    </p:spTree>
    <p:extLst>
      <p:ext uri="{BB962C8B-B14F-4D97-AF65-F5344CB8AC3E}">
        <p14:creationId xmlns:p14="http://schemas.microsoft.com/office/powerpoint/2010/main" val="2897242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Complete the goal</a:t>
            </a:r>
          </a:p>
        </p:txBody>
      </p:sp>
      <p:pic>
        <p:nvPicPr>
          <p:cNvPr id="6" name="Snagit_PPTFFBF"/>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68000"/>
                    </a14:imgEffect>
                    <a14:imgEffect>
                      <a14:brightnessContrast contrast="68000"/>
                    </a14:imgEffect>
                  </a14:imgLayer>
                </a14:imgProps>
              </a:ext>
              <a:ext uri="{28A0092B-C50C-407E-A947-70E740481C1C}">
                <a14:useLocalDpi xmlns:a14="http://schemas.microsoft.com/office/drawing/2010/main" val="0"/>
              </a:ext>
            </a:extLst>
          </a:blip>
          <a:stretch>
            <a:fillRect/>
          </a:stretch>
        </p:blipFill>
        <p:spPr>
          <a:xfrm>
            <a:off x="1653155" y="1690688"/>
            <a:ext cx="8885690" cy="4303712"/>
          </a:xfrm>
          <a:solidFill>
            <a:schemeClr val="bg1"/>
          </a:solidFill>
        </p:spPr>
      </p:pic>
    </p:spTree>
    <p:extLst>
      <p:ext uri="{BB962C8B-B14F-4D97-AF65-F5344CB8AC3E}">
        <p14:creationId xmlns:p14="http://schemas.microsoft.com/office/powerpoint/2010/main" val="742417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804978" y="153635"/>
            <a:ext cx="4493141" cy="591363"/>
          </a:xfrm>
          <a:prstGeom prst="rect">
            <a:avLst/>
          </a:prstGeom>
        </p:spPr>
      </p:pic>
      <p:pic>
        <p:nvPicPr>
          <p:cNvPr id="4" name="Snagit_PPT33F5"/>
          <p:cNvPicPr>
            <a:picLocks noChangeAspect="1"/>
          </p:cNvPicPr>
          <p:nvPr/>
        </p:nvPicPr>
        <p:blipFill>
          <a:blip r:embed="rId4">
            <a:extLst>
              <a:ext uri="{BEBA8EAE-BF5A-486C-A8C5-ECC9F3942E4B}">
                <a14:imgProps xmlns:a14="http://schemas.microsoft.com/office/drawing/2010/main">
                  <a14:imgLayer r:embed="rId5">
                    <a14:imgEffect>
                      <a14:sharpenSoften amount="97000"/>
                    </a14:imgEffect>
                    <a14:imgEffect>
                      <a14:brightnessContrast contrast="76000"/>
                    </a14:imgEffect>
                  </a14:imgLayer>
                </a14:imgProps>
              </a:ext>
              <a:ext uri="{28A0092B-C50C-407E-A947-70E740481C1C}">
                <a14:useLocalDpi xmlns:a14="http://schemas.microsoft.com/office/drawing/2010/main" val="0"/>
              </a:ext>
            </a:extLst>
          </a:blip>
          <a:stretch>
            <a:fillRect/>
          </a:stretch>
        </p:blipFill>
        <p:spPr>
          <a:xfrm>
            <a:off x="1637914" y="803683"/>
            <a:ext cx="8916173" cy="5250635"/>
          </a:xfrm>
          <a:prstGeom prst="rect">
            <a:avLst/>
          </a:prstGeom>
          <a:ln>
            <a:solidFill>
              <a:schemeClr val="bg1"/>
            </a:solidFill>
          </a:ln>
        </p:spPr>
      </p:pic>
    </p:spTree>
    <p:extLst>
      <p:ext uri="{BB962C8B-B14F-4D97-AF65-F5344CB8AC3E}">
        <p14:creationId xmlns:p14="http://schemas.microsoft.com/office/powerpoint/2010/main" val="319095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804978" y="153635"/>
            <a:ext cx="4493141" cy="591363"/>
          </a:xfrm>
          <a:prstGeom prst="rect">
            <a:avLst/>
          </a:prstGeom>
        </p:spPr>
      </p:pic>
      <p:pic>
        <p:nvPicPr>
          <p:cNvPr id="2" name="Snagit_PPTE644"/>
          <p:cNvPicPr preferRelativeResize="0">
            <a:picLocks noChangeAspect="1"/>
          </p:cNvPicPr>
          <p:nvPr/>
        </p:nvPicPr>
        <p:blipFill>
          <a:blip r:embed="rId4">
            <a:extLst>
              <a:ext uri="{BEBA8EAE-BF5A-486C-A8C5-ECC9F3942E4B}">
                <a14:imgProps xmlns:a14="http://schemas.microsoft.com/office/drawing/2010/main">
                  <a14:imgLayer r:embed="rId5">
                    <a14:imgEffect>
                      <a14:sharpenSoften amount="68000"/>
                    </a14:imgEffect>
                    <a14:imgEffect>
                      <a14:brightnessContrast contrast="68000"/>
                    </a14:imgEffect>
                  </a14:imgLayer>
                </a14:imgProps>
              </a:ext>
              <a:ext uri="{28A0092B-C50C-407E-A947-70E740481C1C}">
                <a14:useLocalDpi xmlns:a14="http://schemas.microsoft.com/office/drawing/2010/main" val="0"/>
              </a:ext>
            </a:extLst>
          </a:blip>
          <a:stretch>
            <a:fillRect/>
          </a:stretch>
        </p:blipFill>
        <p:spPr>
          <a:xfrm>
            <a:off x="901700" y="1143000"/>
            <a:ext cx="10401300" cy="4648200"/>
          </a:xfrm>
          <a:prstGeom prst="rect">
            <a:avLst/>
          </a:prstGeom>
          <a:solidFill>
            <a:schemeClr val="bg1"/>
          </a:solidFill>
        </p:spPr>
      </p:pic>
    </p:spTree>
    <p:extLst>
      <p:ext uri="{BB962C8B-B14F-4D97-AF65-F5344CB8AC3E}">
        <p14:creationId xmlns:p14="http://schemas.microsoft.com/office/powerpoint/2010/main" val="78770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2152"/>
            <a:ext cx="10515600" cy="700010"/>
          </a:xfrm>
        </p:spPr>
        <p:txBody>
          <a:bodyPr>
            <a:normAutofit/>
          </a:bodyPr>
          <a:lstStyle/>
          <a:p>
            <a:r>
              <a:rPr lang="en-US" sz="3600" b="1" dirty="0"/>
              <a:t>Transition Plan</a:t>
            </a:r>
          </a:p>
        </p:txBody>
      </p:sp>
      <p:pic>
        <p:nvPicPr>
          <p:cNvPr id="4" name="Picture 3"/>
          <p:cNvPicPr>
            <a:picLocks noChangeAspect="1"/>
          </p:cNvPicPr>
          <p:nvPr/>
        </p:nvPicPr>
        <p:blipFill>
          <a:blip r:embed="rId3"/>
          <a:stretch>
            <a:fillRect/>
          </a:stretch>
        </p:blipFill>
        <p:spPr>
          <a:xfrm>
            <a:off x="3849428" y="70789"/>
            <a:ext cx="4493141" cy="591363"/>
          </a:xfrm>
          <a:prstGeom prst="rect">
            <a:avLst/>
          </a:prstGeom>
        </p:spPr>
      </p:pic>
      <p:pic>
        <p:nvPicPr>
          <p:cNvPr id="6" name="Snagit_PPT85F3"/>
          <p:cNvPicPr>
            <a:picLocks noGrp="1" noChangeAspect="1"/>
          </p:cNvPicPr>
          <p:nvPr>
            <p:ph idx="1"/>
          </p:nvPr>
        </p:nvPicPr>
        <p:blipFill>
          <a:blip r:embed="rId4">
            <a:extLst>
              <a:ext uri="{BEBA8EAE-BF5A-486C-A8C5-ECC9F3942E4B}">
                <a14:imgProps xmlns:a14="http://schemas.microsoft.com/office/drawing/2010/main">
                  <a14:imgLayer r:embed="rId5">
                    <a14:imgEffect>
                      <a14:sharpenSoften amount="68000"/>
                    </a14:imgEffect>
                    <a14:imgEffect>
                      <a14:brightnessContrast contrast="68000"/>
                    </a14:imgEffect>
                  </a14:imgLayer>
                </a14:imgProps>
              </a:ext>
              <a:ext uri="{28A0092B-C50C-407E-A947-70E740481C1C}">
                <a14:useLocalDpi xmlns:a14="http://schemas.microsoft.com/office/drawing/2010/main" val="0"/>
              </a:ext>
            </a:extLst>
          </a:blip>
          <a:stretch>
            <a:fillRect/>
          </a:stretch>
        </p:blipFill>
        <p:spPr>
          <a:xfrm>
            <a:off x="1663700" y="1253330"/>
            <a:ext cx="8724900" cy="5096669"/>
          </a:xfrm>
          <a:solidFill>
            <a:schemeClr val="bg1"/>
          </a:solidFill>
        </p:spPr>
      </p:pic>
    </p:spTree>
    <p:extLst>
      <p:ext uri="{BB962C8B-B14F-4D97-AF65-F5344CB8AC3E}">
        <p14:creationId xmlns:p14="http://schemas.microsoft.com/office/powerpoint/2010/main" val="2301388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TotalTime>
  <Words>853</Words>
  <Application>Microsoft Office PowerPoint</Application>
  <PresentationFormat>Widescreen</PresentationFormat>
  <Paragraphs>65</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New Family Goal Plan Form on MIS</vt:lpstr>
      <vt:lpstr>Before you enter a FGP on the MIS</vt:lpstr>
      <vt:lpstr>PowerPoint Presentation</vt:lpstr>
      <vt:lpstr>New look of the FGP/Transition Plan tab on Home Visit Log</vt:lpstr>
      <vt:lpstr>PowerPoint Presentation</vt:lpstr>
      <vt:lpstr>Steps to Complete the goal</vt:lpstr>
      <vt:lpstr>PowerPoint Presentation</vt:lpstr>
      <vt:lpstr>PowerPoint Presentation</vt:lpstr>
      <vt:lpstr>Transition Plan</vt:lpstr>
      <vt:lpstr>PowerPoint Presentation</vt:lpstr>
      <vt:lpstr>PowerPoint Presentation</vt:lpstr>
      <vt:lpstr>PowerPoint Presentation</vt:lpstr>
      <vt:lpstr>Case Home Page</vt:lpstr>
      <vt:lpstr>PowerPoint Presentation</vt:lpstr>
      <vt:lpstr>At the next visit</vt:lpstr>
      <vt:lpstr>At the next visit</vt:lpstr>
      <vt:lpstr>Updating the goal</vt:lpstr>
      <vt:lpstr>Goal Status History</vt:lpstr>
      <vt:lpstr>Thank You!</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Family Goal Plan on MIS</dc:title>
  <dc:creator>Noble, Corinne M</dc:creator>
  <cp:lastModifiedBy>Robohn, Cori Anne</cp:lastModifiedBy>
  <cp:revision>76</cp:revision>
  <cp:lastPrinted>2020-01-06T18:17:57Z</cp:lastPrinted>
  <dcterms:created xsi:type="dcterms:W3CDTF">2019-08-27T13:20:20Z</dcterms:created>
  <dcterms:modified xsi:type="dcterms:W3CDTF">2021-02-04T20:12:53Z</dcterms:modified>
</cp:coreProperties>
</file>