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5" r:id="rId3"/>
    <p:sldId id="262" r:id="rId4"/>
    <p:sldId id="264" r:id="rId5"/>
    <p:sldId id="266" r:id="rId6"/>
    <p:sldId id="261" r:id="rId7"/>
    <p:sldId id="276" r:id="rId8"/>
    <p:sldId id="268" r:id="rId9"/>
    <p:sldId id="269" r:id="rId10"/>
    <p:sldId id="275" r:id="rId11"/>
    <p:sldId id="270" r:id="rId12"/>
    <p:sldId id="271" r:id="rId13"/>
    <p:sldId id="273" r:id="rId14"/>
    <p:sldId id="272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721A-9011-4A79-BF21-DE88A7D0A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963" y="3142694"/>
            <a:ext cx="6280863" cy="1055910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Black-Box Testing</a:t>
            </a:r>
            <a:br>
              <a:rPr lang="en-US" b="1" u="sng" dirty="0"/>
            </a:br>
            <a:r>
              <a:rPr lang="en-US" sz="4400" b="1" u="sng" dirty="0"/>
              <a:t>Techniques:</a:t>
            </a:r>
            <a:br>
              <a:rPr lang="en-US" b="1" u="sng" dirty="0"/>
            </a:br>
            <a:r>
              <a:rPr lang="en-US" sz="2700" b="1" u="sng" dirty="0"/>
              <a:t>1.Decision </a:t>
            </a:r>
            <a:r>
              <a:rPr lang="en-US" sz="2700" b="1" u="sng" dirty="0" err="1"/>
              <a:t>Tabel</a:t>
            </a:r>
            <a:r>
              <a:rPr lang="en-US" sz="2700" b="1" u="sng" dirty="0"/>
              <a:t> Testing</a:t>
            </a:r>
            <a:br>
              <a:rPr lang="en-US" sz="2700" b="1" u="sng" dirty="0"/>
            </a:br>
            <a:r>
              <a:rPr lang="en-US" sz="2700" b="1" u="sng" dirty="0"/>
              <a:t>2.Graph base Testing</a:t>
            </a:r>
            <a:endParaRPr lang="en-IN" sz="27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8250DF-9C5E-4B8A-947E-B16C48E0F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625" y="3923930"/>
            <a:ext cx="4323945" cy="150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57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8BA01-D709-41D3-A8E8-07189A85B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-&gt;Login Component</a:t>
            </a:r>
            <a:br>
              <a:rPr lang="en-US" u="sng" dirty="0"/>
            </a:br>
            <a:br>
              <a:rPr lang="en-US" u="sng" dirty="0"/>
            </a:br>
            <a:r>
              <a:rPr lang="en-US" u="sng" dirty="0"/>
              <a:t>Actions And Description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8F30AB-C828-46C5-85DD-F49B8AF79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737" y="2153481"/>
            <a:ext cx="76200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02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1124-6D85-4181-B188-6AD1A5D5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Graph:</a:t>
            </a:r>
            <a:endParaRPr lang="en-IN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7BC009-8921-4BC1-99A2-0FCB18F22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8419" y="1052815"/>
            <a:ext cx="6929486" cy="49498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4023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6D6A-482C-4B2A-B1EE-E4104D3C0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Decision Table:</a:t>
            </a:r>
            <a:endParaRPr lang="en-IN" u="sng" dirty="0"/>
          </a:p>
        </p:txBody>
      </p:sp>
      <p:pic>
        <p:nvPicPr>
          <p:cNvPr id="3" name="table">
            <a:extLst>
              <a:ext uri="{FF2B5EF4-FFF2-40B4-BE49-F238E27FC236}">
                <a16:creationId xmlns:a16="http://schemas.microsoft.com/office/drawing/2014/main" id="{0C93E543-7EF0-4990-BD88-637BF61E9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162" y="1741354"/>
            <a:ext cx="7715305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62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FBD4-6553-4513-AE99-9E3A278E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Cash On Delivery Checkout Component:</a:t>
            </a:r>
            <a:br>
              <a:rPr lang="en-US" dirty="0"/>
            </a:br>
            <a:br>
              <a:rPr lang="en-US" dirty="0"/>
            </a:br>
            <a:r>
              <a:rPr lang="en-US" u="sng" dirty="0"/>
              <a:t>Graph:</a:t>
            </a:r>
            <a:endParaRPr lang="en-IN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EFEA6-0062-4F79-869F-27CF4AE76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712" y="1216241"/>
            <a:ext cx="7108477" cy="427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99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FE71-7D2E-4BE5-A504-14A869F7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TABLE FOR CASH ON DELIVERY CHECKOUT PAGE:</a:t>
            </a:r>
            <a:endParaRPr lang="en-IN" dirty="0"/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92386D20-89D7-43C5-B5F8-04E0738DEF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8325980"/>
              </p:ext>
            </p:extLst>
          </p:nvPr>
        </p:nvGraphicFramePr>
        <p:xfrm>
          <a:off x="3808520" y="1559295"/>
          <a:ext cx="7873755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751">
                  <a:extLst>
                    <a:ext uri="{9D8B030D-6E8A-4147-A177-3AD203B41FA5}">
                      <a16:colId xmlns:a16="http://schemas.microsoft.com/office/drawing/2014/main" val="4220124262"/>
                    </a:ext>
                  </a:extLst>
                </a:gridCol>
                <a:gridCol w="1574751">
                  <a:extLst>
                    <a:ext uri="{9D8B030D-6E8A-4147-A177-3AD203B41FA5}">
                      <a16:colId xmlns:a16="http://schemas.microsoft.com/office/drawing/2014/main" val="3567983971"/>
                    </a:ext>
                  </a:extLst>
                </a:gridCol>
                <a:gridCol w="1574751">
                  <a:extLst>
                    <a:ext uri="{9D8B030D-6E8A-4147-A177-3AD203B41FA5}">
                      <a16:colId xmlns:a16="http://schemas.microsoft.com/office/drawing/2014/main" val="3551376802"/>
                    </a:ext>
                  </a:extLst>
                </a:gridCol>
                <a:gridCol w="1574751">
                  <a:extLst>
                    <a:ext uri="{9D8B030D-6E8A-4147-A177-3AD203B41FA5}">
                      <a16:colId xmlns:a16="http://schemas.microsoft.com/office/drawing/2014/main" val="3676586021"/>
                    </a:ext>
                  </a:extLst>
                </a:gridCol>
                <a:gridCol w="1574751">
                  <a:extLst>
                    <a:ext uri="{9D8B030D-6E8A-4147-A177-3AD203B41FA5}">
                      <a16:colId xmlns:a16="http://schemas.microsoft.com/office/drawing/2014/main" val="1583291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RULE1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RULE2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RULE3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RULE4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15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174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281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61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28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52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66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9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02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Cash on delivery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570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309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7B13-6B7B-4845-B918-D128599B3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DECISION TABLE FOR CARDS ACCEPTED CHECKOUT PAGE:</a:t>
            </a:r>
            <a:endParaRPr lang="en-IN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D231CB6-89E2-48DF-9D3B-709F382F94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3958065"/>
              </p:ext>
            </p:extLst>
          </p:nvPr>
        </p:nvGraphicFramePr>
        <p:xfrm>
          <a:off x="2621872" y="224028"/>
          <a:ext cx="9570128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266">
                  <a:extLst>
                    <a:ext uri="{9D8B030D-6E8A-4147-A177-3AD203B41FA5}">
                      <a16:colId xmlns:a16="http://schemas.microsoft.com/office/drawing/2014/main" val="549214196"/>
                    </a:ext>
                  </a:extLst>
                </a:gridCol>
                <a:gridCol w="1196266">
                  <a:extLst>
                    <a:ext uri="{9D8B030D-6E8A-4147-A177-3AD203B41FA5}">
                      <a16:colId xmlns:a16="http://schemas.microsoft.com/office/drawing/2014/main" val="297607701"/>
                    </a:ext>
                  </a:extLst>
                </a:gridCol>
                <a:gridCol w="1196266">
                  <a:extLst>
                    <a:ext uri="{9D8B030D-6E8A-4147-A177-3AD203B41FA5}">
                      <a16:colId xmlns:a16="http://schemas.microsoft.com/office/drawing/2014/main" val="2465298469"/>
                    </a:ext>
                  </a:extLst>
                </a:gridCol>
                <a:gridCol w="1170101">
                  <a:extLst>
                    <a:ext uri="{9D8B030D-6E8A-4147-A177-3AD203B41FA5}">
                      <a16:colId xmlns:a16="http://schemas.microsoft.com/office/drawing/2014/main" val="3312489390"/>
                    </a:ext>
                  </a:extLst>
                </a:gridCol>
                <a:gridCol w="1222431">
                  <a:extLst>
                    <a:ext uri="{9D8B030D-6E8A-4147-A177-3AD203B41FA5}">
                      <a16:colId xmlns:a16="http://schemas.microsoft.com/office/drawing/2014/main" val="1723197318"/>
                    </a:ext>
                  </a:extLst>
                </a:gridCol>
                <a:gridCol w="1196266">
                  <a:extLst>
                    <a:ext uri="{9D8B030D-6E8A-4147-A177-3AD203B41FA5}">
                      <a16:colId xmlns:a16="http://schemas.microsoft.com/office/drawing/2014/main" val="3700998833"/>
                    </a:ext>
                  </a:extLst>
                </a:gridCol>
                <a:gridCol w="1196266">
                  <a:extLst>
                    <a:ext uri="{9D8B030D-6E8A-4147-A177-3AD203B41FA5}">
                      <a16:colId xmlns:a16="http://schemas.microsoft.com/office/drawing/2014/main" val="1225383337"/>
                    </a:ext>
                  </a:extLst>
                </a:gridCol>
                <a:gridCol w="1196266">
                  <a:extLst>
                    <a:ext uri="{9D8B030D-6E8A-4147-A177-3AD203B41FA5}">
                      <a16:colId xmlns:a16="http://schemas.microsoft.com/office/drawing/2014/main" val="1805734672"/>
                    </a:ext>
                  </a:extLst>
                </a:gridCol>
              </a:tblGrid>
              <a:tr h="33730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RULE1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RULE2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RULE3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RULE4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RULE5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RULE6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RULE7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360187"/>
                  </a:ext>
                </a:extLst>
              </a:tr>
              <a:tr h="590291">
                <a:tc>
                  <a:txBody>
                    <a:bodyPr/>
                    <a:lstStyle/>
                    <a:p>
                      <a:r>
                        <a:rPr lang="en-US" dirty="0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54484"/>
                  </a:ext>
                </a:extLst>
              </a:tr>
              <a:tr h="337309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499004"/>
                  </a:ext>
                </a:extLst>
              </a:tr>
              <a:tr h="337309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81724"/>
                  </a:ext>
                </a:extLst>
              </a:tr>
              <a:tr h="337309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609878"/>
                  </a:ext>
                </a:extLst>
              </a:tr>
              <a:tr h="337309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633744"/>
                  </a:ext>
                </a:extLst>
              </a:tr>
              <a:tr h="337309"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107274"/>
                  </a:ext>
                </a:extLst>
              </a:tr>
              <a:tr h="590291">
                <a:tc>
                  <a:txBody>
                    <a:bodyPr/>
                    <a:lstStyle/>
                    <a:p>
                      <a:r>
                        <a:rPr lang="en-US" dirty="0"/>
                        <a:t>Name on card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590907"/>
                  </a:ext>
                </a:extLst>
              </a:tr>
              <a:tr h="590291">
                <a:tc>
                  <a:txBody>
                    <a:bodyPr/>
                    <a:lstStyle/>
                    <a:p>
                      <a:r>
                        <a:rPr lang="en-US" dirty="0"/>
                        <a:t>Expiry 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796012"/>
                  </a:ext>
                </a:extLst>
              </a:tr>
              <a:tr h="590291">
                <a:tc>
                  <a:txBody>
                    <a:bodyPr/>
                    <a:lstStyle/>
                    <a:p>
                      <a:r>
                        <a:rPr lang="en-US" dirty="0"/>
                        <a:t>Expiry 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336920"/>
                  </a:ext>
                </a:extLst>
              </a:tr>
              <a:tr h="337309">
                <a:tc>
                  <a:txBody>
                    <a:bodyPr/>
                    <a:lstStyle/>
                    <a:p>
                      <a:r>
                        <a:rPr lang="en-US" dirty="0" err="1"/>
                        <a:t>CVV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877248"/>
                  </a:ext>
                </a:extLst>
              </a:tr>
              <a:tr h="337309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382544"/>
                  </a:ext>
                </a:extLst>
              </a:tr>
              <a:tr h="843273">
                <a:tc>
                  <a:txBody>
                    <a:bodyPr/>
                    <a:lstStyle/>
                    <a:p>
                      <a:r>
                        <a:rPr lang="en-US" dirty="0"/>
                        <a:t>Continue to checkout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637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77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B4E2-A2DB-47FB-B00D-9E8635E6A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430" y="1123836"/>
            <a:ext cx="2947482" cy="4601183"/>
          </a:xfrm>
        </p:spPr>
        <p:txBody>
          <a:bodyPr/>
          <a:lstStyle/>
          <a:p>
            <a:r>
              <a:rPr lang="en-US" u="sng" dirty="0"/>
              <a:t>Graph-Based Testing: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54F3C-2C6A-4473-B2E4-E7619306B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verta"/>
              </a:rPr>
              <a:t>This technique of Black box testing involves a graph drawing that depicts the link between the causes (inputs) and the effects (output), which trigger the effects.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verta"/>
              </a:rPr>
              <a:t>This testing utilizes different combinations of output and inputs. It is a helpful technique to understand the software’s functional performance, as it visualizes the flow of inputs and outputs in a lively fashion.</a:t>
            </a:r>
          </a:p>
        </p:txBody>
      </p:sp>
    </p:spTree>
    <p:extLst>
      <p:ext uri="{BB962C8B-B14F-4D97-AF65-F5344CB8AC3E}">
        <p14:creationId xmlns:p14="http://schemas.microsoft.com/office/powerpoint/2010/main" val="105720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9B708-895C-4B64-8893-A3F3B729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Decision Table Testing: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B5DF7-BA2B-4A8B-8980-AC0DDDD79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9369" y="1123836"/>
            <a:ext cx="7315200" cy="4601183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verta"/>
              </a:rPr>
              <a:t>In some instances, the inputs combinations can become very complicated for tracking several possibilities.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verta"/>
              </a:rPr>
              <a:t>Such complex situations rely on decision tables, as it offers the testers an organized view about the inputs combination and the expected output.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verta"/>
              </a:rPr>
              <a:t>This technique is identical to the graph-based testing technique; the major difference is using tables instead of diagrams or graphs.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647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C288-BE37-49F6-83DA-629FBFDF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-&gt;Register Component</a:t>
            </a:r>
            <a:br>
              <a:rPr lang="en-US" u="sng" dirty="0"/>
            </a:br>
            <a:br>
              <a:rPr lang="en-US" u="sng" dirty="0"/>
            </a:br>
            <a:br>
              <a:rPr lang="en-US" u="sng" dirty="0"/>
            </a:br>
            <a:r>
              <a:rPr lang="en-US" u="sng" dirty="0"/>
              <a:t>Actions And Their Descriptions:-</a:t>
            </a:r>
            <a:endParaRPr lang="en-IN" u="sng" dirty="0"/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DD919B00-4E26-42A9-9975-54EAB88CE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440227"/>
              </p:ext>
            </p:extLst>
          </p:nvPr>
        </p:nvGraphicFramePr>
        <p:xfrm>
          <a:off x="4269171" y="1305017"/>
          <a:ext cx="5922393" cy="40257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2202">
                  <a:extLst>
                    <a:ext uri="{9D8B030D-6E8A-4147-A177-3AD203B41FA5}">
                      <a16:colId xmlns:a16="http://schemas.microsoft.com/office/drawing/2014/main" val="2477081186"/>
                    </a:ext>
                  </a:extLst>
                </a:gridCol>
                <a:gridCol w="4990191">
                  <a:extLst>
                    <a:ext uri="{9D8B030D-6E8A-4147-A177-3AD203B41FA5}">
                      <a16:colId xmlns:a16="http://schemas.microsoft.com/office/drawing/2014/main" val="768865253"/>
                    </a:ext>
                  </a:extLst>
                </a:gridCol>
              </a:tblGrid>
              <a:tr h="795457">
                <a:tc>
                  <a:txBody>
                    <a:bodyPr/>
                    <a:lstStyle/>
                    <a:p>
                      <a:r>
                        <a:rPr lang="en-US" dirty="0"/>
                        <a:t>Actions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558542"/>
                  </a:ext>
                </a:extLst>
              </a:tr>
              <a:tr h="465172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Field-Full Name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37740"/>
                  </a:ext>
                </a:extLst>
              </a:tr>
              <a:tr h="460860"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Field-E-Mail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637957"/>
                  </a:ext>
                </a:extLst>
              </a:tr>
              <a:tr h="460860"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Field-Password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888516"/>
                  </a:ext>
                </a:extLst>
              </a:tr>
              <a:tr h="460860">
                <a:tc>
                  <a:txBody>
                    <a:bodyPr/>
                    <a:lstStyle/>
                    <a:p>
                      <a:r>
                        <a:rPr lang="en-US" dirty="0"/>
                        <a:t>E1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Redirected To Home Page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600121"/>
                  </a:ext>
                </a:extLst>
              </a:tr>
              <a:tr h="460860">
                <a:tc>
                  <a:txBody>
                    <a:bodyPr/>
                    <a:lstStyle/>
                    <a:p>
                      <a:r>
                        <a:rPr lang="en-US" dirty="0"/>
                        <a:t>E2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Display-’Name Field Is Required’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233429"/>
                  </a:ext>
                </a:extLst>
              </a:tr>
              <a:tr h="460860">
                <a:tc>
                  <a:txBody>
                    <a:bodyPr/>
                    <a:lstStyle/>
                    <a:p>
                      <a:r>
                        <a:rPr lang="en-US" dirty="0"/>
                        <a:t>E3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Display-’E-Mail Field is Required’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583714"/>
                  </a:ext>
                </a:extLst>
              </a:tr>
              <a:tr h="460860">
                <a:tc>
                  <a:txBody>
                    <a:bodyPr/>
                    <a:lstStyle/>
                    <a:p>
                      <a:r>
                        <a:rPr lang="en-US" dirty="0"/>
                        <a:t>E4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Dissplay</a:t>
                      </a:r>
                      <a:r>
                        <a:rPr lang="en-US" dirty="0"/>
                        <a:t>-’Password Field is Required’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812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258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F009-0C63-4C67-93A9-0D4FB7DF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Graph:</a:t>
            </a:r>
            <a:endParaRPr lang="en-IN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3951B-84AE-4481-AC67-E9CEA268A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645" y="1132980"/>
            <a:ext cx="5410348" cy="4677455"/>
          </a:xfrm>
          <a:prstGeom prst="rect">
            <a:avLst/>
          </a:prstGeom>
        </p:spPr>
      </p:pic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DE5DE4BF-3422-42B2-B79B-7E4380485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450006"/>
              </p:ext>
            </p:extLst>
          </p:nvPr>
        </p:nvGraphicFramePr>
        <p:xfrm>
          <a:off x="7874493" y="1417320"/>
          <a:ext cx="3746377" cy="402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9691">
                  <a:extLst>
                    <a:ext uri="{9D8B030D-6E8A-4147-A177-3AD203B41FA5}">
                      <a16:colId xmlns:a16="http://schemas.microsoft.com/office/drawing/2014/main" val="2477081186"/>
                    </a:ext>
                  </a:extLst>
                </a:gridCol>
                <a:gridCol w="3156686">
                  <a:extLst>
                    <a:ext uri="{9D8B030D-6E8A-4147-A177-3AD203B41FA5}">
                      <a16:colId xmlns:a16="http://schemas.microsoft.com/office/drawing/2014/main" val="768865253"/>
                    </a:ext>
                  </a:extLst>
                </a:gridCol>
              </a:tblGrid>
              <a:tr h="249100">
                <a:tc>
                  <a:txBody>
                    <a:bodyPr/>
                    <a:lstStyle/>
                    <a:p>
                      <a:r>
                        <a:rPr lang="en-US" dirty="0"/>
                        <a:t>Actions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558542"/>
                  </a:ext>
                </a:extLst>
              </a:tr>
              <a:tr h="249100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Field-Full Name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37740"/>
                  </a:ext>
                </a:extLst>
              </a:tr>
              <a:tr h="249100"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Field-E-Mail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637957"/>
                  </a:ext>
                </a:extLst>
              </a:tr>
              <a:tr h="249100"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Field-Password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888516"/>
                  </a:ext>
                </a:extLst>
              </a:tr>
              <a:tr h="249100">
                <a:tc>
                  <a:txBody>
                    <a:bodyPr/>
                    <a:lstStyle/>
                    <a:p>
                      <a:r>
                        <a:rPr lang="en-US" dirty="0"/>
                        <a:t>E1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Redirected To Home Page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600121"/>
                  </a:ext>
                </a:extLst>
              </a:tr>
              <a:tr h="249100">
                <a:tc>
                  <a:txBody>
                    <a:bodyPr/>
                    <a:lstStyle/>
                    <a:p>
                      <a:r>
                        <a:rPr lang="en-US" dirty="0"/>
                        <a:t>E2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Display-’Name Field Is Required’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233429"/>
                  </a:ext>
                </a:extLst>
              </a:tr>
              <a:tr h="249100">
                <a:tc>
                  <a:txBody>
                    <a:bodyPr/>
                    <a:lstStyle/>
                    <a:p>
                      <a:r>
                        <a:rPr lang="en-US" dirty="0"/>
                        <a:t>E3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Display-’E-Mail Field is Required’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583714"/>
                  </a:ext>
                </a:extLst>
              </a:tr>
              <a:tr h="249100">
                <a:tc>
                  <a:txBody>
                    <a:bodyPr/>
                    <a:lstStyle/>
                    <a:p>
                      <a:r>
                        <a:rPr lang="en-US" dirty="0"/>
                        <a:t>E4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Dissplay</a:t>
                      </a:r>
                      <a:r>
                        <a:rPr lang="en-US" dirty="0"/>
                        <a:t>-’Password Field is Required’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812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35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C7564-0895-4104-852E-892B5D077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DECISION </a:t>
            </a:r>
            <a:r>
              <a:rPr lang="en-US" sz="3600" b="1" u="sng" dirty="0"/>
              <a:t>TABLE:-</a:t>
            </a:r>
            <a:br>
              <a:rPr lang="en-IN" sz="3600" b="1" u="sng" dirty="0"/>
            </a:b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5991AD4-A8B0-4939-91F7-1EE908D3C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557247"/>
              </p:ext>
            </p:extLst>
          </p:nvPr>
        </p:nvGraphicFramePr>
        <p:xfrm>
          <a:off x="4153763" y="1850525"/>
          <a:ext cx="7262920" cy="2961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52584">
                  <a:extLst>
                    <a:ext uri="{9D8B030D-6E8A-4147-A177-3AD203B41FA5}">
                      <a16:colId xmlns:a16="http://schemas.microsoft.com/office/drawing/2014/main" val="3295708344"/>
                    </a:ext>
                  </a:extLst>
                </a:gridCol>
                <a:gridCol w="1452584">
                  <a:extLst>
                    <a:ext uri="{9D8B030D-6E8A-4147-A177-3AD203B41FA5}">
                      <a16:colId xmlns:a16="http://schemas.microsoft.com/office/drawing/2014/main" val="2785213967"/>
                    </a:ext>
                  </a:extLst>
                </a:gridCol>
                <a:gridCol w="1452584">
                  <a:extLst>
                    <a:ext uri="{9D8B030D-6E8A-4147-A177-3AD203B41FA5}">
                      <a16:colId xmlns:a16="http://schemas.microsoft.com/office/drawing/2014/main" val="238186735"/>
                    </a:ext>
                  </a:extLst>
                </a:gridCol>
                <a:gridCol w="1452584">
                  <a:extLst>
                    <a:ext uri="{9D8B030D-6E8A-4147-A177-3AD203B41FA5}">
                      <a16:colId xmlns:a16="http://schemas.microsoft.com/office/drawing/2014/main" val="3898090344"/>
                    </a:ext>
                  </a:extLst>
                </a:gridCol>
                <a:gridCol w="1452584">
                  <a:extLst>
                    <a:ext uri="{9D8B030D-6E8A-4147-A177-3AD203B41FA5}">
                      <a16:colId xmlns:a16="http://schemas.microsoft.com/office/drawing/2014/main" val="2495344895"/>
                    </a:ext>
                  </a:extLst>
                </a:gridCol>
              </a:tblGrid>
              <a:tr h="238250">
                <a:tc>
                  <a:txBody>
                    <a:bodyPr/>
                    <a:lstStyle/>
                    <a:p>
                      <a:r>
                        <a:rPr lang="en-US" dirty="0"/>
                        <a:t>Actions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Test-Case-1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Test-Case-2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Test-Case-3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Test-Case-4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92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57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47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306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68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17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59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143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981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91CF-91AA-4146-A1A0-7E062EBD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Chat-Bot:</a:t>
            </a:r>
            <a:br>
              <a:rPr lang="en-US" u="sng"/>
            </a:br>
            <a:br>
              <a:rPr lang="en-US" u="sng"/>
            </a:br>
            <a:br>
              <a:rPr lang="en-US" u="sng"/>
            </a:br>
            <a:r>
              <a:rPr lang="en-US" u="sng"/>
              <a:t>Actions And Description</a:t>
            </a:r>
            <a:br>
              <a:rPr lang="en-US" u="sng" dirty="0"/>
            </a:br>
            <a:endParaRPr lang="en-IN" u="sng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BDE8353-3662-4C4B-8626-FB76AA6D7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084528"/>
              </p:ext>
            </p:extLst>
          </p:nvPr>
        </p:nvGraphicFramePr>
        <p:xfrm>
          <a:off x="4349071" y="1688977"/>
          <a:ext cx="6748016" cy="34800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63515">
                  <a:extLst>
                    <a:ext uri="{9D8B030D-6E8A-4147-A177-3AD203B41FA5}">
                      <a16:colId xmlns:a16="http://schemas.microsoft.com/office/drawing/2014/main" val="4157968311"/>
                    </a:ext>
                  </a:extLst>
                </a:gridCol>
                <a:gridCol w="5484501">
                  <a:extLst>
                    <a:ext uri="{9D8B030D-6E8A-4147-A177-3AD203B41FA5}">
                      <a16:colId xmlns:a16="http://schemas.microsoft.com/office/drawing/2014/main" val="1158867682"/>
                    </a:ext>
                  </a:extLst>
                </a:gridCol>
              </a:tblGrid>
              <a:tr h="607759">
                <a:tc>
                  <a:txBody>
                    <a:bodyPr/>
                    <a:lstStyle/>
                    <a:p>
                      <a:r>
                        <a:rPr lang="en-US" dirty="0"/>
                        <a:t>Actions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977314"/>
                  </a:ext>
                </a:extLst>
              </a:tr>
              <a:tr h="607759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Verification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4226"/>
                  </a:ext>
                </a:extLst>
              </a:tr>
              <a:tr h="607759"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Entity Verification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49803"/>
                  </a:ext>
                </a:extLst>
              </a:tr>
              <a:tr h="607759"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Indent Verification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72500"/>
                  </a:ext>
                </a:extLst>
              </a:tr>
              <a:tr h="1049010"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Passing the Condition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425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755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D895-B6BF-4382-A5D3-EEAF4318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u="sng" dirty="0"/>
              <a:t>Graph:</a:t>
            </a:r>
            <a:br>
              <a:rPr lang="en-US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C1C683-590A-4342-B3F8-91F746F7B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233" y="1012151"/>
            <a:ext cx="7931262" cy="483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71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555BF-01B6-4187-BE6B-F1963DD59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Decision </a:t>
            </a:r>
            <a:r>
              <a:rPr lang="en-US" sz="3600" u="sng" dirty="0"/>
              <a:t>Table:</a:t>
            </a:r>
            <a:endParaRPr lang="en-IN" dirty="0"/>
          </a:p>
        </p:txBody>
      </p:sp>
      <p:pic>
        <p:nvPicPr>
          <p:cNvPr id="3" name="table">
            <a:extLst>
              <a:ext uri="{FF2B5EF4-FFF2-40B4-BE49-F238E27FC236}">
                <a16:creationId xmlns:a16="http://schemas.microsoft.com/office/drawing/2014/main" id="{C0F8ABA3-E5D1-45EF-AD20-FDE4408EE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253" y="1075822"/>
            <a:ext cx="7901127" cy="3178465"/>
          </a:xfrm>
          <a:prstGeom prst="rect">
            <a:avLst/>
          </a:prstGeom>
        </p:spPr>
      </p:pic>
      <p:pic>
        <p:nvPicPr>
          <p:cNvPr id="4" name="table">
            <a:extLst>
              <a:ext uri="{FF2B5EF4-FFF2-40B4-BE49-F238E27FC236}">
                <a16:creationId xmlns:a16="http://schemas.microsoft.com/office/drawing/2014/main" id="{84C23CFC-1B4F-4265-82FA-2D70B7442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253" y="4254287"/>
            <a:ext cx="7901127" cy="159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2382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192</TotalTime>
  <Words>499</Words>
  <Application>Microsoft Office PowerPoint</Application>
  <PresentationFormat>Widescreen</PresentationFormat>
  <Paragraphs>239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Averta</vt:lpstr>
      <vt:lpstr>Corbel</vt:lpstr>
      <vt:lpstr>Wingdings 2</vt:lpstr>
      <vt:lpstr>Frame</vt:lpstr>
      <vt:lpstr>Black-Box Testing Techniques: 1.Decision Tabel Testing 2.Graph base Testing</vt:lpstr>
      <vt:lpstr>Graph-Based Testing:</vt:lpstr>
      <vt:lpstr>Decision Table Testing:</vt:lpstr>
      <vt:lpstr>-&gt;Register Component   Actions And Their Descriptions:-</vt:lpstr>
      <vt:lpstr>Graph:</vt:lpstr>
      <vt:lpstr>DECISION TABLE:- </vt:lpstr>
      <vt:lpstr>Chat-Bot:   Actions And Description </vt:lpstr>
      <vt:lpstr> Graph: </vt:lpstr>
      <vt:lpstr>Decision Table:</vt:lpstr>
      <vt:lpstr>-&gt;Login Component  Actions And Description</vt:lpstr>
      <vt:lpstr>Graph:</vt:lpstr>
      <vt:lpstr>Decision Table:</vt:lpstr>
      <vt:lpstr>Cash On Delivery Checkout Component:  Graph:</vt:lpstr>
      <vt:lpstr>DECISION TABLE FOR CASH ON DELIVERY CHECKOUT PAGE:</vt:lpstr>
      <vt:lpstr>DECISION TABLE FOR CARDS ACCEPTED CHECKOUT PAGE: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Black-Box Testing</dc:title>
  <dc:creator>shaik riyaz basha</dc:creator>
  <cp:lastModifiedBy>shaik riyaz basha</cp:lastModifiedBy>
  <cp:revision>12</cp:revision>
  <dcterms:created xsi:type="dcterms:W3CDTF">2020-12-12T18:13:28Z</dcterms:created>
  <dcterms:modified xsi:type="dcterms:W3CDTF">2020-12-12T23:21:56Z</dcterms:modified>
</cp:coreProperties>
</file>