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81" r:id="rId5"/>
    <p:sldId id="280" r:id="rId6"/>
    <p:sldId id="276" r:id="rId7"/>
    <p:sldId id="277" r:id="rId8"/>
    <p:sldId id="282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E40-B493-4503-B319-00DF36E1A925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BC04-23CD-45E9-A06D-981CCB9A3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8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E40-B493-4503-B319-00DF36E1A925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BC04-23CD-45E9-A06D-981CCB9A3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40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E40-B493-4503-B319-00DF36E1A925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BC04-23CD-45E9-A06D-981CCB9A3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94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E40-B493-4503-B319-00DF36E1A925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BC04-23CD-45E9-A06D-981CCB9A3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6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E40-B493-4503-B319-00DF36E1A925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BC04-23CD-45E9-A06D-981CCB9A3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7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E40-B493-4503-B319-00DF36E1A925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BC04-23CD-45E9-A06D-981CCB9A3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34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E40-B493-4503-B319-00DF36E1A925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BC04-23CD-45E9-A06D-981CCB9A3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14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E40-B493-4503-B319-00DF36E1A925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BC04-23CD-45E9-A06D-981CCB9A3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97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E40-B493-4503-B319-00DF36E1A925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BC04-23CD-45E9-A06D-981CCB9A3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43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E40-B493-4503-B319-00DF36E1A925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BC04-23CD-45E9-A06D-981CCB9A3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7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E40-B493-4503-B319-00DF36E1A925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BC04-23CD-45E9-A06D-981CCB9A3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61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8E40-B493-4503-B319-00DF36E1A925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BC04-23CD-45E9-A06D-981CCB9A3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26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why-npm-scrip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Build Tools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8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Front-End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54503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above is a simplification</a:t>
            </a:r>
          </a:p>
          <a:p>
            <a:pPr lvl="1"/>
            <a:r>
              <a:rPr lang="en-GB" dirty="0" smtClean="0"/>
              <a:t>No JavaScript</a:t>
            </a:r>
          </a:p>
          <a:p>
            <a:pPr lvl="1"/>
            <a:r>
              <a:rPr lang="en-GB" dirty="0" smtClean="0"/>
              <a:t>Example tasks – not exhaustive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632289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2915652"/>
            <a:ext cx="1149482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Edit HTML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1979548"/>
            <a:ext cx="990784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Edit Less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302487" y="1986696"/>
            <a:ext cx="1767279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Compile into CSS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1988840"/>
            <a:ext cx="1440160" cy="1200329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Open/refresh in browser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976519" y="2356028"/>
            <a:ext cx="555921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Test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87624" y="2276872"/>
            <a:ext cx="360040" cy="26382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87624" y="2780928"/>
            <a:ext cx="360040" cy="26382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71800" y="2171362"/>
            <a:ext cx="426412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72177" y="3098130"/>
            <a:ext cx="2674307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80312" y="2540694"/>
            <a:ext cx="426412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20072" y="2171362"/>
            <a:ext cx="426412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2"/>
            <a:endCxn id="4" idx="2"/>
          </p:cNvCxnSpPr>
          <p:nvPr/>
        </p:nvCxnSpPr>
        <p:spPr>
          <a:xfrm rot="5400000">
            <a:off x="4414647" y="-977605"/>
            <a:ext cx="136868" cy="7542799"/>
          </a:xfrm>
          <a:prstGeom prst="bentConnector3">
            <a:avLst>
              <a:gd name="adj1" fmla="val 727550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7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Build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are developing a front-end web application there are lots of repetitive tasks</a:t>
            </a:r>
          </a:p>
          <a:p>
            <a:endParaRPr lang="en-GB" dirty="0"/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Compiling from Less/Sass into CSS</a:t>
            </a:r>
          </a:p>
          <a:p>
            <a:pPr lvl="1"/>
            <a:r>
              <a:rPr lang="en-GB" dirty="0" smtClean="0"/>
              <a:t>Refreshing a page in a browser</a:t>
            </a:r>
            <a:endParaRPr lang="en-GB" dirty="0"/>
          </a:p>
          <a:p>
            <a:pPr lvl="2"/>
            <a:r>
              <a:rPr lang="en-GB" dirty="0" smtClean="0"/>
              <a:t>Often several browsers</a:t>
            </a:r>
          </a:p>
        </p:txBody>
      </p:sp>
    </p:spTree>
    <p:extLst>
      <p:ext uri="{BB962C8B-B14F-4D97-AF65-F5344CB8AC3E}">
        <p14:creationId xmlns:p14="http://schemas.microsoft.com/office/powerpoint/2010/main" val="250135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34480"/>
            <a:ext cx="3816424" cy="486554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typical front-end project structure looks like this</a:t>
            </a:r>
          </a:p>
          <a:p>
            <a:r>
              <a:rPr lang="en-GB" dirty="0"/>
              <a:t>a</a:t>
            </a:r>
            <a:r>
              <a:rPr lang="en-GB" dirty="0" smtClean="0"/>
              <a:t>pp</a:t>
            </a:r>
          </a:p>
          <a:p>
            <a:pPr lvl="1"/>
            <a:r>
              <a:rPr lang="en-GB" dirty="0" smtClean="0"/>
              <a:t>Files used for development</a:t>
            </a:r>
          </a:p>
          <a:p>
            <a:r>
              <a:rPr lang="en-GB" dirty="0" err="1"/>
              <a:t>d</a:t>
            </a:r>
            <a:r>
              <a:rPr lang="en-GB" dirty="0" err="1" smtClean="0"/>
              <a:t>ist</a:t>
            </a:r>
            <a:endParaRPr lang="en-GB" dirty="0" smtClean="0"/>
          </a:p>
          <a:p>
            <a:pPr lvl="1"/>
            <a:r>
              <a:rPr lang="en-GB" dirty="0" smtClean="0"/>
              <a:t>Files distributed to the end user</a:t>
            </a:r>
          </a:p>
          <a:p>
            <a:pPr lvl="1"/>
            <a:r>
              <a:rPr lang="en-GB" dirty="0" smtClean="0"/>
              <a:t>Production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333395" y="1340768"/>
            <a:ext cx="1477712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dirty="0" smtClean="0"/>
              <a:t>roject-folder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996771" y="1835532"/>
            <a:ext cx="538930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app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996771" y="4499828"/>
            <a:ext cx="523541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dist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843660" y="2724599"/>
            <a:ext cx="532518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less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843660" y="3172326"/>
            <a:ext cx="461986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css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843660" y="3620053"/>
            <a:ext cx="618567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843660" y="4067780"/>
            <a:ext cx="11841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ndex.html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843660" y="5416115"/>
            <a:ext cx="461986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css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843660" y="5858071"/>
            <a:ext cx="618567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843660" y="6300028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ndex.html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843660" y="2276872"/>
            <a:ext cx="844783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images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843660" y="4974159"/>
            <a:ext cx="844783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images</a:t>
            </a:r>
            <a:endParaRPr lang="en-GB" dirty="0"/>
          </a:p>
        </p:txBody>
      </p:sp>
      <p:cxnSp>
        <p:nvCxnSpPr>
          <p:cNvPr id="18" name="Elbow Connector 17"/>
          <p:cNvCxnSpPr>
            <a:stCxn id="5" idx="2"/>
            <a:endCxn id="15" idx="1"/>
          </p:cNvCxnSpPr>
          <p:nvPr/>
        </p:nvCxnSpPr>
        <p:spPr>
          <a:xfrm rot="16200000" flipH="1">
            <a:off x="6426611" y="2044489"/>
            <a:ext cx="256674" cy="57742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7" idx="1"/>
          </p:cNvCxnSpPr>
          <p:nvPr/>
        </p:nvCxnSpPr>
        <p:spPr>
          <a:xfrm rot="16200000" flipH="1">
            <a:off x="6202748" y="2268352"/>
            <a:ext cx="704401" cy="57742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2"/>
            <a:endCxn id="8" idx="1"/>
          </p:cNvCxnSpPr>
          <p:nvPr/>
        </p:nvCxnSpPr>
        <p:spPr>
          <a:xfrm rot="16200000" flipH="1">
            <a:off x="5978884" y="2492216"/>
            <a:ext cx="1152128" cy="57742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2"/>
            <a:endCxn id="9" idx="1"/>
          </p:cNvCxnSpPr>
          <p:nvPr/>
        </p:nvCxnSpPr>
        <p:spPr>
          <a:xfrm rot="16200000" flipH="1">
            <a:off x="5755021" y="2716079"/>
            <a:ext cx="1599855" cy="57742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2"/>
            <a:endCxn id="10" idx="1"/>
          </p:cNvCxnSpPr>
          <p:nvPr/>
        </p:nvCxnSpPr>
        <p:spPr>
          <a:xfrm rot="16200000" flipH="1">
            <a:off x="5531157" y="2939943"/>
            <a:ext cx="2047582" cy="57742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16" idx="1"/>
          </p:cNvCxnSpPr>
          <p:nvPr/>
        </p:nvCxnSpPr>
        <p:spPr>
          <a:xfrm rot="16200000" flipH="1">
            <a:off x="6406269" y="4721433"/>
            <a:ext cx="289665" cy="58511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2"/>
            <a:endCxn id="12" idx="1"/>
          </p:cNvCxnSpPr>
          <p:nvPr/>
        </p:nvCxnSpPr>
        <p:spPr>
          <a:xfrm rot="16200000" flipH="1">
            <a:off x="6185291" y="4942411"/>
            <a:ext cx="731621" cy="58511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" idx="2"/>
            <a:endCxn id="13" idx="1"/>
          </p:cNvCxnSpPr>
          <p:nvPr/>
        </p:nvCxnSpPr>
        <p:spPr>
          <a:xfrm rot="16200000" flipH="1">
            <a:off x="5964313" y="5163389"/>
            <a:ext cx="1173577" cy="58511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2"/>
            <a:endCxn id="14" idx="1"/>
          </p:cNvCxnSpPr>
          <p:nvPr/>
        </p:nvCxnSpPr>
        <p:spPr>
          <a:xfrm rot="16200000" flipH="1">
            <a:off x="5743334" y="5384368"/>
            <a:ext cx="1615534" cy="58511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2"/>
            <a:endCxn id="5" idx="1"/>
          </p:cNvCxnSpPr>
          <p:nvPr/>
        </p:nvCxnSpPr>
        <p:spPr>
          <a:xfrm rot="16200000" flipH="1">
            <a:off x="5379462" y="1402889"/>
            <a:ext cx="310098" cy="92452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2"/>
            <a:endCxn id="6" idx="1"/>
          </p:cNvCxnSpPr>
          <p:nvPr/>
        </p:nvCxnSpPr>
        <p:spPr>
          <a:xfrm rot="16200000" flipH="1">
            <a:off x="4047314" y="2735037"/>
            <a:ext cx="2974394" cy="92452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3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Asset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An asset pipeline </a:t>
            </a:r>
          </a:p>
          <a:p>
            <a:pPr lvl="1"/>
            <a:r>
              <a:rPr lang="en-GB" dirty="0" smtClean="0"/>
              <a:t>Takes files from a source folder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rocesses them (e.g. minifying) </a:t>
            </a:r>
          </a:p>
          <a:p>
            <a:pPr lvl="1"/>
            <a:r>
              <a:rPr lang="en-GB" dirty="0" smtClean="0"/>
              <a:t>Outputs them to a destination folder</a:t>
            </a:r>
          </a:p>
          <a:p>
            <a:endParaRPr lang="en-GB" dirty="0"/>
          </a:p>
          <a:p>
            <a:r>
              <a:rPr lang="en-GB" dirty="0" smtClean="0"/>
              <a:t>Doing this manually is tedious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132856"/>
            <a:ext cx="901850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dirty="0" smtClean="0"/>
              <a:t>pp/</a:t>
            </a:r>
            <a:r>
              <a:rPr lang="en-GB" dirty="0" err="1" smtClean="0"/>
              <a:t>css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39752" y="2313855"/>
            <a:ext cx="1224136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615515"/>
            <a:ext cx="1288814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app/images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84179" y="3146032"/>
            <a:ext cx="1062599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app/html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4179" y="3676382"/>
            <a:ext cx="1628203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app/index.html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599581" y="2132856"/>
            <a:ext cx="886461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dist</a:t>
            </a:r>
            <a:r>
              <a:rPr lang="en-GB" dirty="0" smtClean="0"/>
              <a:t>/</a:t>
            </a:r>
            <a:r>
              <a:rPr lang="en-GB" dirty="0" err="1" smtClean="0"/>
              <a:t>css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6599581" y="2615515"/>
            <a:ext cx="1273426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dist</a:t>
            </a:r>
            <a:r>
              <a:rPr lang="en-GB" dirty="0" smtClean="0"/>
              <a:t>/images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588224" y="3146032"/>
            <a:ext cx="1047210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dist</a:t>
            </a:r>
            <a:r>
              <a:rPr lang="en-GB" dirty="0" smtClean="0"/>
              <a:t>/html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588224" y="3676382"/>
            <a:ext cx="161281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dist</a:t>
            </a:r>
            <a:r>
              <a:rPr lang="en-GB" dirty="0" smtClean="0"/>
              <a:t>/index.html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747242" y="2132856"/>
            <a:ext cx="772519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minify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747242" y="2615515"/>
            <a:ext cx="1080617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compress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3735885" y="3146032"/>
            <a:ext cx="772519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minify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3735885" y="3676382"/>
            <a:ext cx="772519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minify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95536" y="1628800"/>
            <a:ext cx="976549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app/less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9752" y="2800181"/>
            <a:ext cx="1224136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39752" y="3320083"/>
            <a:ext cx="1224136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39752" y="3859311"/>
            <a:ext cx="1224136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04048" y="2317522"/>
            <a:ext cx="1224136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04048" y="2807321"/>
            <a:ext cx="1224136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04048" y="3330698"/>
            <a:ext cx="1224136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04048" y="3861048"/>
            <a:ext cx="1224136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62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code we use in development is different to the final </a:t>
            </a:r>
            <a:r>
              <a:rPr lang="en-GB" dirty="0"/>
              <a:t>(</a:t>
            </a:r>
            <a:r>
              <a:rPr lang="en-GB" dirty="0" smtClean="0"/>
              <a:t>production) version the user uses</a:t>
            </a:r>
          </a:p>
          <a:p>
            <a:endParaRPr lang="en-GB" dirty="0"/>
          </a:p>
          <a:p>
            <a:r>
              <a:rPr lang="en-GB" dirty="0" smtClean="0"/>
              <a:t>Development</a:t>
            </a:r>
          </a:p>
          <a:p>
            <a:pPr lvl="1"/>
            <a:r>
              <a:rPr lang="en-GB" dirty="0" smtClean="0"/>
              <a:t>We need access to Less/Sass files</a:t>
            </a:r>
          </a:p>
          <a:p>
            <a:pPr lvl="1"/>
            <a:r>
              <a:rPr lang="en-GB" dirty="0" smtClean="0"/>
              <a:t>We don’t care about page speed performance</a:t>
            </a:r>
          </a:p>
          <a:p>
            <a:pPr lvl="2"/>
            <a:r>
              <a:rPr lang="en-GB" dirty="0" smtClean="0"/>
              <a:t>Served locally</a:t>
            </a:r>
          </a:p>
          <a:p>
            <a:endParaRPr lang="en-GB" dirty="0" smtClean="0"/>
          </a:p>
          <a:p>
            <a:r>
              <a:rPr lang="en-GB" dirty="0" smtClean="0"/>
              <a:t>Production</a:t>
            </a:r>
          </a:p>
          <a:p>
            <a:pPr lvl="1"/>
            <a:r>
              <a:rPr lang="en-GB" dirty="0" smtClean="0"/>
              <a:t>Only care about final CSS</a:t>
            </a:r>
          </a:p>
          <a:p>
            <a:pPr lvl="2"/>
            <a:r>
              <a:rPr lang="en-GB" dirty="0" smtClean="0"/>
              <a:t>Don’t need the Less/Sass files</a:t>
            </a:r>
          </a:p>
          <a:p>
            <a:pPr lvl="1"/>
            <a:r>
              <a:rPr lang="en-GB" dirty="0" smtClean="0"/>
              <a:t>Assets/pages should be optimised for maximum page speed performance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68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Build tools (task runners) can automate </a:t>
            </a:r>
          </a:p>
          <a:p>
            <a:pPr lvl="1"/>
            <a:r>
              <a:rPr lang="en-GB" dirty="0" smtClean="0"/>
              <a:t>Front-end development workflow</a:t>
            </a:r>
          </a:p>
          <a:p>
            <a:pPr lvl="1"/>
            <a:r>
              <a:rPr lang="en-GB" dirty="0" smtClean="0"/>
              <a:t>The asset pipeline</a:t>
            </a:r>
          </a:p>
          <a:p>
            <a:endParaRPr lang="en-GB" dirty="0"/>
          </a:p>
          <a:p>
            <a:r>
              <a:rPr lang="en-GB" dirty="0" smtClean="0"/>
              <a:t>There are lots of different build tools</a:t>
            </a:r>
          </a:p>
          <a:p>
            <a:pPr lvl="1"/>
            <a:r>
              <a:rPr lang="en-GB" dirty="0" smtClean="0"/>
              <a:t>E.g. Grunt, Gulp, Broccoli, Brunch </a:t>
            </a:r>
          </a:p>
          <a:p>
            <a:pPr lvl="1"/>
            <a:r>
              <a:rPr lang="en-GB" dirty="0" smtClean="0"/>
              <a:t>Some people propose we use </a:t>
            </a:r>
            <a:r>
              <a:rPr lang="en-GB" dirty="0" err="1" smtClean="0"/>
              <a:t>npm</a:t>
            </a:r>
            <a:r>
              <a:rPr lang="en-GB" dirty="0" smtClean="0"/>
              <a:t> scripts instead</a:t>
            </a:r>
          </a:p>
          <a:p>
            <a:pPr lvl="2"/>
            <a:r>
              <a:rPr lang="en-GB" dirty="0">
                <a:hlinkClick r:id="rId2"/>
              </a:rPr>
              <a:t>https://css-tricks.com/why-npm-scripts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pPr lvl="2"/>
            <a:r>
              <a:rPr lang="en-GB" dirty="0" smtClean="0"/>
              <a:t>Can be used to serve the same purpose 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53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Tool Example - Gulp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05064"/>
            <a:ext cx="8219256" cy="252028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Here’s an example Gulp task</a:t>
            </a:r>
          </a:p>
          <a:p>
            <a:pPr lvl="1"/>
            <a:r>
              <a:rPr lang="en-GB" dirty="0" smtClean="0"/>
              <a:t>It compiles some Less code</a:t>
            </a:r>
          </a:p>
          <a:p>
            <a:r>
              <a:rPr lang="en-GB" dirty="0" smtClean="0"/>
              <a:t>Gulp tasks are written in JavaScript</a:t>
            </a:r>
          </a:p>
          <a:p>
            <a:pPr lvl="1"/>
            <a:r>
              <a:rPr lang="en-GB" dirty="0" smtClean="0"/>
              <a:t>We use plug-ins to perform the actual tasks </a:t>
            </a:r>
          </a:p>
          <a:p>
            <a:pPr lvl="1"/>
            <a:r>
              <a:rPr lang="en-GB" dirty="0" smtClean="0"/>
              <a:t>E.g. gulp-less compiles Less into CSS</a:t>
            </a:r>
          </a:p>
          <a:p>
            <a:r>
              <a:rPr lang="en-GB" dirty="0" smtClean="0"/>
              <a:t>We execute the tasks from the Command Prompt</a:t>
            </a:r>
          </a:p>
          <a:p>
            <a:pPr lvl="1"/>
            <a:r>
              <a:rPr lang="en-GB" dirty="0" smtClean="0"/>
              <a:t>E.g. ‘gulp less’ will execute the above task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37560" y="1484784"/>
            <a:ext cx="3960440" cy="2308324"/>
          </a:xfrm>
          <a:prstGeom prst="rect">
            <a:avLst/>
          </a:prstGeom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2"/>
                </a:solidFill>
              </a:rPr>
              <a:t>var</a:t>
            </a:r>
            <a:r>
              <a:rPr lang="en-GB" dirty="0">
                <a:solidFill>
                  <a:schemeClr val="tx2"/>
                </a:solidFill>
              </a:rPr>
              <a:t> gulp = require('gulp');</a:t>
            </a:r>
          </a:p>
          <a:p>
            <a:r>
              <a:rPr lang="en-GB" dirty="0" err="1">
                <a:solidFill>
                  <a:schemeClr val="tx2"/>
                </a:solidFill>
              </a:rPr>
              <a:t>var</a:t>
            </a:r>
            <a:r>
              <a:rPr lang="en-GB" dirty="0">
                <a:solidFill>
                  <a:schemeClr val="tx2"/>
                </a:solidFill>
              </a:rPr>
              <a:t> less = require('gulp-less');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 err="1">
                <a:solidFill>
                  <a:schemeClr val="tx2"/>
                </a:solidFill>
              </a:rPr>
              <a:t>gulp.task</a:t>
            </a:r>
            <a:r>
              <a:rPr lang="en-GB" dirty="0">
                <a:solidFill>
                  <a:schemeClr val="tx2"/>
                </a:solidFill>
              </a:rPr>
              <a:t>('less', function(){</a:t>
            </a:r>
          </a:p>
          <a:p>
            <a:r>
              <a:rPr lang="en-GB" dirty="0">
                <a:solidFill>
                  <a:schemeClr val="tx2"/>
                </a:solidFill>
              </a:rPr>
              <a:t>  return </a:t>
            </a:r>
            <a:r>
              <a:rPr lang="en-GB" dirty="0" err="1">
                <a:solidFill>
                  <a:schemeClr val="tx2"/>
                </a:solidFill>
              </a:rPr>
              <a:t>gulp.src</a:t>
            </a:r>
            <a:r>
              <a:rPr lang="en-GB" dirty="0">
                <a:solidFill>
                  <a:schemeClr val="tx2"/>
                </a:solidFill>
              </a:rPr>
              <a:t>('</a:t>
            </a:r>
            <a:r>
              <a:rPr lang="en-GB" dirty="0">
                <a:solidFill>
                  <a:schemeClr val="accent2"/>
                </a:solidFill>
              </a:rPr>
              <a:t>app/less/</a:t>
            </a:r>
            <a:r>
              <a:rPr lang="en-GB" dirty="0" err="1">
                <a:solidFill>
                  <a:schemeClr val="accent2"/>
                </a:solidFill>
              </a:rPr>
              <a:t>style.less</a:t>
            </a:r>
            <a:r>
              <a:rPr lang="en-GB" dirty="0">
                <a:solidFill>
                  <a:schemeClr val="tx2"/>
                </a:solidFill>
              </a:rPr>
              <a:t>')</a:t>
            </a:r>
          </a:p>
          <a:p>
            <a:r>
              <a:rPr lang="en-GB" dirty="0">
                <a:solidFill>
                  <a:schemeClr val="tx2"/>
                </a:solidFill>
              </a:rPr>
              <a:t>    .pipe(</a:t>
            </a:r>
            <a:r>
              <a:rPr lang="en-GB" dirty="0">
                <a:solidFill>
                  <a:schemeClr val="accent2"/>
                </a:solidFill>
              </a:rPr>
              <a:t>less()</a:t>
            </a:r>
            <a:r>
              <a:rPr lang="en-GB" dirty="0">
                <a:solidFill>
                  <a:schemeClr val="tx2"/>
                </a:solidFill>
              </a:rPr>
              <a:t>)</a:t>
            </a:r>
          </a:p>
          <a:p>
            <a:r>
              <a:rPr lang="en-GB" dirty="0">
                <a:solidFill>
                  <a:schemeClr val="tx2"/>
                </a:solidFill>
              </a:rPr>
              <a:t>    .pipe(</a:t>
            </a:r>
            <a:r>
              <a:rPr lang="en-GB" dirty="0" err="1">
                <a:solidFill>
                  <a:schemeClr val="tx2"/>
                </a:solidFill>
              </a:rPr>
              <a:t>gulp.dest</a:t>
            </a:r>
            <a:r>
              <a:rPr lang="en-GB" dirty="0">
                <a:solidFill>
                  <a:schemeClr val="tx2"/>
                </a:solidFill>
              </a:rPr>
              <a:t>('</a:t>
            </a:r>
            <a:r>
              <a:rPr lang="en-GB" dirty="0">
                <a:solidFill>
                  <a:schemeClr val="accent2"/>
                </a:solidFill>
              </a:rPr>
              <a:t>app/</a:t>
            </a:r>
            <a:r>
              <a:rPr lang="en-GB" dirty="0" err="1">
                <a:solidFill>
                  <a:schemeClr val="accent2"/>
                </a:solidFill>
              </a:rPr>
              <a:t>css</a:t>
            </a:r>
            <a:r>
              <a:rPr lang="en-GB" dirty="0">
                <a:solidFill>
                  <a:schemeClr val="tx2"/>
                </a:solidFill>
              </a:rPr>
              <a:t>'))</a:t>
            </a:r>
          </a:p>
          <a:p>
            <a:r>
              <a:rPr lang="en-GB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8080" y="1484784"/>
            <a:ext cx="116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 file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59500" y="2822954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it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218080" y="3203684"/>
            <a:ext cx="18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Output the result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5209968" y="1669450"/>
            <a:ext cx="1008112" cy="969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3070310" y="3007620"/>
            <a:ext cx="3289190" cy="9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17880" y="3388350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60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Tool Example - Gulp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1287752"/>
            <a:ext cx="3888432" cy="464137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 can add multiple tasks</a:t>
            </a:r>
          </a:p>
          <a:p>
            <a:endParaRPr lang="en-GB" dirty="0"/>
          </a:p>
          <a:p>
            <a:r>
              <a:rPr lang="en-GB" dirty="0" smtClean="0"/>
              <a:t>There are two tasks</a:t>
            </a:r>
          </a:p>
          <a:p>
            <a:pPr lvl="1"/>
            <a:r>
              <a:rPr lang="en-GB" dirty="0" smtClean="0"/>
              <a:t>Less</a:t>
            </a:r>
          </a:p>
          <a:p>
            <a:pPr lvl="2"/>
            <a:r>
              <a:rPr lang="en-GB" dirty="0" smtClean="0"/>
              <a:t>Compiles Less code into CSS</a:t>
            </a:r>
          </a:p>
          <a:p>
            <a:pPr lvl="1"/>
            <a:r>
              <a:rPr lang="en-GB" dirty="0" smtClean="0"/>
              <a:t>Minify-</a:t>
            </a:r>
            <a:r>
              <a:rPr lang="en-GB" dirty="0" err="1" smtClean="0"/>
              <a:t>css</a:t>
            </a:r>
            <a:endParaRPr lang="en-GB" dirty="0" smtClean="0"/>
          </a:p>
          <a:p>
            <a:pPr lvl="2"/>
            <a:r>
              <a:rPr lang="en-GB" dirty="0" smtClean="0"/>
              <a:t>Minifies CSS and moves it to a </a:t>
            </a:r>
            <a:r>
              <a:rPr lang="en-GB" i="1" dirty="0" err="1" smtClean="0"/>
              <a:t>dest</a:t>
            </a:r>
            <a:r>
              <a:rPr lang="en-GB" dirty="0" smtClean="0"/>
              <a:t> folder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3528" y="1484784"/>
            <a:ext cx="3960440" cy="4247317"/>
          </a:xfrm>
          <a:prstGeom prst="rect">
            <a:avLst/>
          </a:prstGeom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2"/>
                </a:solidFill>
              </a:rPr>
              <a:t>var</a:t>
            </a:r>
            <a:r>
              <a:rPr lang="en-GB" dirty="0">
                <a:solidFill>
                  <a:schemeClr val="tx2"/>
                </a:solidFill>
              </a:rPr>
              <a:t> gulp = require('gulp');</a:t>
            </a:r>
          </a:p>
          <a:p>
            <a:r>
              <a:rPr lang="en-GB" dirty="0" err="1">
                <a:solidFill>
                  <a:schemeClr val="tx2"/>
                </a:solidFill>
              </a:rPr>
              <a:t>var</a:t>
            </a:r>
            <a:r>
              <a:rPr lang="en-GB" dirty="0">
                <a:solidFill>
                  <a:schemeClr val="tx2"/>
                </a:solidFill>
              </a:rPr>
              <a:t> less = require('gulp-less');</a:t>
            </a:r>
          </a:p>
          <a:p>
            <a:r>
              <a:rPr lang="en-GB" dirty="0" err="1">
                <a:solidFill>
                  <a:schemeClr val="tx2"/>
                </a:solidFill>
              </a:rPr>
              <a:t>var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cssnano</a:t>
            </a:r>
            <a:r>
              <a:rPr lang="en-GB" dirty="0">
                <a:solidFill>
                  <a:schemeClr val="tx2"/>
                </a:solidFill>
              </a:rPr>
              <a:t> = require('gulp-</a:t>
            </a:r>
            <a:r>
              <a:rPr lang="en-GB" dirty="0" err="1">
                <a:solidFill>
                  <a:schemeClr val="tx2"/>
                </a:solidFill>
              </a:rPr>
              <a:t>cssnano</a:t>
            </a:r>
            <a:r>
              <a:rPr lang="en-GB" dirty="0" smtClean="0">
                <a:solidFill>
                  <a:schemeClr val="tx2"/>
                </a:solidFill>
              </a:rPr>
              <a:t>');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 err="1">
                <a:solidFill>
                  <a:schemeClr val="tx2"/>
                </a:solidFill>
              </a:rPr>
              <a:t>gulp.task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n-GB" dirty="0">
                <a:solidFill>
                  <a:schemeClr val="accent2"/>
                </a:solidFill>
              </a:rPr>
              <a:t>'less</a:t>
            </a:r>
            <a:r>
              <a:rPr lang="en-GB" dirty="0">
                <a:solidFill>
                  <a:schemeClr val="tx2"/>
                </a:solidFill>
              </a:rPr>
              <a:t>', function(){</a:t>
            </a:r>
          </a:p>
          <a:p>
            <a:r>
              <a:rPr lang="en-GB" dirty="0">
                <a:solidFill>
                  <a:schemeClr val="tx2"/>
                </a:solidFill>
              </a:rPr>
              <a:t>  return </a:t>
            </a:r>
            <a:r>
              <a:rPr lang="en-GB" dirty="0" err="1">
                <a:solidFill>
                  <a:schemeClr val="tx2"/>
                </a:solidFill>
              </a:rPr>
              <a:t>gulp.src</a:t>
            </a:r>
            <a:r>
              <a:rPr lang="en-GB" dirty="0">
                <a:solidFill>
                  <a:schemeClr val="tx2"/>
                </a:solidFill>
              </a:rPr>
              <a:t>('app/less/</a:t>
            </a:r>
            <a:r>
              <a:rPr lang="en-GB" dirty="0" err="1">
                <a:solidFill>
                  <a:schemeClr val="tx2"/>
                </a:solidFill>
              </a:rPr>
              <a:t>style.less</a:t>
            </a:r>
            <a:r>
              <a:rPr lang="en-GB" dirty="0">
                <a:solidFill>
                  <a:schemeClr val="tx2"/>
                </a:solidFill>
              </a:rPr>
              <a:t>')</a:t>
            </a:r>
          </a:p>
          <a:p>
            <a:r>
              <a:rPr lang="en-GB" dirty="0">
                <a:solidFill>
                  <a:schemeClr val="tx2"/>
                </a:solidFill>
              </a:rPr>
              <a:t>    .pipe(less())</a:t>
            </a:r>
          </a:p>
          <a:p>
            <a:r>
              <a:rPr lang="en-GB" dirty="0">
                <a:solidFill>
                  <a:schemeClr val="tx2"/>
                </a:solidFill>
              </a:rPr>
              <a:t>    .pipe(</a:t>
            </a:r>
            <a:r>
              <a:rPr lang="en-GB" dirty="0" err="1">
                <a:solidFill>
                  <a:schemeClr val="tx2"/>
                </a:solidFill>
              </a:rPr>
              <a:t>gulp.dest</a:t>
            </a:r>
            <a:r>
              <a:rPr lang="en-GB" dirty="0">
                <a:solidFill>
                  <a:schemeClr val="tx2"/>
                </a:solidFill>
              </a:rPr>
              <a:t>('app/</a:t>
            </a:r>
            <a:r>
              <a:rPr lang="en-GB" dirty="0" err="1">
                <a:solidFill>
                  <a:schemeClr val="tx2"/>
                </a:solidFill>
              </a:rPr>
              <a:t>css</a:t>
            </a:r>
            <a:r>
              <a:rPr lang="en-GB" dirty="0">
                <a:solidFill>
                  <a:schemeClr val="tx2"/>
                </a:solidFill>
              </a:rPr>
              <a:t>'))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});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 err="1">
                <a:solidFill>
                  <a:schemeClr val="tx2"/>
                </a:solidFill>
              </a:rPr>
              <a:t>gulp.task</a:t>
            </a:r>
            <a:r>
              <a:rPr lang="en-GB" dirty="0">
                <a:solidFill>
                  <a:schemeClr val="tx2"/>
                </a:solidFill>
              </a:rPr>
              <a:t>('</a:t>
            </a:r>
            <a:r>
              <a:rPr lang="en-GB" dirty="0">
                <a:solidFill>
                  <a:schemeClr val="accent2"/>
                </a:solidFill>
              </a:rPr>
              <a:t>minify-</a:t>
            </a:r>
            <a:r>
              <a:rPr lang="en-GB" dirty="0" err="1">
                <a:solidFill>
                  <a:schemeClr val="accent2"/>
                </a:solidFill>
              </a:rPr>
              <a:t>css</a:t>
            </a:r>
            <a:r>
              <a:rPr lang="en-GB" dirty="0">
                <a:solidFill>
                  <a:schemeClr val="tx2"/>
                </a:solidFill>
              </a:rPr>
              <a:t>', function() {</a:t>
            </a:r>
          </a:p>
          <a:p>
            <a:r>
              <a:rPr lang="en-GB" dirty="0">
                <a:solidFill>
                  <a:schemeClr val="tx2"/>
                </a:solidFill>
              </a:rPr>
              <a:t>    return </a:t>
            </a:r>
            <a:r>
              <a:rPr lang="en-GB" dirty="0" err="1">
                <a:solidFill>
                  <a:schemeClr val="tx2"/>
                </a:solidFill>
              </a:rPr>
              <a:t>gulp.src</a:t>
            </a:r>
            <a:r>
              <a:rPr lang="en-GB" dirty="0">
                <a:solidFill>
                  <a:schemeClr val="tx2"/>
                </a:solidFill>
              </a:rPr>
              <a:t>('app/</a:t>
            </a:r>
            <a:r>
              <a:rPr lang="en-GB" dirty="0" err="1">
                <a:solidFill>
                  <a:schemeClr val="tx2"/>
                </a:solidFill>
              </a:rPr>
              <a:t>css</a:t>
            </a:r>
            <a:r>
              <a:rPr lang="en-GB" dirty="0">
                <a:solidFill>
                  <a:schemeClr val="tx2"/>
                </a:solidFill>
              </a:rPr>
              <a:t>/style.css')</a:t>
            </a:r>
          </a:p>
          <a:p>
            <a:r>
              <a:rPr lang="en-GB" dirty="0">
                <a:solidFill>
                  <a:schemeClr val="tx2"/>
                </a:solidFill>
              </a:rPr>
              <a:t>        .pipe(</a:t>
            </a:r>
            <a:r>
              <a:rPr lang="en-GB" dirty="0" err="1">
                <a:solidFill>
                  <a:schemeClr val="tx2"/>
                </a:solidFill>
              </a:rPr>
              <a:t>cssnano</a:t>
            </a:r>
            <a:r>
              <a:rPr lang="en-GB" dirty="0">
                <a:solidFill>
                  <a:schemeClr val="tx2"/>
                </a:solidFill>
              </a:rPr>
              <a:t>())</a:t>
            </a:r>
          </a:p>
          <a:p>
            <a:r>
              <a:rPr lang="en-GB" dirty="0">
                <a:solidFill>
                  <a:schemeClr val="tx2"/>
                </a:solidFill>
              </a:rPr>
              <a:t>        .pipe(</a:t>
            </a:r>
            <a:r>
              <a:rPr lang="en-GB" dirty="0" err="1">
                <a:solidFill>
                  <a:schemeClr val="tx2"/>
                </a:solidFill>
              </a:rPr>
              <a:t>gulp.dest</a:t>
            </a:r>
            <a:r>
              <a:rPr lang="en-GB" dirty="0">
                <a:solidFill>
                  <a:schemeClr val="tx2"/>
                </a:solidFill>
              </a:rPr>
              <a:t>('</a:t>
            </a:r>
            <a:r>
              <a:rPr lang="en-GB" dirty="0" err="1">
                <a:solidFill>
                  <a:schemeClr val="tx2"/>
                </a:solidFill>
              </a:rPr>
              <a:t>dist</a:t>
            </a:r>
            <a:r>
              <a:rPr lang="en-GB" dirty="0">
                <a:solidFill>
                  <a:schemeClr val="tx2"/>
                </a:solidFill>
              </a:rPr>
              <a:t>/</a:t>
            </a:r>
            <a:r>
              <a:rPr lang="en-GB" dirty="0" err="1">
                <a:solidFill>
                  <a:schemeClr val="tx2"/>
                </a:solidFill>
              </a:rPr>
              <a:t>css</a:t>
            </a:r>
            <a:r>
              <a:rPr lang="en-GB" dirty="0">
                <a:solidFill>
                  <a:schemeClr val="tx2"/>
                </a:solidFill>
              </a:rPr>
              <a:t>/'));</a:t>
            </a:r>
          </a:p>
          <a:p>
            <a:r>
              <a:rPr lang="en-GB" dirty="0">
                <a:solidFill>
                  <a:schemeClr val="tx2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8800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441</Words>
  <Application>Microsoft Office PowerPoint</Application>
  <PresentationFormat>On-screen Show (4:3)</PresentationFormat>
  <Paragraphs>122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Build Tools</vt:lpstr>
      <vt:lpstr>Front-End Workflow</vt:lpstr>
      <vt:lpstr>Build Tools</vt:lpstr>
      <vt:lpstr>Project Structure</vt:lpstr>
      <vt:lpstr>Asset Pipeline</vt:lpstr>
      <vt:lpstr>Build Tools</vt:lpstr>
      <vt:lpstr>Build Tools</vt:lpstr>
      <vt:lpstr>Build Tool Example - Gulp</vt:lpstr>
      <vt:lpstr>Build Tool Example - Gulp</vt:lpstr>
    </vt:vector>
  </TitlesOfParts>
  <Company>University of Huddersfield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Apps</dc:title>
  <dc:creator>Administrator</dc:creator>
  <cp:lastModifiedBy>Administrator</cp:lastModifiedBy>
  <cp:revision>12</cp:revision>
  <dcterms:created xsi:type="dcterms:W3CDTF">2016-10-24T08:36:59Z</dcterms:created>
  <dcterms:modified xsi:type="dcterms:W3CDTF">2016-10-31T10:07:11Z</dcterms:modified>
</cp:coreProperties>
</file>