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3" r:id="rId2"/>
  </p:sldMasterIdLst>
  <p:notesMasterIdLst>
    <p:notesMasterId r:id="rId14"/>
  </p:notesMasterIdLst>
  <p:sldIdLst>
    <p:sldId id="256" r:id="rId3"/>
    <p:sldId id="272" r:id="rId4"/>
    <p:sldId id="258" r:id="rId5"/>
    <p:sldId id="259" r:id="rId6"/>
    <p:sldId id="261" r:id="rId7"/>
    <p:sldId id="262" r:id="rId8"/>
    <p:sldId id="264" r:id="rId9"/>
    <p:sldId id="265" r:id="rId10"/>
    <p:sldId id="271" r:id="rId11"/>
    <p:sldId id="270" r:id="rId12"/>
    <p:sldId id="257" r:id="rId13"/>
  </p:sldIdLst>
  <p:sldSz cx="12192000" cy="6858000"/>
  <p:notesSz cx="6858000" cy="9144000"/>
  <p:embeddedFontLst>
    <p:embeddedFont>
      <p:font typeface="Source Code Pro" panose="020B0509030403020204" pitchFamily="49" charset="0"/>
      <p:regular r:id="rId15"/>
      <p:bold r:id="rId16"/>
    </p:embeddedFont>
    <p:embeddedFont>
      <p:font typeface="Source Sans Pro" panose="020B050303040302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6976E043-1859-4FE8-9BD3-CDCF7A251528}">
          <p14:sldIdLst>
            <p14:sldId id="256"/>
          </p14:sldIdLst>
        </p14:section>
        <p14:section name="Prep" id="{E1639E03-5980-4F5F-A7C0-D5F517DA8D99}">
          <p14:sldIdLst>
            <p14:sldId id="272"/>
            <p14:sldId id="258"/>
          </p14:sldIdLst>
        </p14:section>
        <p14:section name="Theory" id="{E79B42F7-5339-4580-87FE-57CB50C29E9D}">
          <p14:sldIdLst>
            <p14:sldId id="259"/>
            <p14:sldId id="261"/>
            <p14:sldId id="262"/>
            <p14:sldId id="264"/>
          </p14:sldIdLst>
        </p14:section>
        <p14:section name="Tutorial" id="{5C12A74A-AE5E-4371-A436-F91DF2CE42C0}">
          <p14:sldIdLst>
            <p14:sldId id="265"/>
          </p14:sldIdLst>
        </p14:section>
        <p14:section name="Break" id="{BE78CA91-FBA4-4C5E-9337-0FC14AEEED27}">
          <p14:sldIdLst>
            <p14:sldId id="271"/>
          </p14:sldIdLst>
        </p14:section>
        <p14:section name="Example Project" id="{F6644FFA-E6D3-47C6-BC1A-5C8DE91B0E99}">
          <p14:sldIdLst>
            <p14:sldId id="270"/>
          </p14:sldIdLst>
        </p14:section>
        <p14:section name="Conclusion" id="{023BC29C-4F1E-4B60-97CA-DF59EF9FF856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1245"/>
    <a:srgbClr val="CA463E"/>
    <a:srgbClr val="1B9E77"/>
    <a:srgbClr val="3772A4"/>
    <a:srgbClr val="A1463E"/>
    <a:srgbClr val="0E34AC"/>
    <a:srgbClr val="4789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36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C2190C43-0954-4454-9B3A-7899E18A0806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26628F27-0144-4B54-8F88-265FC1273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3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in duplicate screen mode</a:t>
            </a:r>
          </a:p>
          <a:p>
            <a:r>
              <a:rPr lang="en-US" dirty="0" err="1"/>
              <a:t>Powerpoint</a:t>
            </a:r>
            <a:r>
              <a:rPr lang="en-US" dirty="0"/>
              <a:t> in duplicate screen mode</a:t>
            </a:r>
          </a:p>
          <a:p>
            <a:r>
              <a:rPr lang="en-US" dirty="0"/>
              <a:t>Fullscreen </a:t>
            </a:r>
            <a:r>
              <a:rPr lang="en-US" dirty="0" err="1"/>
              <a:t>jupyter</a:t>
            </a:r>
            <a:r>
              <a:rPr lang="en-US"/>
              <a:t>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28F27-0144-4B54-8F88-265FC1273D2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8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F1E9-2740-4B3C-A6AA-A46F2F600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96DB9-0E5F-4F99-8651-6B2BF70CF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F6551-D8CF-4F08-B640-0FE82C96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3FEF2-319F-4646-B0FB-919567F8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3D873-1D4E-47BA-87BE-074310F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7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0B82-F222-4CA4-9402-42B16CAF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77F43-A67B-4F14-8D87-7D0C9EF02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55F1-DFD0-4AEA-82E8-0CA33C99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C5CC4-8D76-416C-9636-D4427C0F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C7B8C-06CD-4AA9-91D1-427368B9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7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5F105-E3D8-4A31-9810-5992DC7B6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EF067-C5A2-4594-B40C-F2873A288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35896-3715-4C3B-A93D-A286A343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5EE3B-BEF3-4B5E-8F3C-D1F69010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025E9-DF43-4297-8845-C52FD0F1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22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C740-1600-4B20-AEB9-B58647D9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B7BAE-8C75-4C81-8651-35B8BD8DB7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3BCB1-D17F-4F9B-8F1F-5B8F9FA94E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7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91B8-C173-4FDE-9EAB-2219CB2F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AB46-4F5D-4351-8CCA-EFA500388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E9607-2D4B-4CFE-9A1D-2A5B0F1A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50885-BAC5-4D4E-8ED5-5F55EF7A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3B3FA-3CF3-4E4E-A28B-6A95AC8C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5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4DB0-21DF-4EE9-8748-F031A7AA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84CFC-D3A3-4FD6-B5D9-DE1030638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817D6-3556-48CE-ACC3-5E57F50F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7B4CF-68D9-462C-828E-BFDBD378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9D070-B06B-4628-985E-8BD2B688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14E4-1292-42C4-A1DA-83464677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DAFCF-DC23-436F-BD15-6DA2613CE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17F17-C00D-4927-8E68-75D73201A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061FA-6560-432D-913D-362499AE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97ED7-FE80-41A6-BB53-9BE5D13B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9F614-E9DE-4F08-AD3A-BABBB9D1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6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23-F8C2-40C6-8C34-C32C507E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1CB5A-DE2A-4717-B3BA-71BEACA45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EE3D1-207E-4154-957F-4C99E454F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4B231-C2E3-485F-9898-950F5C9CD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2F2A0-2714-4D73-B35E-D3AFCB5E7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B48BA-ED31-41C5-A9B3-C5907D9B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08ED8E-06B0-4CD4-AC61-8835C50E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92D1B-21D8-4BA0-9EFC-7B7691A1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2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4557-4555-4064-9655-D6B3E205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533143-3321-41AC-AE7F-BD78AE5D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61DBC-C326-4D88-9012-22F3893D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7FAFB-9160-46BA-BA40-529F9C48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8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81758-F943-43E2-BC7B-4E7CCF5BF5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47D54-DC0C-4606-9B5E-B1EB8D40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18B97-13FD-4534-8F8D-DF46AF0F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0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A166-F1E5-4B45-BB08-37C3FF46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22D7E-8FDA-4044-848A-B51D9225C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Source Sans Pro" panose="020B0503030403020204" pitchFamily="34" charset="0"/>
              </a:defRPr>
            </a:lvl1pPr>
            <a:lvl2pPr>
              <a:defRPr sz="2800">
                <a:latin typeface="Source Sans Pro" panose="020B0503030403020204" pitchFamily="34" charset="0"/>
              </a:defRPr>
            </a:lvl2pPr>
            <a:lvl3pPr>
              <a:defRPr sz="2400">
                <a:latin typeface="Source Sans Pro" panose="020B0503030403020204" pitchFamily="34" charset="0"/>
              </a:defRPr>
            </a:lvl3pPr>
            <a:lvl4pPr>
              <a:defRPr sz="2000">
                <a:latin typeface="Source Sans Pro" panose="020B0503030403020204" pitchFamily="34" charset="0"/>
              </a:defRPr>
            </a:lvl4pPr>
            <a:lvl5pPr>
              <a:defRPr sz="2000">
                <a:latin typeface="Source Sans Pro" panose="020B0503030403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58567-487F-4D2F-B66D-FC0DBE42A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Source Sans Pro" panose="020B05030304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FD856-1BF5-40C9-96DF-5EABFFE8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2A7FA-FBBC-48A4-86B7-DDE747F6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C9771-324B-4693-A25F-04E5720B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7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AB45-0786-4949-AF84-2918A7D1C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A2F23-E9FF-4E3D-A147-E2E33E8D7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Source Sans Pro" panose="020B0503030403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AC395-674D-45FF-A210-0BDD85460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Source Sans Pro" panose="020B05030304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A6974-5719-456E-BA82-BC11D65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D93F9-5AB2-44C4-A4C7-EA8035F7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96C2E-DB6F-4328-B2D9-9C3C4A04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8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FAFB6-DF4D-452A-AC97-8513872B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858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E2BB-1A0B-4653-84B5-2C5E9C266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C406-42CB-4E4F-8278-068827D48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5600" y="0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65011DE2-3A5B-41D4-A661-103799ABD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0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FAFB6-DF4D-452A-AC97-8513872B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858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E2BB-1A0B-4653-84B5-2C5E9C266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C406-42CB-4E4F-8278-068827D48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5600" y="0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65011DE2-3A5B-41D4-A661-103799ABD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1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tcondor/htmap" TargetMode="External"/><Relationship Id="rId2" Type="http://schemas.openxmlformats.org/officeDocument/2006/relationships/hyperlink" Target="https://htmap.readthedocs.io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CHTC/htmap-workshop-material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1BBF6A-5B4C-42D8-8187-3BC6150C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795" y="2085925"/>
            <a:ext cx="5740400" cy="21035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High-Throughput Computing in </a:t>
            </a:r>
            <a:r>
              <a:rPr lang="en-US" dirty="0">
                <a:solidFill>
                  <a:srgbClr val="3772A4"/>
                </a:solidFill>
              </a:rPr>
              <a:t>Python</a:t>
            </a:r>
            <a:r>
              <a:rPr lang="en-US" dirty="0"/>
              <a:t>, Powered by </a:t>
            </a:r>
            <a:r>
              <a:rPr lang="en-US" dirty="0">
                <a:solidFill>
                  <a:srgbClr val="D31245"/>
                </a:solidFill>
              </a:rPr>
              <a:t>HTCondor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E500529-044B-4A48-8D54-53B806163881}"/>
              </a:ext>
            </a:extLst>
          </p:cNvPr>
          <p:cNvSpPr txBox="1">
            <a:spLocks/>
          </p:cNvSpPr>
          <p:nvPr/>
        </p:nvSpPr>
        <p:spPr>
          <a:xfrm>
            <a:off x="2573598" y="3991458"/>
            <a:ext cx="6788794" cy="1476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ira Sans" panose="020B05030500000200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Source Sans Pro" panose="020B0503030403020204" pitchFamily="34" charset="0"/>
              </a:rPr>
              <a:t>Josh Karpel   |   karpel@wisc.edu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F3F6C09-74EE-478F-B42A-F40D2C810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7026" y="361383"/>
            <a:ext cx="5197948" cy="1641457"/>
          </a:xfrm>
          <a:prstGeom prst="rect">
            <a:avLst/>
          </a:prstGeom>
        </p:spPr>
      </p:pic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5CC4DBEE-5F74-484C-B61C-2433777EB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3" y="5442700"/>
            <a:ext cx="3479834" cy="822471"/>
          </a:xfrm>
          <a:prstGeom prst="rect">
            <a:avLst/>
          </a:prstGeom>
        </p:spPr>
      </p:pic>
      <p:pic>
        <p:nvPicPr>
          <p:cNvPr id="12" name="Picture 11" descr="A black sign with white text&#10;&#10;Description automatically generated">
            <a:extLst>
              <a:ext uri="{FF2B5EF4-FFF2-40B4-BE49-F238E27FC236}">
                <a16:creationId xmlns:a16="http://schemas.microsoft.com/office/drawing/2014/main" id="{6D93D923-6A57-43B7-8B9C-C14C2D177B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30" y="5442699"/>
            <a:ext cx="4569287" cy="8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46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BA8B-0B39-4DB3-8945-30EA0162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Project: Book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9DFF3E-8371-4FDB-8CF6-6ED53BD101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4373A-351E-45D3-9446-83A532CB3C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1506DA-A5D3-4E82-8895-2B77C8AC5C46}"/>
              </a:ext>
            </a:extLst>
          </p:cNvPr>
          <p:cNvSpPr txBox="1"/>
          <p:nvPr/>
        </p:nvSpPr>
        <p:spPr>
          <a:xfrm>
            <a:off x="2057400" y="1148158"/>
            <a:ext cx="8312102" cy="2723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Goals</a:t>
            </a:r>
            <a:endParaRPr lang="en-US" sz="3200" u="sng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Work on a more concrete problem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reusable scripts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Use CLI for quick map management</a:t>
            </a:r>
          </a:p>
        </p:txBody>
      </p:sp>
    </p:spTree>
    <p:extLst>
      <p:ext uri="{BB962C8B-B14F-4D97-AF65-F5344CB8AC3E}">
        <p14:creationId xmlns:p14="http://schemas.microsoft.com/office/powerpoint/2010/main" val="1085955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598A-1002-492C-9FC6-D037361B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FC421-6AAF-4B19-B37F-9F75B12543B0}"/>
              </a:ext>
            </a:extLst>
          </p:cNvPr>
          <p:cNvSpPr txBox="1"/>
          <p:nvPr/>
        </p:nvSpPr>
        <p:spPr>
          <a:xfrm>
            <a:off x="771167" y="858981"/>
            <a:ext cx="102432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HTMap Documentation</a:t>
            </a:r>
          </a:p>
          <a:p>
            <a:pPr algn="ctr"/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(including tutorials, API documentation, FAQ, and advanced recipes)</a:t>
            </a:r>
          </a:p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https://htmap.readthedocs.io/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Workshop Materials</a:t>
            </a:r>
          </a:p>
          <a:p>
            <a:pPr algn="ctr"/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(including these slides and canonical solutions to examples)</a:t>
            </a:r>
          </a:p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https://github.com/htcondor/htmap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HTMap GitHub Repository</a:t>
            </a:r>
          </a:p>
          <a:p>
            <a:pPr algn="ctr"/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(including issue tracker and source code)</a:t>
            </a:r>
          </a:p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https://github.com/CHTC/htmap-workshop-materials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Me!</a:t>
            </a:r>
          </a:p>
          <a:p>
            <a:pPr algn="ctr"/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(including human interaction)</a:t>
            </a:r>
          </a:p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karpel@wisc.edu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FBE0C-C0A6-482B-BA64-2316BD0AD1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0472F-499F-471B-A056-A7AE69DA53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4240-021F-4DE5-B2A0-051590DE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Agenda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E52F1-1C1C-4458-B3EE-01CDB1113F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3090F-1C82-443D-A4D5-16490A581F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DFAE3-68E0-432E-85CD-38A0F42DE08A}"/>
              </a:ext>
            </a:extLst>
          </p:cNvPr>
          <p:cNvSpPr txBox="1"/>
          <p:nvPr/>
        </p:nvSpPr>
        <p:spPr>
          <a:xfrm>
            <a:off x="2057400" y="1223785"/>
            <a:ext cx="8668466" cy="2969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HTMap Tutorial (~50 minutes)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Discussion Break (~20 minutes)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Extended Example (~30 minutes)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Work Session (optional)</a:t>
            </a:r>
          </a:p>
        </p:txBody>
      </p:sp>
    </p:spTree>
    <p:extLst>
      <p:ext uri="{BB962C8B-B14F-4D97-AF65-F5344CB8AC3E}">
        <p14:creationId xmlns:p14="http://schemas.microsoft.com/office/powerpoint/2010/main" val="244238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F17D-5A9C-4025-B7C7-7C2123CC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Materials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7C944-4A4B-4A28-BE64-4831B0A55C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E6460-1F8B-432E-AF13-61D89BB787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E492F-A92F-429D-A5A4-5B5E056BA605}"/>
              </a:ext>
            </a:extLst>
          </p:cNvPr>
          <p:cNvSpPr txBox="1"/>
          <p:nvPr/>
        </p:nvSpPr>
        <p:spPr>
          <a:xfrm>
            <a:off x="296779" y="1537183"/>
            <a:ext cx="11598442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Run:</a:t>
            </a:r>
          </a:p>
          <a:p>
            <a:pPr algn="ctr"/>
            <a:endParaRPr lang="en-US" sz="25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$ git clone https://github.com/CHTC/htmap-workshop-materials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$ cd </a:t>
            </a:r>
            <a:r>
              <a:rPr lang="en-US" sz="2400" dirty="0" err="1">
                <a:latin typeface="Source Code Pro" panose="020B0509030403020204" pitchFamily="49" charset="0"/>
              </a:rPr>
              <a:t>htmap</a:t>
            </a:r>
            <a:r>
              <a:rPr lang="en-US" sz="2400" dirty="0">
                <a:latin typeface="Source Code Pro" panose="020B0509030403020204" pitchFamily="49" charset="0"/>
              </a:rPr>
              <a:t>-workshop-materials</a:t>
            </a:r>
          </a:p>
        </p:txBody>
      </p:sp>
    </p:spTree>
    <p:extLst>
      <p:ext uri="{BB962C8B-B14F-4D97-AF65-F5344CB8AC3E}">
        <p14:creationId xmlns:p14="http://schemas.microsoft.com/office/powerpoint/2010/main" val="15669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03D1-28BF-48B0-A3D2-40049EE4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Just Happened?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3F4C5-3CD6-418F-8421-3A141D6DCE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5E63F-4EBF-4719-8A3E-1D599CD42D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B535FA-2AE8-41B9-99ED-ED4ECDD2A462}"/>
              </a:ext>
            </a:extLst>
          </p:cNvPr>
          <p:cNvSpPr/>
          <p:nvPr/>
        </p:nvSpPr>
        <p:spPr>
          <a:xfrm>
            <a:off x="609600" y="809644"/>
            <a:ext cx="10972800" cy="2267093"/>
          </a:xfrm>
          <a:prstGeom prst="rect">
            <a:avLst/>
          </a:prstGeom>
          <a:solidFill>
            <a:srgbClr val="1B9E7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Python</a:t>
            </a: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9C2CD00A-7E63-42FA-B1A7-6733F170EDD2}"/>
              </a:ext>
            </a:extLst>
          </p:cNvPr>
          <p:cNvSpPr/>
          <p:nvPr/>
        </p:nvSpPr>
        <p:spPr>
          <a:xfrm>
            <a:off x="5190894" y="1538368"/>
            <a:ext cx="1810211" cy="858981"/>
          </a:xfrm>
          <a:prstGeom prst="snip2DiagRect">
            <a:avLst>
              <a:gd name="adj1" fmla="val 0"/>
              <a:gd name="adj2" fmla="val 40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Function</a:t>
            </a:r>
            <a:endParaRPr lang="en-US" b="1" dirty="0">
              <a:latin typeface="Source Sans Pro" panose="020B0503030403020204" pitchFamily="34" charset="0"/>
            </a:endParaRP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1F99FB29-0796-4F0E-AED8-F4DB677BF363}"/>
              </a:ext>
            </a:extLst>
          </p:cNvPr>
          <p:cNvSpPr/>
          <p:nvPr/>
        </p:nvSpPr>
        <p:spPr>
          <a:xfrm>
            <a:off x="8401480" y="867559"/>
            <a:ext cx="3093548" cy="127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Source Sans Pro" panose="020B0503030403020204" pitchFamily="34" charset="0"/>
              </a:rPr>
              <a:t>Outputs</a:t>
            </a:r>
          </a:p>
        </p:txBody>
      </p:sp>
      <p:sp>
        <p:nvSpPr>
          <p:cNvPr id="18" name="Flowchart: Manual Operation 17">
            <a:extLst>
              <a:ext uri="{FF2B5EF4-FFF2-40B4-BE49-F238E27FC236}">
                <a16:creationId xmlns:a16="http://schemas.microsoft.com/office/drawing/2014/main" id="{DCA26AFB-D063-4DE9-AEE9-3E7279AB8FF1}"/>
              </a:ext>
            </a:extLst>
          </p:cNvPr>
          <p:cNvSpPr/>
          <p:nvPr/>
        </p:nvSpPr>
        <p:spPr>
          <a:xfrm>
            <a:off x="762000" y="1934723"/>
            <a:ext cx="1810211" cy="98213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Inputs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53B61F7-5048-47A5-BEF8-352C402994B2}"/>
              </a:ext>
            </a:extLst>
          </p:cNvPr>
          <p:cNvCxnSpPr>
            <a:cxnSpLocks/>
            <a:stCxn id="18" idx="3"/>
            <a:endCxn id="13" idx="2"/>
          </p:cNvCxnSpPr>
          <p:nvPr/>
        </p:nvCxnSpPr>
        <p:spPr>
          <a:xfrm flipV="1">
            <a:off x="2391190" y="1967859"/>
            <a:ext cx="2799704" cy="457931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E98CD5D-F328-4C34-862A-C1E1ED535DFC}"/>
              </a:ext>
            </a:extLst>
          </p:cNvPr>
          <p:cNvCxnSpPr>
            <a:cxnSpLocks/>
            <a:stCxn id="13" idx="0"/>
            <a:endCxn id="16" idx="1"/>
          </p:cNvCxnSpPr>
          <p:nvPr/>
        </p:nvCxnSpPr>
        <p:spPr>
          <a:xfrm flipV="1">
            <a:off x="7001105" y="1502559"/>
            <a:ext cx="1400375" cy="465300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5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03D1-28BF-48B0-A3D2-40049EE4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Just Happened?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3F4C5-3CD6-418F-8421-3A141D6DCE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5E63F-4EBF-4719-8A3E-1D599CD42D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B535FA-2AE8-41B9-99ED-ED4ECDD2A462}"/>
              </a:ext>
            </a:extLst>
          </p:cNvPr>
          <p:cNvSpPr/>
          <p:nvPr/>
        </p:nvSpPr>
        <p:spPr>
          <a:xfrm>
            <a:off x="609600" y="809644"/>
            <a:ext cx="10972800" cy="2267093"/>
          </a:xfrm>
          <a:prstGeom prst="rect">
            <a:avLst/>
          </a:prstGeom>
          <a:solidFill>
            <a:srgbClr val="1B9E7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Python</a:t>
            </a: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9C2CD00A-7E63-42FA-B1A7-6733F170EDD2}"/>
              </a:ext>
            </a:extLst>
          </p:cNvPr>
          <p:cNvSpPr/>
          <p:nvPr/>
        </p:nvSpPr>
        <p:spPr>
          <a:xfrm>
            <a:off x="2505718" y="983563"/>
            <a:ext cx="1810211" cy="858981"/>
          </a:xfrm>
          <a:prstGeom prst="snip2DiagRect">
            <a:avLst>
              <a:gd name="adj1" fmla="val 0"/>
              <a:gd name="adj2" fmla="val 40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Function</a:t>
            </a:r>
            <a:endParaRPr lang="en-US" b="1" dirty="0">
              <a:latin typeface="Source Sans Pro" panose="020B0503030403020204" pitchFamily="34" charset="0"/>
            </a:endParaRP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1F99FB29-0796-4F0E-AED8-F4DB677BF363}"/>
              </a:ext>
            </a:extLst>
          </p:cNvPr>
          <p:cNvSpPr/>
          <p:nvPr/>
        </p:nvSpPr>
        <p:spPr>
          <a:xfrm>
            <a:off x="8559609" y="895260"/>
            <a:ext cx="2994210" cy="127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Source Sans Pro" panose="020B0503030403020204" pitchFamily="34" charset="0"/>
              </a:rPr>
              <a:t>Outputs</a:t>
            </a:r>
          </a:p>
        </p:txBody>
      </p:sp>
      <p:sp>
        <p:nvSpPr>
          <p:cNvPr id="18" name="Flowchart: Manual Operation 17">
            <a:extLst>
              <a:ext uri="{FF2B5EF4-FFF2-40B4-BE49-F238E27FC236}">
                <a16:creationId xmlns:a16="http://schemas.microsoft.com/office/drawing/2014/main" id="{DCA26AFB-D063-4DE9-AEE9-3E7279AB8FF1}"/>
              </a:ext>
            </a:extLst>
          </p:cNvPr>
          <p:cNvSpPr/>
          <p:nvPr/>
        </p:nvSpPr>
        <p:spPr>
          <a:xfrm>
            <a:off x="762000" y="1934723"/>
            <a:ext cx="1800054" cy="98213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Inputs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53B61F7-5048-47A5-BEF8-352C402994B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382049" y="2425790"/>
            <a:ext cx="800589" cy="402077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E98CD5D-F328-4C34-862A-C1E1ED535DFC}"/>
              </a:ext>
            </a:extLst>
          </p:cNvPr>
          <p:cNvCxnSpPr>
            <a:cxnSpLocks/>
            <a:stCxn id="15" idx="0"/>
            <a:endCxn id="16" idx="1"/>
          </p:cNvCxnSpPr>
          <p:nvPr/>
        </p:nvCxnSpPr>
        <p:spPr>
          <a:xfrm rot="5400000" flipH="1" flipV="1">
            <a:off x="7948147" y="1769798"/>
            <a:ext cx="850999" cy="371925"/>
          </a:xfrm>
          <a:prstGeom prst="curvedConnector2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0A3101F-5716-485D-9FAD-A606BAF3EDE3}"/>
              </a:ext>
            </a:extLst>
          </p:cNvPr>
          <p:cNvSpPr/>
          <p:nvPr/>
        </p:nvSpPr>
        <p:spPr>
          <a:xfrm>
            <a:off x="4520009" y="4759569"/>
            <a:ext cx="3372227" cy="1872317"/>
          </a:xfrm>
          <a:prstGeom prst="ellipse">
            <a:avLst/>
          </a:prstGeom>
          <a:solidFill>
            <a:srgbClr val="D31245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HTCondor Pool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5C8B9C-515B-4334-815B-6018B81D3DEF}"/>
              </a:ext>
            </a:extLst>
          </p:cNvPr>
          <p:cNvSpPr/>
          <p:nvPr/>
        </p:nvSpPr>
        <p:spPr>
          <a:xfrm>
            <a:off x="3182638" y="2418093"/>
            <a:ext cx="1643361" cy="2230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Source Sans Pro" panose="020B0503030403020204" pitchFamily="34" charset="0"/>
              </a:rPr>
              <a:t>HTMap</a:t>
            </a:r>
          </a:p>
          <a:p>
            <a:pPr algn="ctr"/>
            <a:r>
              <a:rPr lang="en-US" sz="3200" dirty="0">
                <a:latin typeface="Source Sans Pro" panose="020B0503030403020204" pitchFamily="34" charset="0"/>
              </a:rPr>
              <a:t>↓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72E1F2-C239-4CC2-B606-8ACF2313154C}"/>
              </a:ext>
            </a:extLst>
          </p:cNvPr>
          <p:cNvSpPr/>
          <p:nvPr/>
        </p:nvSpPr>
        <p:spPr>
          <a:xfrm>
            <a:off x="7366003" y="2381259"/>
            <a:ext cx="1643361" cy="2230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ource Sans Pro" panose="020B0503030403020204" pitchFamily="34" charset="0"/>
              </a:rPr>
              <a:t>↑</a:t>
            </a:r>
          </a:p>
          <a:p>
            <a:pPr algn="ctr"/>
            <a:r>
              <a:rPr lang="en-US" sz="3200" b="1" dirty="0">
                <a:latin typeface="Source Sans Pro" panose="020B0503030403020204" pitchFamily="34" charset="0"/>
              </a:rPr>
              <a:t>HTMap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B9B3AAB5-430E-4A8E-96F0-590E75A37CA9}"/>
              </a:ext>
            </a:extLst>
          </p:cNvPr>
          <p:cNvCxnSpPr>
            <a:cxnSpLocks/>
            <a:stCxn id="13" idx="1"/>
            <a:endCxn id="14" idx="0"/>
          </p:cNvCxnSpPr>
          <p:nvPr/>
        </p:nvCxnSpPr>
        <p:spPr>
          <a:xfrm rot="16200000" flipH="1">
            <a:off x="3419797" y="1833570"/>
            <a:ext cx="575549" cy="593495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D8CB989-9BCE-42E0-8677-AD278D85B970}"/>
              </a:ext>
            </a:extLst>
          </p:cNvPr>
          <p:cNvCxnSpPr>
            <a:cxnSpLocks/>
            <a:stCxn id="14" idx="2"/>
            <a:endCxn id="11" idx="1"/>
          </p:cNvCxnSpPr>
          <p:nvPr/>
        </p:nvCxnSpPr>
        <p:spPr>
          <a:xfrm rot="16200000" flipH="1">
            <a:off x="4316384" y="4336287"/>
            <a:ext cx="385410" cy="1009541"/>
          </a:xfrm>
          <a:prstGeom prst="curvedConnector3">
            <a:avLst>
              <a:gd name="adj1" fmla="val 50000"/>
            </a:avLst>
          </a:prstGeom>
          <a:ln w="88900">
            <a:solidFill>
              <a:srgbClr val="D31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6B7E91FB-FBF0-4E6A-93EA-C57E3E0BBD5C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799367" y="2143996"/>
            <a:ext cx="670155" cy="537720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unched Tape 30">
            <a:extLst>
              <a:ext uri="{FF2B5EF4-FFF2-40B4-BE49-F238E27FC236}">
                <a16:creationId xmlns:a16="http://schemas.microsoft.com/office/drawing/2014/main" id="{FC9FC52B-C528-44C6-B62D-F2A13FB89C25}"/>
              </a:ext>
            </a:extLst>
          </p:cNvPr>
          <p:cNvSpPr/>
          <p:nvPr/>
        </p:nvSpPr>
        <p:spPr>
          <a:xfrm>
            <a:off x="5469522" y="1572496"/>
            <a:ext cx="1473202" cy="11430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Map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20D69D77-5F38-4CBC-B075-0354240BF4E8}"/>
              </a:ext>
            </a:extLst>
          </p:cNvPr>
          <p:cNvCxnSpPr>
            <a:cxnSpLocks/>
            <a:stCxn id="31" idx="3"/>
            <a:endCxn id="16" idx="1"/>
          </p:cNvCxnSpPr>
          <p:nvPr/>
        </p:nvCxnSpPr>
        <p:spPr>
          <a:xfrm flipV="1">
            <a:off x="6942724" y="1530260"/>
            <a:ext cx="1616885" cy="613736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0146499-F421-41EF-BAF7-C49408D3B836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rot="5400000" flipH="1" flipV="1">
            <a:off x="5126937" y="3680383"/>
            <a:ext cx="2158373" cy="12700"/>
          </a:xfrm>
          <a:prstGeom prst="curvedConnector3">
            <a:avLst>
              <a:gd name="adj1" fmla="val 50000"/>
            </a:avLst>
          </a:prstGeom>
          <a:ln w="88900">
            <a:solidFill>
              <a:srgbClr val="D3124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53274FD2-224C-4911-8D21-DDBC5C514F8C}"/>
              </a:ext>
            </a:extLst>
          </p:cNvPr>
          <p:cNvCxnSpPr>
            <a:cxnSpLocks/>
            <a:stCxn id="11" idx="7"/>
            <a:endCxn id="15" idx="2"/>
          </p:cNvCxnSpPr>
          <p:nvPr/>
        </p:nvCxnSpPr>
        <p:spPr>
          <a:xfrm rot="5400000" flipH="1" flipV="1">
            <a:off x="7581912" y="4427992"/>
            <a:ext cx="422244" cy="789299"/>
          </a:xfrm>
          <a:prstGeom prst="curvedConnector3">
            <a:avLst>
              <a:gd name="adj1" fmla="val 50000"/>
            </a:avLst>
          </a:prstGeom>
          <a:ln w="88900">
            <a:solidFill>
              <a:srgbClr val="D31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49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  <p:bldP spid="15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EF56-AC3E-477F-8BF0-5BE3AFC2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HTMap?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BACE-1F1D-4609-81F1-76BD7CE9C9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E4118-7A52-4EE2-9C7B-3A570D484D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0684D-AEFD-47DF-B21F-27E8B2515A1E}"/>
              </a:ext>
            </a:extLst>
          </p:cNvPr>
          <p:cNvSpPr txBox="1"/>
          <p:nvPr/>
        </p:nvSpPr>
        <p:spPr>
          <a:xfrm>
            <a:off x="1211274" y="1668763"/>
            <a:ext cx="9769452" cy="251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Source Sans Pro" panose="020B0503030403020204" pitchFamily="34" charset="0"/>
              </a:rPr>
              <a:t>Your Work is Already Python-Based</a:t>
            </a:r>
            <a:endParaRPr lang="en-US" sz="2800" b="1" dirty="0">
              <a:latin typeface="Source Sans Pro" panose="020B0503030403020204" pitchFamily="34" charset="0"/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</a:rPr>
              <a:t>Run any Python function in the pool with minimal setup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</a:rPr>
              <a:t>Use Python to seamlessly set up, execute, and process work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</a:rPr>
              <a:t>Hide details of HTCondor where not necessary</a:t>
            </a:r>
          </a:p>
        </p:txBody>
      </p:sp>
    </p:spTree>
    <p:extLst>
      <p:ext uri="{BB962C8B-B14F-4D97-AF65-F5344CB8AC3E}">
        <p14:creationId xmlns:p14="http://schemas.microsoft.com/office/powerpoint/2010/main" val="282779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EF56-AC3E-477F-8BF0-5BE3AFC2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HTMap?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BACE-1F1D-4609-81F1-76BD7CE9C9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E4118-7A52-4EE2-9C7B-3A570D484D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0684D-AEFD-47DF-B21F-27E8B2515A1E}"/>
              </a:ext>
            </a:extLst>
          </p:cNvPr>
          <p:cNvSpPr txBox="1"/>
          <p:nvPr/>
        </p:nvSpPr>
        <p:spPr>
          <a:xfrm>
            <a:off x="981480" y="1675638"/>
            <a:ext cx="10229039" cy="187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Source Sans Pro" panose="020B0503030403020204" pitchFamily="34" charset="0"/>
              </a:rPr>
              <a:t>You Want to Wrap and Manage Jobs using Python</a:t>
            </a:r>
            <a:endParaRPr lang="en-US" sz="2800" b="1" dirty="0">
              <a:latin typeface="Source Sans Pro" panose="020B0503030403020204" pitchFamily="34" charset="0"/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</a:rPr>
              <a:t>Wrapper "scripts" in Python instead of Bash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</a:rPr>
              <a:t>Job management in Python instead of </a:t>
            </a:r>
            <a:r>
              <a:rPr lang="en-US" sz="2800" dirty="0">
                <a:latin typeface="Source Code Pro" panose="020B0509030403020204" pitchFamily="49" charset="0"/>
              </a:rPr>
              <a:t>condor_*</a:t>
            </a:r>
          </a:p>
        </p:txBody>
      </p:sp>
    </p:spTree>
    <p:extLst>
      <p:ext uri="{BB962C8B-B14F-4D97-AF65-F5344CB8AC3E}">
        <p14:creationId xmlns:p14="http://schemas.microsoft.com/office/powerpoint/2010/main" val="86883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4240-021F-4DE5-B2A0-051590DE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Topics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E52F1-1C1C-4458-B3EE-01CDB1113F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3090F-1C82-443D-A4D5-16490A581F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DFAE3-68E0-432E-85CD-38A0F42DE08A}"/>
              </a:ext>
            </a:extLst>
          </p:cNvPr>
          <p:cNvSpPr txBox="1"/>
          <p:nvPr/>
        </p:nvSpPr>
        <p:spPr>
          <a:xfrm>
            <a:off x="2057400" y="1223785"/>
            <a:ext cx="8668466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Basic Map Creation and Management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Working with Input/Output Files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Map Options (i.e., Submit Descriptors)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Advanced Map Creation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Dealing with Errors</a:t>
            </a:r>
          </a:p>
        </p:txBody>
      </p:sp>
    </p:spTree>
    <p:extLst>
      <p:ext uri="{BB962C8B-B14F-4D97-AF65-F5344CB8AC3E}">
        <p14:creationId xmlns:p14="http://schemas.microsoft.com/office/powerpoint/2010/main" val="1233298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D3B55-49E1-4F61-B15F-C9FF4087EF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8D343-780E-4F9E-BBF7-C030BA74D5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F883F7-46DC-48B6-8653-57AA27EBFADD}"/>
              </a:ext>
            </a:extLst>
          </p:cNvPr>
          <p:cNvSpPr txBox="1"/>
          <p:nvPr/>
        </p:nvSpPr>
        <p:spPr>
          <a:xfrm>
            <a:off x="1146437" y="812319"/>
            <a:ext cx="9899125" cy="4271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Break!</a:t>
            </a:r>
          </a:p>
          <a:p>
            <a:pPr algn="ctr"/>
            <a:endParaRPr lang="en-US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Get up and stretch your legs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Discuss your current workflows with your table-mates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Discuss how HTMap might be useful in current/future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Ask me or helpers questions</a:t>
            </a:r>
          </a:p>
        </p:txBody>
      </p:sp>
    </p:spTree>
    <p:extLst>
      <p:ext uri="{BB962C8B-B14F-4D97-AF65-F5344CB8AC3E}">
        <p14:creationId xmlns:p14="http://schemas.microsoft.com/office/powerpoint/2010/main" val="1912212947"/>
      </p:ext>
    </p:extLst>
  </p:cSld>
  <p:clrMapOvr>
    <a:masterClrMapping/>
  </p:clrMapOvr>
</p:sld>
</file>

<file path=ppt/theme/theme1.xml><?xml version="1.0" encoding="utf-8"?>
<a:theme xmlns:a="http://schemas.openxmlformats.org/drawingml/2006/main" name="oldjt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jt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2849</TotalTime>
  <Words>365</Words>
  <Application>Microsoft Office PowerPoint</Application>
  <PresentationFormat>Widescreen</PresentationFormat>
  <Paragraphs>94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Source Code Pro</vt:lpstr>
      <vt:lpstr>Source Sans Pro</vt:lpstr>
      <vt:lpstr>Arial</vt:lpstr>
      <vt:lpstr>oldjtk</vt:lpstr>
      <vt:lpstr>jtk</vt:lpstr>
      <vt:lpstr>High-Throughput Computing in Python, Powered by HTCondor</vt:lpstr>
      <vt:lpstr>Workshop Agenda</vt:lpstr>
      <vt:lpstr>Get the Materials</vt:lpstr>
      <vt:lpstr>What Just Happened?</vt:lpstr>
      <vt:lpstr>What Just Happened?</vt:lpstr>
      <vt:lpstr>Why use HTMap?</vt:lpstr>
      <vt:lpstr>Why use HTMap?</vt:lpstr>
      <vt:lpstr>Tutorial Topics</vt:lpstr>
      <vt:lpstr>PowerPoint Presentation</vt:lpstr>
      <vt:lpstr>Example Project: Book Analysis</vt:lpstr>
      <vt:lpstr>Further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for Pythonistas</dc:title>
  <dc:creator>Josh Karpel</dc:creator>
  <cp:lastModifiedBy>Josh Karpel</cp:lastModifiedBy>
  <cp:revision>666</cp:revision>
  <dcterms:created xsi:type="dcterms:W3CDTF">2018-03-08T21:56:46Z</dcterms:created>
  <dcterms:modified xsi:type="dcterms:W3CDTF">2019-09-11T01:46:08Z</dcterms:modified>
</cp:coreProperties>
</file>