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2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rouse\GPU\project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The proportion of time consumed in each step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Copy to Device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Sheet1!$G$4:$I$4</c:f>
              <c:strCache>
                <c:ptCount val="3"/>
                <c:pt idx="0">
                  <c:v>1024k, k=10</c:v>
                </c:pt>
                <c:pt idx="1">
                  <c:v>1024k, k=1000</c:v>
                </c:pt>
                <c:pt idx="2">
                  <c:v>5000k, k=10000</c:v>
                </c:pt>
              </c:strCache>
            </c:strRef>
          </c:cat>
          <c:val>
            <c:numRef>
              <c:f>Sheet1!$A$1:$A$3</c:f>
              <c:numCache>
                <c:formatCode>General</c:formatCode>
                <c:ptCount val="3"/>
                <c:pt idx="0">
                  <c:v>2.3809999999999999E-3</c:v>
                </c:pt>
                <c:pt idx="1">
                  <c:v>2.0219999999999999E-3</c:v>
                </c:pt>
                <c:pt idx="2">
                  <c:v>9.2630000000000004E-3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F-43F1-B066-640CE7FC8793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Compute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Sheet1!$G$4:$I$4</c:f>
              <c:strCache>
                <c:ptCount val="3"/>
                <c:pt idx="0">
                  <c:v>1024k, k=10</c:v>
                </c:pt>
                <c:pt idx="1">
                  <c:v>1024k, k=1000</c:v>
                </c:pt>
                <c:pt idx="2">
                  <c:v>5000k, k=10000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4.7699999999999999E-4</c:v>
                </c:pt>
                <c:pt idx="1">
                  <c:v>4.6500000000000003E-4</c:v>
                </c:pt>
                <c:pt idx="2">
                  <c:v>7.1599999999999995E-4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7F-43F1-B066-640CE7FC8793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Copy to 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Sheet1!$G$4:$I$4</c:f>
              <c:strCache>
                <c:ptCount val="3"/>
                <c:pt idx="0">
                  <c:v>1024k, k=10</c:v>
                </c:pt>
                <c:pt idx="1">
                  <c:v>1024k, k=1000</c:v>
                </c:pt>
                <c:pt idx="2">
                  <c:v>5000k, k=10000</c:v>
                </c:pt>
              </c:strCache>
            </c:strRef>
          </c:cat>
          <c:val>
            <c:numRef>
              <c:f>Sheet1!$C$1:$C$3</c:f>
              <c:numCache>
                <c:formatCode>General</c:formatCode>
                <c:ptCount val="3"/>
                <c:pt idx="0">
                  <c:v>3.5490000000000001E-3</c:v>
                </c:pt>
                <c:pt idx="1">
                  <c:v>3.3999999999999998E-3</c:v>
                </c:pt>
                <c:pt idx="2">
                  <c:v>4.6880000000000003E-3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7F-43F1-B066-640CE7FC8793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Find k closest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Sheet1!$G$4:$I$4</c:f>
              <c:strCache>
                <c:ptCount val="3"/>
                <c:pt idx="0">
                  <c:v>1024k, k=10</c:v>
                </c:pt>
                <c:pt idx="1">
                  <c:v>1024k, k=1000</c:v>
                </c:pt>
                <c:pt idx="2">
                  <c:v>5000k, k=10000</c:v>
                </c:pt>
              </c:strCache>
            </c:strRef>
          </c:cat>
          <c:val>
            <c:numRef>
              <c:f>Sheet1!$D$1:$D$3</c:f>
              <c:numCache>
                <c:formatCode>General</c:formatCode>
                <c:ptCount val="3"/>
                <c:pt idx="0">
                  <c:v>3.1021E-2</c:v>
                </c:pt>
                <c:pt idx="1">
                  <c:v>3.2071939999999999</c:v>
                </c:pt>
                <c:pt idx="2">
                  <c:v>146.81232299999999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7F-43F1-B066-640CE7FC8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2026672"/>
        <c:axId val="729062608"/>
      </c:barChart>
      <c:catAx>
        <c:axId val="6620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9062608"/>
        <c:crosses val="autoZero"/>
        <c:auto val="1"/>
        <c:lblAlgn val="ctr"/>
        <c:lblOffset val="100"/>
        <c:noMultiLvlLbl val="0"/>
      </c:catAx>
      <c:valAx>
        <c:axId val="72906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0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FFE0A-502A-1A8A-539D-E3EB3CA44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38180-1514-6DD8-D10B-08F2716B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3720B-5A56-494C-C915-6E833F98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032-02CA-362A-8F78-4B64719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75878-7C69-A8E2-D293-46326EE6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E4578-2FEB-804B-4F21-6007FC8C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EBF7A-870B-64EB-F764-8BC8EF6FC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6E7DA-7D09-B005-C353-EC43E78C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745BF-8A80-994F-BB03-2193232D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DE5E2-2F1D-B93A-DB35-5D956878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0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A40BCB-7CDA-3213-AF82-8A2A42B4C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52322-8285-23DC-156F-DFC536F89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21F3E-D7D9-DF2A-5CB1-35E71A19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13575-B9ED-0C13-8CF4-7BC0AEF9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26981-8A1B-7936-4A33-6F580E17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8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6277-6FC1-BC08-5CBE-7CB5F17F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F312-4CD4-D708-9580-676B37FC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93BF3-D86D-1599-9B5C-717475E4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36B13-2938-AA21-FA47-34405C2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8CE08-1313-7A7A-4EAC-1037B2B9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5C3EC-6B7A-B20D-00D6-17ACD4C6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84273-C6E9-1499-7E19-88AFF0D9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234D7-78E5-5568-3D23-C2C13F9E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D344F-73F8-FA9C-014B-35161F8E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A0577-FA6E-FE49-BCF7-98AC98F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8E73-9BDD-B78C-E33E-F16486AD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5F632-0B2F-A3CE-DBD2-BD60A4504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9F13C-49CB-5C53-CAA5-56CB5E607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6F57E-B7AA-0521-BAD6-D8AD1342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4568D-7E9A-8888-6F2B-0E0C21C3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E7074-2AD7-877A-B1B0-C90BAD16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D3D7-55DC-8993-13E8-3A2B2ED1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C319D-75F8-E2F0-A5DF-CA03187E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1F888-EE6E-52D6-3C19-E4D9AC2CA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E2C77-A5B3-EA4C-6C01-EC84D4315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1CC54-AE13-481B-BB04-4C8EA9C8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8FFC5-C192-C305-B463-5EBF9593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C2CB62-DCBA-C416-5318-C63B444C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16E770-421E-A718-4405-BDFB83B7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05266-F387-6AA6-9A93-DBF3542F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13896A-B79F-4C23-7D77-E6A900E8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8343D-7AFD-608C-3A19-BBE60FC3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71EF5-812A-7D0F-4E38-AEA0E1EA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57EDA-A0BC-F022-166C-CC8043CB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4849A7-5C90-C32A-D673-7B3DB0BB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E3052-F7AD-E845-DEA7-DD1A2F7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A9E6A-0CA2-C3C3-F197-3A148B2D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EF5B8-97DA-0A89-201F-B974A15E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23FDF-DC9C-94AD-AA02-6B36A5A7E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48012-0529-C764-F9BD-C3933EB0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4652B-5D66-1FF4-A9E6-CE7DC580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B9CB6-02B9-2382-2409-3CBDD1D2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7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E7C9-635E-A3A0-ECFE-23BA6A3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80AD75-9EC2-178D-AA8F-307872974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C6BCC-80A0-48E5-6399-3425EFA0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F2CA1-138F-622E-FEE9-E2965AA0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E09D2-B1C0-4765-6BFC-5BDC1FE8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B9A81-AA7F-6D8B-4943-401E1ADE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6E094-91C6-854A-8994-9F70252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72D4D-B944-CAB3-3B22-9CB23901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3055E-8502-1354-6384-405A828D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B6F2-E7D9-42ED-A9D9-F72087E35E7C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A232E-279D-85B7-4695-BA175F8DA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50DF7-8F67-B7E0-E521-FF90F7514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C6BC-677A-42B1-BE2A-FA206320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7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5E66-A7F7-4EDA-7E1C-C7DA92B9B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and Optimization on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Rodinia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K-nearest Neighbors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9759C9-6C4D-901C-38E0-E92703C9F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PG1</a:t>
            </a:r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Guoqing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Liang, Martin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Börjeson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Yao, Yitong Li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7E6E3-0F0D-7520-BDCD-2BB3AF93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Arrangements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1A2C4B-5BDB-9804-451D-DEAA52B0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29" y="1690688"/>
            <a:ext cx="6241321" cy="4458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646A1F-7257-80C6-E1B0-3CC1D44C843A}"/>
              </a:ext>
            </a:extLst>
          </p:cNvPr>
          <p:cNvSpPr txBox="1"/>
          <p:nvPr/>
        </p:nvSpPr>
        <p:spPr>
          <a:xfrm>
            <a:off x="838200" y="2034274"/>
            <a:ext cx="4014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Host-Device Data Communication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streams and asynchronous copy </a:t>
            </a:r>
            <a:endParaRPr lang="en-US" altLang="zh-C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5B202-F760-78D4-E38F-28FBCB89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15A1E-E26A-49D0-DB41-695993AC9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82" y="2596590"/>
            <a:ext cx="543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QuickSelect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running it in parallel on the GPU, the program ran up to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times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for large database and k. The performance uplift is much smaller, in the range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33%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12A946-F309-1BC5-7C8E-FC26AEEB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79" y="2296363"/>
            <a:ext cx="5479255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6CD7C-A5E1-F118-6D95-5CA9B187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4EB05-6ABB-B19F-7D05-36AAC430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97286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QuickSelect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use m threads to parallel computing. Ignoring the arithmetic constants, it can be easily obtained when			  , the algorithm is the most effective.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 the most efficient value of m’, which m’ = k*m.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4C2088-14BE-293D-6D3C-D01700F2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575" y="1116140"/>
            <a:ext cx="4214225" cy="8001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9C0074-2F55-9E8A-7B09-F532BD57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43"/>
          <a:stretch/>
        </p:blipFill>
        <p:spPr>
          <a:xfrm>
            <a:off x="1233150" y="3429001"/>
            <a:ext cx="1631347" cy="3498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D51F7F-1E10-414F-6A5F-936B3EBFE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76" y="2667324"/>
            <a:ext cx="5098222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04BD1-4E54-3384-3204-43AD0F67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14728-759F-6090-B837-3B0212C8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25065" cy="44862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 a roughly linear growth in execution time as k increases in the original code. However, the growth in execution time in our implementation is sublinear.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30C9F-2AC3-45A6-BB7D-86468D50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41" y="2653418"/>
            <a:ext cx="5624047" cy="3025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29D38D-9FBF-9E74-1A1F-2EB5CBC37C09}"/>
              </a:ext>
            </a:extLst>
          </p:cNvPr>
          <p:cNvSpPr txBox="1"/>
          <p:nvPr/>
        </p:nvSpPr>
        <p:spPr>
          <a:xfrm>
            <a:off x="838200" y="3429000"/>
            <a:ext cx="52907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the thread per block didn’t have a big effect on execution time for larger data sizes, but we observed small performance gains by going to 1024 threads per block.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83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3763F-FD58-31EA-6782-A4F88A64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54117-0F3C-6457-47D9-014CA807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2396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streams optimization didn’t yield as drastic of an improvement, but we still observed a performance uplift in the largest data sets.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streams seems to be close to the optimum.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The kernel execution time is much larger than the device to host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memcopy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EDA410-25FA-4CFF-701A-102FAA4B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76" y="348335"/>
            <a:ext cx="4580017" cy="2819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4F6673-6983-2518-250C-9EBD8F78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942" y="4197004"/>
            <a:ext cx="5342083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F02E7-0E63-22EB-1FB5-0E6C67EC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42DE2-EAFB-F624-7146-17841BF8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implementation of k-NN was generally much faster than the original implementation and utilizes the GPU to a much greater extent than it did originally.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of this improvement comes from the improved selection algorithm,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QuickSelect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optimizations came from running multiple streams, with 4 appearing to be optimal, and tuning the number of threads per block to 1024.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450E-2935-EA7F-E0CA-2CFDCD7F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takeaways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AFAF9-95A7-F886-DB11-87CE0F91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use recursion and arrays defined with variables in the kernel</a:t>
            </a:r>
          </a:p>
          <a:p>
            <a:pPr marL="0" indent="0"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 use new to avoid compile error but invalid in large data.(use 	registers)</a:t>
            </a:r>
          </a:p>
          <a:p>
            <a:pPr marL="0" indent="0"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-Recursion costs stacks, will also lead to error in large data</a:t>
            </a: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feedback</a:t>
            </a: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</a:p>
          <a:p>
            <a:pPr marL="914400" lvl="2" indent="0"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clarified everyone's responsibilities and completed the project efficiently</a:t>
            </a:r>
          </a:p>
          <a:p>
            <a:pPr marL="914400" lvl="2" indent="0"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-Frequent communication allows us to discover and solve each other's problems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2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3D470-8D44-D981-59D8-64F3168E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798" y="1699403"/>
            <a:ext cx="3948404" cy="1325563"/>
          </a:xfrm>
        </p:spPr>
        <p:txBody>
          <a:bodyPr>
            <a:no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A52C758-7211-685A-F6D4-9ECD7B0AABBA}"/>
              </a:ext>
            </a:extLst>
          </p:cNvPr>
          <p:cNvSpPr txBox="1">
            <a:spLocks/>
          </p:cNvSpPr>
          <p:nvPr/>
        </p:nvSpPr>
        <p:spPr>
          <a:xfrm>
            <a:off x="1524000" y="368544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PG1</a:t>
            </a:r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Guoqing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Liang, Martin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Börjeson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Tianze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Yao, Yitong Li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4F38-3B62-F298-F198-538AEF4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KNN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78926-90E5-7C5C-40B4-E558DED4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1691"/>
            <a:ext cx="610377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Neighbors(KNN) 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classification and regression in statistics.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input consists of the k closest training examples in a data set.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Classification: plurality vote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regression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property 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EC8CA44-E743-FEC4-8877-6226E418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21" y="1951637"/>
            <a:ext cx="2975221" cy="268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0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E8393-DC65-C25F-4C84-FE891AE5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AAA03-6B17-6EFE-77B6-A03B9654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 of KNN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experimental Setup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KNN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Rodinia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methods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-Algorithm Select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-GPU Arrangements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8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53E9-8AD3-9E24-2B14-4CE47907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3A904-A4E4-FCDA-744C-EE4AB79F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60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Platform: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 ,Google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NVIDIA Tesla T4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tools: Visual Studio Code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tools: NVIDIA Visual Profiler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12AD3-449B-CE28-73F8-90776C93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15" y="2496045"/>
            <a:ext cx="5106683" cy="19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EEFD-B601-5E15-D2C7-1DCA8CE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KNN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Rodinia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8D27F-847E-A283-E94F-0AB1D30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9120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input of KNN, which </a:t>
            </a:r>
            <a:r>
              <a:rPr lang="en-US" altLang="zh-CN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 k closest training examples.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raining examples include (latitude, longitude) to calculate the </a:t>
            </a:r>
            <a:r>
              <a:rPr lang="en-US" altLang="zh-CN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E33730-4837-C078-0559-B1145071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88" y="1690688"/>
            <a:ext cx="4029969" cy="46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8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A0C6B-AD1E-FC6C-6831-37632306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of KNN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Rodinia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457B2-FA4D-6622-4968-37FC0325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592"/>
            <a:ext cx="574921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time is costed in the final step: find k closest. And the proportion will further increase as k increases.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code, it copy all distances to host and then use a ineffective algorithm, with the time complexity of O(n^2) 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bottlenecks.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43299EB-3F27-20B2-92F4-12357FCFC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23221"/>
              </p:ext>
            </p:extLst>
          </p:nvPr>
        </p:nvGraphicFramePr>
        <p:xfrm>
          <a:off x="7057054" y="24601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722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1840-A4D9-9A9F-5B72-B76F197E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26CD7-F043-93A0-6520-916F8A79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step “Find k closest examples” to GPU, and only copy the results to host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effective algorithm to the step “Find k closest examples”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asynchronous copy and streams optimization GPU Arrangements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6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5BB3-F8B0-F0A9-0647-CCEE2294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B90FA-B7D1-904A-718C-DEF12DA8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783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Quickselect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O(n) time complexity.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examples into m parts, then calculate another time to get the final answer.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B8EF2-422C-7E92-6021-90275F38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05" y="1951130"/>
            <a:ext cx="4092295" cy="3086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9BF7AD-F2D4-E5D2-78DF-58679868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83" y="4329404"/>
            <a:ext cx="5430050" cy="974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BCD372-E44D-C564-58DA-4FCAD517E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35" y="5435630"/>
            <a:ext cx="6036570" cy="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BF9D7-F108-F3F3-0120-0C335414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CD3C-C3D1-3D26-96B0-42491D9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same way to distribute examples(use Fibonacci heap), get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algorithm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compute parallelly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1A45DD-0E1B-416C-466D-2EAEFDF4D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5"/>
          <a:stretch/>
        </p:blipFill>
        <p:spPr>
          <a:xfrm>
            <a:off x="2414274" y="3561977"/>
            <a:ext cx="7303467" cy="6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715</Words>
  <Application>Microsoft Office PowerPoint</Application>
  <PresentationFormat>宽屏</PresentationFormat>
  <Paragraphs>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Profiling and Optimization on a Rodinia program K-nearest Neighbors</vt:lpstr>
      <vt:lpstr>Introduction - KNN</vt:lpstr>
      <vt:lpstr>Methodology</vt:lpstr>
      <vt:lpstr>Experimental Setup</vt:lpstr>
      <vt:lpstr>Introduction - KNN in Rodinia</vt:lpstr>
      <vt:lpstr>Analyze of KNN in Rodinia</vt:lpstr>
      <vt:lpstr>Optimization methods</vt:lpstr>
      <vt:lpstr>Algorithm Select</vt:lpstr>
      <vt:lpstr>Algorithm Select</vt:lpstr>
      <vt:lpstr>GPU Arrangements</vt:lpstr>
      <vt:lpstr>Results &amp; Discussion</vt:lpstr>
      <vt:lpstr>Results &amp; Discussion</vt:lpstr>
      <vt:lpstr>Results &amp; Discussion</vt:lpstr>
      <vt:lpstr>Results &amp; Discussion</vt:lpstr>
      <vt:lpstr>Conclusion</vt:lpstr>
      <vt:lpstr>Findings and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and Optimization on a Rodinia program K-nearest Neighbors</dc:title>
  <dc:creator>宜桐 李</dc:creator>
  <cp:lastModifiedBy>宜桐 李</cp:lastModifiedBy>
  <cp:revision>8</cp:revision>
  <dcterms:created xsi:type="dcterms:W3CDTF">2024-01-10T13:31:24Z</dcterms:created>
  <dcterms:modified xsi:type="dcterms:W3CDTF">2024-01-12T10:43:15Z</dcterms:modified>
</cp:coreProperties>
</file>