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6" r:id="rId1"/>
  </p:sldMasterIdLst>
  <p:notesMasterIdLst>
    <p:notesMasterId r:id="rId25"/>
  </p:notesMasterIdLst>
  <p:handoutMasterIdLst>
    <p:handoutMasterId r:id="rId26"/>
  </p:handoutMasterIdLst>
  <p:sldIdLst>
    <p:sldId id="323" r:id="rId2"/>
    <p:sldId id="324" r:id="rId3"/>
    <p:sldId id="336" r:id="rId4"/>
    <p:sldId id="344" r:id="rId5"/>
    <p:sldId id="345" r:id="rId6"/>
    <p:sldId id="325" r:id="rId7"/>
    <p:sldId id="348" r:id="rId8"/>
    <p:sldId id="338" r:id="rId9"/>
    <p:sldId id="346" r:id="rId10"/>
    <p:sldId id="333" r:id="rId11"/>
    <p:sldId id="334" r:id="rId12"/>
    <p:sldId id="326" r:id="rId13"/>
    <p:sldId id="329" r:id="rId14"/>
    <p:sldId id="349" r:id="rId15"/>
    <p:sldId id="332" r:id="rId16"/>
    <p:sldId id="351" r:id="rId17"/>
    <p:sldId id="350" r:id="rId18"/>
    <p:sldId id="339" r:id="rId19"/>
    <p:sldId id="341" r:id="rId20"/>
    <p:sldId id="342" r:id="rId21"/>
    <p:sldId id="347" r:id="rId22"/>
    <p:sldId id="355" r:id="rId23"/>
    <p:sldId id="322"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育如 顧" initials="育如" lastIdx="1" clrIdx="0">
    <p:extLst>
      <p:ext uri="{19B8F6BF-5375-455C-9EA6-DF929625EA0E}">
        <p15:presenceInfo xmlns:p15="http://schemas.microsoft.com/office/powerpoint/2012/main" userId="bce05357e20749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2D050"/>
    <a:srgbClr val="FF6600"/>
    <a:srgbClr val="FFC000"/>
    <a:srgbClr val="00FF00"/>
    <a:srgbClr val="FFFF00"/>
    <a:srgbClr val="33CC33"/>
    <a:srgbClr val="CCFF99"/>
    <a:srgbClr val="FFCCCC"/>
    <a:srgbClr val="29C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84326" autoAdjust="0"/>
  </p:normalViewPr>
  <p:slideViewPr>
    <p:cSldViewPr snapToGrid="0">
      <p:cViewPr varScale="1">
        <p:scale>
          <a:sx n="86" d="100"/>
          <a:sy n="86" d="100"/>
        </p:scale>
        <p:origin x="42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8T13:42:57.88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DDB890-272C-4874-9547-FBFBD6052524}" type="datetimeFigureOut">
              <a:rPr lang="zh-TW" altLang="en-US" smtClean="0"/>
              <a:t>2020/7/1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B35AC-D679-4DBF-AC7B-7ACB3BDCE406}" type="slidenum">
              <a:rPr lang="zh-TW" altLang="en-US" smtClean="0"/>
              <a:t>‹#›</a:t>
            </a:fld>
            <a:endParaRPr lang="zh-TW" altLang="en-US"/>
          </a:p>
        </p:txBody>
      </p:sp>
    </p:spTree>
    <p:extLst>
      <p:ext uri="{BB962C8B-B14F-4D97-AF65-F5344CB8AC3E}">
        <p14:creationId xmlns:p14="http://schemas.microsoft.com/office/powerpoint/2010/main" val="869653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011C0-709E-48C1-B8BA-4D48D693D597}" type="datetimeFigureOut">
              <a:rPr lang="zh-TW" altLang="en-US" smtClean="0"/>
              <a:t>2020/7/1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5FBEF-CFF7-4AA7-8C6F-936674EFB106}" type="slidenum">
              <a:rPr lang="zh-TW" altLang="en-US" smtClean="0"/>
              <a:t>‹#›</a:t>
            </a:fld>
            <a:endParaRPr lang="zh-TW" altLang="en-US"/>
          </a:p>
        </p:txBody>
      </p:sp>
    </p:spTree>
    <p:extLst>
      <p:ext uri="{BB962C8B-B14F-4D97-AF65-F5344CB8AC3E}">
        <p14:creationId xmlns:p14="http://schemas.microsoft.com/office/powerpoint/2010/main" val="22984971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FD5FBEF-CFF7-4AA7-8C6F-936674EFB106}" type="slidenum">
              <a:rPr lang="zh-TW" altLang="en-US" smtClean="0"/>
              <a:t>0</a:t>
            </a:fld>
            <a:endParaRPr lang="zh-TW" altLang="en-US"/>
          </a:p>
        </p:txBody>
      </p:sp>
    </p:spTree>
    <p:extLst>
      <p:ext uri="{BB962C8B-B14F-4D97-AF65-F5344CB8AC3E}">
        <p14:creationId xmlns:p14="http://schemas.microsoft.com/office/powerpoint/2010/main" val="270275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FD5FBEF-CFF7-4AA7-8C6F-936674EFB106}" type="slidenum">
              <a:rPr lang="zh-TW" altLang="en-US" smtClean="0"/>
              <a:t>1</a:t>
            </a:fld>
            <a:endParaRPr lang="zh-TW" altLang="en-US"/>
          </a:p>
        </p:txBody>
      </p:sp>
    </p:spTree>
    <p:extLst>
      <p:ext uri="{BB962C8B-B14F-4D97-AF65-F5344CB8AC3E}">
        <p14:creationId xmlns:p14="http://schemas.microsoft.com/office/powerpoint/2010/main" val="354119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FD5FBEF-CFF7-4AA7-8C6F-936674EFB106}" type="slidenum">
              <a:rPr lang="zh-TW" altLang="en-US" smtClean="0"/>
              <a:t>5</a:t>
            </a:fld>
            <a:endParaRPr lang="zh-TW" altLang="en-US"/>
          </a:p>
        </p:txBody>
      </p:sp>
    </p:spTree>
    <p:extLst>
      <p:ext uri="{BB962C8B-B14F-4D97-AF65-F5344CB8AC3E}">
        <p14:creationId xmlns:p14="http://schemas.microsoft.com/office/powerpoint/2010/main" val="177215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FD5FBEF-CFF7-4AA7-8C6F-936674EFB106}" type="slidenum">
              <a:rPr lang="zh-TW" altLang="en-US" smtClean="0"/>
              <a:t>7</a:t>
            </a:fld>
            <a:endParaRPr lang="zh-TW" altLang="en-US"/>
          </a:p>
        </p:txBody>
      </p:sp>
    </p:spTree>
    <p:extLst>
      <p:ext uri="{BB962C8B-B14F-4D97-AF65-F5344CB8AC3E}">
        <p14:creationId xmlns:p14="http://schemas.microsoft.com/office/powerpoint/2010/main" val="33089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0C1424C-B7D4-426B-80B7-17E004294DA6}" type="datetime1">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38D370-E555-49CE-9B0F-08382B162A3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51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62706E2-7A6E-4A99-B2A2-5950E9048299}" type="datetime1">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277289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F55780B-78E9-4E55-8AF9-E92B0AF2118F}" type="datetime1">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29873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5F4B021-5F36-48DA-900A-7EA78BFA3F8C}" type="datetime1">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323183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8DB7F7E-8B49-48CD-A775-05E4BCB131D8}" type="datetime1">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38D370-E555-49CE-9B0F-08382B162A3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8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815C1B3-BED3-4445-9F2F-A14AE7A44F05}" type="datetime1">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204270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75DDEF9-FCD4-4447-8380-55A646784DC0}" type="datetime1">
              <a:rPr lang="zh-TW" altLang="en-US" smtClean="0"/>
              <a:t>2020/7/1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243336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59A8C3-86B4-4707-8E3E-1EA92CA402E1}" type="datetime1">
              <a:rPr lang="zh-TW" altLang="en-US" smtClean="0"/>
              <a:t>2020/7/1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32755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E024A1-CF36-4766-A81F-E0CC0410F003}" type="datetime1">
              <a:rPr lang="zh-TW" altLang="en-US" smtClean="0"/>
              <a:t>2020/7/1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278635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FB45B5-439F-4CAB-B645-3DEBB723292A}" type="datetime1">
              <a:rPr lang="zh-TW" altLang="en-US" smtClean="0"/>
              <a:t>2020/7/1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72525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934C838-B389-4251-84AC-EE548929B242}" type="datetime1">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38D370-E555-49CE-9B0F-08382B162A36}" type="slidenum">
              <a:rPr lang="zh-TW" altLang="en-US" smtClean="0"/>
              <a:t>‹#›</a:t>
            </a:fld>
            <a:endParaRPr lang="zh-TW" altLang="en-US"/>
          </a:p>
        </p:txBody>
      </p:sp>
    </p:spTree>
    <p:extLst>
      <p:ext uri="{BB962C8B-B14F-4D97-AF65-F5344CB8AC3E}">
        <p14:creationId xmlns:p14="http://schemas.microsoft.com/office/powerpoint/2010/main" val="32816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6DF2B7-7BA7-408B-988D-635D54495E7B}" type="datetime1">
              <a:rPr lang="zh-TW" altLang="en-US" smtClean="0"/>
              <a:t>2020/7/1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38D370-E555-49CE-9B0F-08382B162A3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1381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hyperlink" Target="https://scikit-learn.org/stable/modules/generated/sklearn.linear_model.RidgeCV.html" TargetMode="External"/><Relationship Id="rId5" Type="http://schemas.openxmlformats.org/officeDocument/2006/relationships/hyperlink" Target="https://scikit-learn.org/stable/modules/generated/sklearn.linear_model.LassoCV.html"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wblogs.net/a/5d44f25abd9eee541c2fec72"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97280" y="1733909"/>
            <a:ext cx="10058400" cy="2001330"/>
          </a:xfrm>
        </p:spPr>
        <p:txBody>
          <a:bodyPr>
            <a:normAutofit/>
          </a:bodyPr>
          <a:lstStyle/>
          <a:p>
            <a:pPr algn="ctr"/>
            <a:r>
              <a:rPr lang="en-US" altLang="zh-TW" sz="4000" dirty="0">
                <a:solidFill>
                  <a:schemeClr val="tx1"/>
                </a:solidFill>
                <a:latin typeface="Arial" panose="020B0604020202020204" pitchFamily="34" charset="0"/>
                <a:cs typeface="Arial" panose="020B0604020202020204" pitchFamily="34" charset="0"/>
              </a:rPr>
              <a:t>House</a:t>
            </a:r>
            <a:r>
              <a:rPr lang="zh-TW" altLang="en-US" sz="4000" dirty="0">
                <a:solidFill>
                  <a:schemeClr val="tx1"/>
                </a:solidFill>
                <a:latin typeface="Arial" panose="020B0604020202020204" pitchFamily="34" charset="0"/>
                <a:cs typeface="Arial" panose="020B0604020202020204" pitchFamily="34" charset="0"/>
              </a:rPr>
              <a:t> </a:t>
            </a:r>
            <a:r>
              <a:rPr lang="en-US" altLang="zh-TW" sz="4000" dirty="0">
                <a:solidFill>
                  <a:schemeClr val="tx1"/>
                </a:solidFill>
                <a:latin typeface="Arial" panose="020B0604020202020204" pitchFamily="34" charset="0"/>
                <a:cs typeface="Arial" panose="020B0604020202020204" pitchFamily="34" charset="0"/>
              </a:rPr>
              <a:t>Prices:</a:t>
            </a:r>
            <a:br>
              <a:rPr lang="en-US" altLang="zh-TW" sz="4000" dirty="0">
                <a:solidFill>
                  <a:schemeClr val="tx1"/>
                </a:solidFill>
                <a:latin typeface="Arial" panose="020B0604020202020204" pitchFamily="34" charset="0"/>
                <a:cs typeface="Arial" panose="020B0604020202020204" pitchFamily="34" charset="0"/>
              </a:rPr>
            </a:br>
            <a:r>
              <a:rPr lang="en-US" altLang="zh-TW" sz="4000" dirty="0">
                <a:solidFill>
                  <a:schemeClr val="tx1"/>
                </a:solidFill>
                <a:latin typeface="Arial" panose="020B0604020202020204" pitchFamily="34" charset="0"/>
                <a:cs typeface="Arial" panose="020B0604020202020204" pitchFamily="34" charset="0"/>
              </a:rPr>
              <a:t>Advanced</a:t>
            </a:r>
            <a:r>
              <a:rPr lang="zh-TW" altLang="en-US" sz="4000" dirty="0">
                <a:solidFill>
                  <a:schemeClr val="tx1"/>
                </a:solidFill>
                <a:latin typeface="Arial" panose="020B0604020202020204" pitchFamily="34" charset="0"/>
                <a:cs typeface="Arial" panose="020B0604020202020204" pitchFamily="34" charset="0"/>
              </a:rPr>
              <a:t> </a:t>
            </a:r>
            <a:r>
              <a:rPr lang="en-US" altLang="zh-TW" sz="4000" dirty="0">
                <a:solidFill>
                  <a:schemeClr val="tx1"/>
                </a:solidFill>
                <a:latin typeface="Arial" panose="020B0604020202020204" pitchFamily="34" charset="0"/>
                <a:cs typeface="Arial" panose="020B0604020202020204" pitchFamily="34" charset="0"/>
              </a:rPr>
              <a:t>Regression</a:t>
            </a:r>
            <a:r>
              <a:rPr lang="zh-TW" altLang="en-US" sz="4000" dirty="0">
                <a:solidFill>
                  <a:schemeClr val="tx1"/>
                </a:solidFill>
                <a:latin typeface="Arial" panose="020B0604020202020204" pitchFamily="34" charset="0"/>
                <a:cs typeface="Arial" panose="020B0604020202020204" pitchFamily="34" charset="0"/>
              </a:rPr>
              <a:t> </a:t>
            </a:r>
            <a:r>
              <a:rPr lang="en-US" altLang="zh-TW" sz="4000" dirty="0">
                <a:solidFill>
                  <a:schemeClr val="tx1"/>
                </a:solidFill>
                <a:latin typeface="Arial" panose="020B0604020202020204" pitchFamily="34" charset="0"/>
                <a:cs typeface="Arial" panose="020B0604020202020204" pitchFamily="34" charset="0"/>
              </a:rPr>
              <a:t>Techniques</a:t>
            </a:r>
            <a:endParaRPr lang="zh-TW" altLang="en-US" sz="4000" dirty="0">
              <a:solidFill>
                <a:schemeClr val="tx1"/>
              </a:solidFill>
              <a:latin typeface="Arial" panose="020B0604020202020204" pitchFamily="34" charset="0"/>
              <a:cs typeface="Arial" panose="020B0604020202020204" pitchFamily="34" charset="0"/>
            </a:endParaRPr>
          </a:p>
        </p:txBody>
      </p:sp>
      <p:sp>
        <p:nvSpPr>
          <p:cNvPr id="3" name="副標題 2"/>
          <p:cNvSpPr>
            <a:spLocks noGrp="1"/>
          </p:cNvSpPr>
          <p:nvPr>
            <p:ph type="subTitle" idx="1"/>
          </p:nvPr>
        </p:nvSpPr>
        <p:spPr>
          <a:xfrm>
            <a:off x="1100051" y="4813540"/>
            <a:ext cx="10058400" cy="785080"/>
          </a:xfrm>
        </p:spPr>
        <p:txBody>
          <a:bodyPr>
            <a:normAutofit/>
          </a:bodyPr>
          <a:lstStyle/>
          <a:p>
            <a:pPr algn="ctr">
              <a:spcBef>
                <a:spcPts val="0"/>
              </a:spcBef>
            </a:pPr>
            <a:r>
              <a:rPr lang="zh-TW" altLang="en-US" sz="2000" dirty="0">
                <a:solidFill>
                  <a:schemeClr val="tx1"/>
                </a:solidFill>
                <a:latin typeface="Microsoft JhengHei UI" panose="020B0604030504040204" pitchFamily="34" charset="-120"/>
                <a:ea typeface="Microsoft JhengHei UI" panose="020B0604030504040204" pitchFamily="34" charset="-120"/>
              </a:rPr>
              <a:t>經濟四 顏煜名、統計四 劉得心、統計四 游筑鈞、統計四 顧育如</a:t>
            </a:r>
          </a:p>
        </p:txBody>
      </p:sp>
    </p:spTree>
    <p:extLst>
      <p:ext uri="{BB962C8B-B14F-4D97-AF65-F5344CB8AC3E}">
        <p14:creationId xmlns:p14="http://schemas.microsoft.com/office/powerpoint/2010/main" val="95597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Correlation of variables</a:t>
            </a:r>
            <a:endParaRPr lang="zh-TW" altLang="en-US" b="1"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2957033379"/>
              </p:ext>
            </p:extLst>
          </p:nvPr>
        </p:nvGraphicFramePr>
        <p:xfrm>
          <a:off x="1587934" y="1864817"/>
          <a:ext cx="9244800" cy="4356000"/>
        </p:xfrm>
        <a:graphic>
          <a:graphicData uri="http://schemas.openxmlformats.org/drawingml/2006/table">
            <a:tbl>
              <a:tblPr>
                <a:tableStyleId>{5C22544A-7EE6-4342-B048-85BDC9FD1C3A}</a:tableStyleId>
              </a:tblPr>
              <a:tblGrid>
                <a:gridCol w="3081600">
                  <a:extLst>
                    <a:ext uri="{9D8B030D-6E8A-4147-A177-3AD203B41FA5}">
                      <a16:colId xmlns:a16="http://schemas.microsoft.com/office/drawing/2014/main" val="20000"/>
                    </a:ext>
                  </a:extLst>
                </a:gridCol>
                <a:gridCol w="3081600">
                  <a:extLst>
                    <a:ext uri="{9D8B030D-6E8A-4147-A177-3AD203B41FA5}">
                      <a16:colId xmlns:a16="http://schemas.microsoft.com/office/drawing/2014/main" val="20001"/>
                    </a:ext>
                  </a:extLst>
                </a:gridCol>
                <a:gridCol w="3081600">
                  <a:extLst>
                    <a:ext uri="{9D8B030D-6E8A-4147-A177-3AD203B41FA5}">
                      <a16:colId xmlns:a16="http://schemas.microsoft.com/office/drawing/2014/main" val="20002"/>
                    </a:ext>
                  </a:extLst>
                </a:gridCol>
              </a:tblGrid>
              <a:tr h="435600">
                <a:tc>
                  <a:txBody>
                    <a:bodyPr/>
                    <a:lstStyle/>
                    <a:p>
                      <a:pPr algn="l" fontAlgn="ctr"/>
                      <a:r>
                        <a:rPr lang="en-US" sz="2400" u="none" strike="noStrike" dirty="0" err="1">
                          <a:effectLst/>
                        </a:rPr>
                        <a:t>GrLivArea</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FullBath</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0.63</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0"/>
                  </a:ext>
                </a:extLst>
              </a:tr>
              <a:tr h="435600">
                <a:tc>
                  <a:txBody>
                    <a:bodyPr/>
                    <a:lstStyle/>
                    <a:p>
                      <a:pPr algn="l" fontAlgn="ctr"/>
                      <a:r>
                        <a:rPr lang="en-US" sz="2400" u="none" strike="noStrike">
                          <a:effectLst/>
                        </a:rPr>
                        <a:t>GrLivArea</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BedroomAbvGr</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0.52</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1"/>
                  </a:ext>
                </a:extLst>
              </a:tr>
              <a:tr h="435600">
                <a:tc>
                  <a:txBody>
                    <a:bodyPr/>
                    <a:lstStyle/>
                    <a:p>
                      <a:pPr algn="l" fontAlgn="ctr"/>
                      <a:r>
                        <a:rPr lang="en-US" sz="2400" u="none" strike="noStrike" dirty="0" err="1">
                          <a:effectLst/>
                        </a:rPr>
                        <a:t>GrLivArea</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a:effectLst/>
                        </a:rPr>
                        <a:t>TotRmsAbvGrd</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0.83</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2"/>
                  </a:ext>
                </a:extLst>
              </a:tr>
              <a:tr h="435600">
                <a:tc>
                  <a:txBody>
                    <a:bodyPr/>
                    <a:lstStyle/>
                    <a:p>
                      <a:pPr algn="l" fontAlgn="ctr"/>
                      <a:r>
                        <a:rPr lang="en-US" sz="2400" u="none" strike="noStrike" dirty="0" err="1">
                          <a:effectLst/>
                        </a:rPr>
                        <a:t>TotRmsAbvGrd</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dirty="0" err="1">
                          <a:effectLst/>
                        </a:rPr>
                        <a:t>FullBath</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0.55</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3"/>
                  </a:ext>
                </a:extLst>
              </a:tr>
              <a:tr h="435600">
                <a:tc>
                  <a:txBody>
                    <a:bodyPr/>
                    <a:lstStyle/>
                    <a:p>
                      <a:pPr algn="l" fontAlgn="ctr"/>
                      <a:r>
                        <a:rPr lang="en-US" sz="2400" u="none" strike="noStrike">
                          <a:effectLst/>
                        </a:rPr>
                        <a:t>TotRmsAbvGrd</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a:effectLst/>
                        </a:rPr>
                        <a:t>BedroomAbvGr</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0.68</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4"/>
                  </a:ext>
                </a:extLst>
              </a:tr>
              <a:tr h="435600">
                <a:tc>
                  <a:txBody>
                    <a:bodyPr/>
                    <a:lstStyle/>
                    <a:p>
                      <a:pPr algn="l" fontAlgn="ctr"/>
                      <a:r>
                        <a:rPr lang="en-US" sz="2400" u="none" strike="noStrike">
                          <a:effectLst/>
                        </a:rPr>
                        <a:t>GarageCars</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GarageYrBlt</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0.56</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5"/>
                  </a:ext>
                </a:extLst>
              </a:tr>
              <a:tr h="435600">
                <a:tc>
                  <a:txBody>
                    <a:bodyPr/>
                    <a:lstStyle/>
                    <a:p>
                      <a:pPr algn="l" fontAlgn="ctr"/>
                      <a:r>
                        <a:rPr lang="en-US" sz="2400" u="none" strike="noStrike">
                          <a:effectLst/>
                        </a:rPr>
                        <a:t>GarageCars</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a:effectLst/>
                        </a:rPr>
                        <a:t>GarageArea</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0.88</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6"/>
                  </a:ext>
                </a:extLst>
              </a:tr>
              <a:tr h="435600">
                <a:tc>
                  <a:txBody>
                    <a:bodyPr/>
                    <a:lstStyle/>
                    <a:p>
                      <a:pPr algn="l" fontAlgn="ctr"/>
                      <a:r>
                        <a:rPr lang="en-US" sz="2400" u="none" strike="noStrike">
                          <a:effectLst/>
                        </a:rPr>
                        <a:t>GarageArea</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GarageYrBlt</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0.55</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7"/>
                  </a:ext>
                </a:extLst>
              </a:tr>
              <a:tr h="435600">
                <a:tc>
                  <a:txBody>
                    <a:bodyPr/>
                    <a:lstStyle/>
                    <a:p>
                      <a:pPr algn="l" fontAlgn="ctr"/>
                      <a:r>
                        <a:rPr lang="en-US" sz="2400" u="none" strike="noStrike">
                          <a:effectLst/>
                        </a:rPr>
                        <a:t>1stFlrSF</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a:effectLst/>
                        </a:rPr>
                        <a:t>TotalBsmtSF</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0.82</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8"/>
                  </a:ext>
                </a:extLst>
              </a:tr>
              <a:tr h="435600">
                <a:tc>
                  <a:txBody>
                    <a:bodyPr/>
                    <a:lstStyle/>
                    <a:p>
                      <a:pPr algn="l" fontAlgn="ctr"/>
                      <a:r>
                        <a:rPr lang="en-US" sz="2400" u="none" strike="noStrike" dirty="0">
                          <a:effectLst/>
                        </a:rPr>
                        <a:t>1stFlrSF</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dirty="0" err="1">
                          <a:effectLst/>
                        </a:rPr>
                        <a:t>GrLivArea</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dirty="0">
                          <a:effectLst/>
                        </a:rPr>
                        <a:t>0.57</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9"/>
                  </a:ext>
                </a:extLst>
              </a:tr>
            </a:tbl>
          </a:graphicData>
        </a:graphic>
      </p:graphicFrame>
      <p:sp>
        <p:nvSpPr>
          <p:cNvPr id="3" name="日期版面配置區 2"/>
          <p:cNvSpPr>
            <a:spLocks noGrp="1"/>
          </p:cNvSpPr>
          <p:nvPr>
            <p:ph type="dt" sz="half" idx="10"/>
          </p:nvPr>
        </p:nvSpPr>
        <p:spPr/>
        <p:txBody>
          <a:bodyPr/>
          <a:lstStyle/>
          <a:p>
            <a:fld id="{2FA13160-5795-4302-AB24-0360D03076F2}" type="datetime1">
              <a:rPr lang="zh-TW" altLang="en-US" smtClean="0"/>
              <a:t>2020/7/1</a:t>
            </a:fld>
            <a:endParaRPr lang="zh-TW" altLang="en-US"/>
          </a:p>
        </p:txBody>
      </p:sp>
      <p:sp>
        <p:nvSpPr>
          <p:cNvPr id="7" name="投影片編號版面配置區 6"/>
          <p:cNvSpPr>
            <a:spLocks noGrp="1"/>
          </p:cNvSpPr>
          <p:nvPr>
            <p:ph type="sldNum" sz="quarter" idx="12"/>
          </p:nvPr>
        </p:nvSpPr>
        <p:spPr/>
        <p:txBody>
          <a:bodyPr/>
          <a:lstStyle/>
          <a:p>
            <a:fld id="{3A38D370-E555-49CE-9B0F-08382B162A36}" type="slidenum">
              <a:rPr lang="zh-TW" altLang="en-US" smtClean="0"/>
              <a:t>9</a:t>
            </a:fld>
            <a:endParaRPr lang="zh-TW" altLang="en-US"/>
          </a:p>
        </p:txBody>
      </p:sp>
    </p:spTree>
    <p:extLst>
      <p:ext uri="{BB962C8B-B14F-4D97-AF65-F5344CB8AC3E}">
        <p14:creationId xmlns:p14="http://schemas.microsoft.com/office/powerpoint/2010/main" val="350939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Correlation of variables</a:t>
            </a:r>
            <a:endParaRPr lang="zh-TW" altLang="en-US" b="1" dirty="0"/>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301221494"/>
              </p:ext>
            </p:extLst>
          </p:nvPr>
        </p:nvGraphicFramePr>
        <p:xfrm>
          <a:off x="1599085" y="1854552"/>
          <a:ext cx="9243753" cy="4354228"/>
        </p:xfrm>
        <a:graphic>
          <a:graphicData uri="http://schemas.openxmlformats.org/drawingml/2006/table">
            <a:tbl>
              <a:tblPr>
                <a:tableStyleId>{5C22544A-7EE6-4342-B048-85BDC9FD1C3A}</a:tableStyleId>
              </a:tblPr>
              <a:tblGrid>
                <a:gridCol w="3081251">
                  <a:extLst>
                    <a:ext uri="{9D8B030D-6E8A-4147-A177-3AD203B41FA5}">
                      <a16:colId xmlns:a16="http://schemas.microsoft.com/office/drawing/2014/main" val="20000"/>
                    </a:ext>
                  </a:extLst>
                </a:gridCol>
                <a:gridCol w="3081251">
                  <a:extLst>
                    <a:ext uri="{9D8B030D-6E8A-4147-A177-3AD203B41FA5}">
                      <a16:colId xmlns:a16="http://schemas.microsoft.com/office/drawing/2014/main" val="20001"/>
                    </a:ext>
                  </a:extLst>
                </a:gridCol>
                <a:gridCol w="3081251">
                  <a:extLst>
                    <a:ext uri="{9D8B030D-6E8A-4147-A177-3AD203B41FA5}">
                      <a16:colId xmlns:a16="http://schemas.microsoft.com/office/drawing/2014/main" val="20002"/>
                    </a:ext>
                  </a:extLst>
                </a:gridCol>
              </a:tblGrid>
              <a:tr h="471940">
                <a:tc>
                  <a:txBody>
                    <a:bodyPr/>
                    <a:lstStyle/>
                    <a:p>
                      <a:pPr algn="l" fontAlgn="ctr"/>
                      <a:r>
                        <a:rPr lang="en-US" sz="2400" u="none" strike="noStrike" dirty="0" err="1">
                          <a:effectLst/>
                        </a:rPr>
                        <a:t>YearBuilt</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YearRemodAdd</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0.59</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0"/>
                  </a:ext>
                </a:extLst>
              </a:tr>
              <a:tr h="380647">
                <a:tc>
                  <a:txBody>
                    <a:bodyPr/>
                    <a:lstStyle/>
                    <a:p>
                      <a:pPr algn="l" fontAlgn="ctr"/>
                      <a:r>
                        <a:rPr lang="en-US" sz="2400" u="none" strike="noStrike" dirty="0" err="1">
                          <a:effectLst/>
                        </a:rPr>
                        <a:t>YearBuilt</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dirty="0" err="1">
                          <a:effectLst/>
                        </a:rPr>
                        <a:t>GarageYrBlt</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0.81</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1"/>
                  </a:ext>
                </a:extLst>
              </a:tr>
              <a:tr h="380647">
                <a:tc>
                  <a:txBody>
                    <a:bodyPr/>
                    <a:lstStyle/>
                    <a:p>
                      <a:pPr algn="l" fontAlgn="ctr"/>
                      <a:r>
                        <a:rPr lang="en-US" sz="2400" u="none" strike="noStrike" dirty="0" err="1">
                          <a:effectLst/>
                        </a:rPr>
                        <a:t>YearBuilt</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dirty="0" err="1">
                          <a:effectLst/>
                        </a:rPr>
                        <a:t>GarageCars</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0.54</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2"/>
                  </a:ext>
                </a:extLst>
              </a:tr>
              <a:tr h="471940">
                <a:tc>
                  <a:txBody>
                    <a:bodyPr/>
                    <a:lstStyle/>
                    <a:p>
                      <a:pPr algn="l" fontAlgn="ctr"/>
                      <a:r>
                        <a:rPr lang="en-US" sz="2400" u="none" strike="noStrike" dirty="0" err="1">
                          <a:effectLst/>
                        </a:rPr>
                        <a:t>YearRemodAdd</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GarageYrBlt</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dirty="0">
                          <a:effectLst/>
                        </a:rPr>
                        <a:t>0.63</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3"/>
                  </a:ext>
                </a:extLst>
              </a:tr>
              <a:tr h="471940">
                <a:tc>
                  <a:txBody>
                    <a:bodyPr/>
                    <a:lstStyle/>
                    <a:p>
                      <a:pPr algn="l" fontAlgn="ctr"/>
                      <a:r>
                        <a:rPr lang="en-US" sz="2400" u="none" strike="noStrike">
                          <a:effectLst/>
                        </a:rPr>
                        <a:t>BsmtFinSF1</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dirty="0" err="1">
                          <a:effectLst/>
                        </a:rPr>
                        <a:t>TotalBsmtSF</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0.52</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4"/>
                  </a:ext>
                </a:extLst>
              </a:tr>
              <a:tr h="471940">
                <a:tc>
                  <a:txBody>
                    <a:bodyPr/>
                    <a:lstStyle/>
                    <a:p>
                      <a:pPr algn="l" fontAlgn="ctr"/>
                      <a:r>
                        <a:rPr lang="en-US" sz="2400" u="none" strike="noStrike">
                          <a:effectLst/>
                        </a:rPr>
                        <a:t>BsmtFinSF1</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dirty="0" err="1">
                          <a:effectLst/>
                        </a:rPr>
                        <a:t>BsmtFullBath</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0.65</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5"/>
                  </a:ext>
                </a:extLst>
              </a:tr>
              <a:tr h="380647">
                <a:tc>
                  <a:txBody>
                    <a:bodyPr/>
                    <a:lstStyle/>
                    <a:p>
                      <a:pPr algn="l" fontAlgn="ctr"/>
                      <a:r>
                        <a:rPr lang="en-US" sz="2400" u="none" strike="noStrike" dirty="0">
                          <a:effectLst/>
                        </a:rPr>
                        <a:t>2ndFlrSF</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l" fontAlgn="ctr"/>
                      <a:r>
                        <a:rPr lang="en-US" sz="2400" u="none" strike="noStrike">
                          <a:effectLst/>
                        </a:rPr>
                        <a:t>GrLivArea</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tc>
                  <a:txBody>
                    <a:bodyPr/>
                    <a:lstStyle/>
                    <a:p>
                      <a:pPr algn="ctr" fontAlgn="ctr"/>
                      <a:r>
                        <a:rPr lang="en-US" altLang="zh-TW" sz="2400" u="none" strike="noStrike" dirty="0">
                          <a:effectLst/>
                        </a:rPr>
                        <a:t>0.69</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rgbClr val="92D050">
                        <a:alpha val="25882"/>
                      </a:srgbClr>
                    </a:solidFill>
                  </a:tcPr>
                </a:tc>
                <a:extLst>
                  <a:ext uri="{0D108BD9-81ED-4DB2-BD59-A6C34878D82A}">
                    <a16:rowId xmlns:a16="http://schemas.microsoft.com/office/drawing/2014/main" val="10006"/>
                  </a:ext>
                </a:extLst>
              </a:tr>
              <a:tr h="380647">
                <a:tc>
                  <a:txBody>
                    <a:bodyPr/>
                    <a:lstStyle/>
                    <a:p>
                      <a:pPr algn="l" fontAlgn="ctr"/>
                      <a:r>
                        <a:rPr lang="en-US" sz="2400" u="none" strike="noStrike">
                          <a:effectLst/>
                        </a:rPr>
                        <a:t>2ndFlrSF</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HalfBath</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0.61</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7"/>
                  </a:ext>
                </a:extLst>
              </a:tr>
              <a:tr h="471940">
                <a:tc>
                  <a:txBody>
                    <a:bodyPr/>
                    <a:lstStyle/>
                    <a:p>
                      <a:pPr algn="l" fontAlgn="ctr"/>
                      <a:r>
                        <a:rPr lang="en-US" sz="2400" u="none" strike="noStrike">
                          <a:effectLst/>
                        </a:rPr>
                        <a:t>2ndFlrSF</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a:effectLst/>
                        </a:rPr>
                        <a:t>BedroomAbvGr</a:t>
                      </a:r>
                      <a:endParaRPr lang="en-US"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a:effectLst/>
                        </a:rPr>
                        <a:t>0.5</a:t>
                      </a:r>
                      <a:endParaRPr lang="en-US" altLang="zh-TW" sz="24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8"/>
                  </a:ext>
                </a:extLst>
              </a:tr>
              <a:tr h="471940">
                <a:tc>
                  <a:txBody>
                    <a:bodyPr/>
                    <a:lstStyle/>
                    <a:p>
                      <a:pPr algn="l" fontAlgn="ctr"/>
                      <a:r>
                        <a:rPr lang="en-US" sz="2400" u="none" strike="noStrike" dirty="0">
                          <a:effectLst/>
                        </a:rPr>
                        <a:t>2ndFlrSF</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2400" u="none" strike="noStrike" dirty="0" err="1">
                          <a:effectLst/>
                        </a:rPr>
                        <a:t>TotRmsAbvGrd</a:t>
                      </a:r>
                      <a:endParaRPr lang="en-US"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ctr" fontAlgn="ctr"/>
                      <a:r>
                        <a:rPr lang="en-US" altLang="zh-TW" sz="2400" u="none" strike="noStrike" dirty="0">
                          <a:effectLst/>
                        </a:rPr>
                        <a:t>0.62</a:t>
                      </a:r>
                      <a:endParaRPr lang="en-US" altLang="zh-TW" sz="2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0009"/>
                  </a:ext>
                </a:extLst>
              </a:tr>
            </a:tbl>
          </a:graphicData>
        </a:graphic>
      </p:graphicFrame>
      <p:sp>
        <p:nvSpPr>
          <p:cNvPr id="7" name="日期版面配置區 6"/>
          <p:cNvSpPr>
            <a:spLocks noGrp="1"/>
          </p:cNvSpPr>
          <p:nvPr>
            <p:ph type="dt" sz="half" idx="10"/>
          </p:nvPr>
        </p:nvSpPr>
        <p:spPr/>
        <p:txBody>
          <a:bodyPr/>
          <a:lstStyle/>
          <a:p>
            <a:fld id="{9B00E3CD-0B58-4C7B-981C-34FAD6D29932}"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10</a:t>
            </a:fld>
            <a:endParaRPr lang="zh-TW" altLang="en-US"/>
          </a:p>
        </p:txBody>
      </p:sp>
    </p:spTree>
    <p:extLst>
      <p:ext uri="{BB962C8B-B14F-4D97-AF65-F5344CB8AC3E}">
        <p14:creationId xmlns:p14="http://schemas.microsoft.com/office/powerpoint/2010/main" val="261493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Principle Component Analysis</a:t>
            </a:r>
            <a:endParaRPr lang="zh-TW" altLang="en-US" b="1" dirty="0"/>
          </a:p>
        </p:txBody>
      </p:sp>
      <p:sp>
        <p:nvSpPr>
          <p:cNvPr id="3" name="內容版面配置區 2"/>
          <p:cNvSpPr>
            <a:spLocks noGrp="1"/>
          </p:cNvSpPr>
          <p:nvPr>
            <p:ph idx="1"/>
          </p:nvPr>
        </p:nvSpPr>
        <p:spPr>
          <a:xfrm>
            <a:off x="1205937" y="1836144"/>
            <a:ext cx="10058400" cy="3703864"/>
          </a:xfrm>
        </p:spPr>
        <p:txBody>
          <a:bodyPr>
            <a:normAutofit/>
          </a:bodyPr>
          <a:lstStyle/>
          <a:p>
            <a:pPr marL="216000" indent="-216000">
              <a:buFont typeface="Arial" panose="020B0604020202020204" pitchFamily="34" charset="0"/>
              <a:buChar char="•"/>
            </a:pPr>
            <a:r>
              <a:rPr lang="en-US" altLang="zh-TW" dirty="0">
                <a:solidFill>
                  <a:srgbClr val="222222"/>
                </a:solidFill>
                <a:latin typeface="arial" panose="020B0604020202020204" pitchFamily="34" charset="0"/>
              </a:rPr>
              <a:t>T</a:t>
            </a:r>
            <a:r>
              <a:rPr lang="en-US" altLang="zh-TW" sz="2000" b="0" i="0" dirty="0">
                <a:solidFill>
                  <a:srgbClr val="222222"/>
                </a:solidFill>
                <a:effectLst/>
                <a:latin typeface="arial" panose="020B0604020202020204" pitchFamily="34" charset="0"/>
              </a:rPr>
              <a:t>he appropriate methods of solving the collinearity among variables.</a:t>
            </a:r>
            <a:endParaRPr lang="en-US" altLang="zh-TW" sz="2400" dirty="0"/>
          </a:p>
          <a:p>
            <a:pPr marL="216000" indent="-216000">
              <a:buFont typeface="Arial" panose="020B0604020202020204" pitchFamily="34" charset="0"/>
              <a:buChar char="•"/>
            </a:pPr>
            <a:r>
              <a:rPr lang="en-US" altLang="zh-TW" sz="2400" dirty="0"/>
              <a:t>The most popular technique for dimensionality reduction </a:t>
            </a:r>
          </a:p>
          <a:p>
            <a:pPr marL="216000" indent="-216000">
              <a:buFont typeface="Arial" panose="020B0604020202020204" pitchFamily="34" charset="0"/>
              <a:buChar char="•"/>
            </a:pPr>
            <a:r>
              <a:rPr lang="en-US" altLang="zh-TW" sz="2400" dirty="0"/>
              <a:t>Achieve 80+% explanation of variance</a:t>
            </a:r>
          </a:p>
          <a:p>
            <a:pPr marL="216000" indent="-216000">
              <a:buFont typeface="Arial" panose="020B0604020202020204" pitchFamily="34" charset="0"/>
              <a:buChar char="•"/>
            </a:pPr>
            <a:r>
              <a:rPr lang="en-US" altLang="zh-TW" sz="2400" dirty="0"/>
              <a:t>Keep 17 components</a:t>
            </a:r>
            <a:endParaRPr lang="zh-TW" altLang="en-US" sz="2400" dirty="0"/>
          </a:p>
        </p:txBody>
      </p:sp>
      <p:sp>
        <p:nvSpPr>
          <p:cNvPr id="7" name="日期版面配置區 6"/>
          <p:cNvSpPr>
            <a:spLocks noGrp="1"/>
          </p:cNvSpPr>
          <p:nvPr>
            <p:ph type="dt" sz="half" idx="10"/>
          </p:nvPr>
        </p:nvSpPr>
        <p:spPr/>
        <p:txBody>
          <a:bodyPr/>
          <a:lstStyle/>
          <a:p>
            <a:fld id="{4F56469C-0A5D-4A1E-A916-B752C58E40D4}"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11</a:t>
            </a:fld>
            <a:endParaRPr lang="zh-TW" altLang="en-US"/>
          </a:p>
        </p:txBody>
      </p:sp>
      <p:grpSp>
        <p:nvGrpSpPr>
          <p:cNvPr id="9" name="群組 8">
            <a:extLst>
              <a:ext uri="{FF2B5EF4-FFF2-40B4-BE49-F238E27FC236}">
                <a16:creationId xmlns:a16="http://schemas.microsoft.com/office/drawing/2014/main" id="{F7D4BFF7-40BD-48F1-A8A4-B2C377C965F5}"/>
              </a:ext>
            </a:extLst>
          </p:cNvPr>
          <p:cNvGrpSpPr/>
          <p:nvPr/>
        </p:nvGrpSpPr>
        <p:grpSpPr>
          <a:xfrm>
            <a:off x="1315375" y="3787282"/>
            <a:ext cx="10058400" cy="2163896"/>
            <a:chOff x="1154083" y="3276281"/>
            <a:chExt cx="10058400" cy="2163896"/>
          </a:xfrm>
        </p:grpSpPr>
        <p:pic>
          <p:nvPicPr>
            <p:cNvPr id="4" name="圖片 3">
              <a:extLst>
                <a:ext uri="{FF2B5EF4-FFF2-40B4-BE49-F238E27FC236}">
                  <a16:creationId xmlns:a16="http://schemas.microsoft.com/office/drawing/2014/main" id="{A8E9A821-D288-4AC7-8471-865F04516A99}"/>
                </a:ext>
              </a:extLst>
            </p:cNvPr>
            <p:cNvPicPr>
              <a:picLocks noChangeAspect="1"/>
            </p:cNvPicPr>
            <p:nvPr/>
          </p:nvPicPr>
          <p:blipFill>
            <a:blip r:embed="rId2"/>
            <a:stretch>
              <a:fillRect/>
            </a:stretch>
          </p:blipFill>
          <p:spPr>
            <a:xfrm>
              <a:off x="1154083" y="3276281"/>
              <a:ext cx="10058400" cy="822292"/>
            </a:xfrm>
            <a:prstGeom prst="rect">
              <a:avLst/>
            </a:prstGeom>
          </p:spPr>
        </p:pic>
        <p:pic>
          <p:nvPicPr>
            <p:cNvPr id="5" name="圖片 4">
              <a:extLst>
                <a:ext uri="{FF2B5EF4-FFF2-40B4-BE49-F238E27FC236}">
                  <a16:creationId xmlns:a16="http://schemas.microsoft.com/office/drawing/2014/main" id="{9772240F-5D97-4A6D-8FFE-7DDF4B7EC22D}"/>
                </a:ext>
              </a:extLst>
            </p:cNvPr>
            <p:cNvPicPr>
              <a:picLocks noChangeAspect="1"/>
            </p:cNvPicPr>
            <p:nvPr/>
          </p:nvPicPr>
          <p:blipFill>
            <a:blip r:embed="rId3"/>
            <a:stretch>
              <a:fillRect/>
            </a:stretch>
          </p:blipFill>
          <p:spPr>
            <a:xfrm>
              <a:off x="1154083" y="4203399"/>
              <a:ext cx="10058400" cy="646087"/>
            </a:xfrm>
            <a:prstGeom prst="rect">
              <a:avLst/>
            </a:prstGeom>
          </p:spPr>
        </p:pic>
        <p:pic>
          <p:nvPicPr>
            <p:cNvPr id="6" name="圖片 5">
              <a:extLst>
                <a:ext uri="{FF2B5EF4-FFF2-40B4-BE49-F238E27FC236}">
                  <a16:creationId xmlns:a16="http://schemas.microsoft.com/office/drawing/2014/main" id="{F6F21E53-708B-49F1-AEC9-30CF1265C418}"/>
                </a:ext>
              </a:extLst>
            </p:cNvPr>
            <p:cNvPicPr>
              <a:picLocks noChangeAspect="1"/>
            </p:cNvPicPr>
            <p:nvPr/>
          </p:nvPicPr>
          <p:blipFill>
            <a:blip r:embed="rId4"/>
            <a:stretch>
              <a:fillRect/>
            </a:stretch>
          </p:blipFill>
          <p:spPr>
            <a:xfrm>
              <a:off x="1154083" y="4948270"/>
              <a:ext cx="10058400" cy="491907"/>
            </a:xfrm>
            <a:prstGeom prst="rect">
              <a:avLst/>
            </a:prstGeom>
          </p:spPr>
        </p:pic>
      </p:grpSp>
    </p:spTree>
    <p:extLst>
      <p:ext uri="{BB962C8B-B14F-4D97-AF65-F5344CB8AC3E}">
        <p14:creationId xmlns:p14="http://schemas.microsoft.com/office/powerpoint/2010/main" val="378347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b="1" dirty="0"/>
              <a:t>PCA  ( the cumulative variance of components ) </a:t>
            </a:r>
            <a:endParaRPr lang="zh-TW" altLang="en-US" sz="4000" b="1" dirty="0"/>
          </a:p>
        </p:txBody>
      </p:sp>
      <p:sp>
        <p:nvSpPr>
          <p:cNvPr id="3" name="日期版面配置區 2"/>
          <p:cNvSpPr>
            <a:spLocks noGrp="1"/>
          </p:cNvSpPr>
          <p:nvPr>
            <p:ph type="dt" sz="half" idx="10"/>
          </p:nvPr>
        </p:nvSpPr>
        <p:spPr/>
        <p:txBody>
          <a:bodyPr/>
          <a:lstStyle/>
          <a:p>
            <a:fld id="{9D52CAF4-5B5E-4E2B-91E8-BAF3880CEEED}" type="datetime1">
              <a:rPr lang="zh-TW" altLang="en-US" smtClean="0"/>
              <a:t>2020/7/1</a:t>
            </a:fld>
            <a:endParaRPr lang="zh-TW" altLang="en-US"/>
          </a:p>
        </p:txBody>
      </p:sp>
      <p:sp>
        <p:nvSpPr>
          <p:cNvPr id="7" name="投影片編號版面配置區 6"/>
          <p:cNvSpPr>
            <a:spLocks noGrp="1"/>
          </p:cNvSpPr>
          <p:nvPr>
            <p:ph type="sldNum" sz="quarter" idx="12"/>
          </p:nvPr>
        </p:nvSpPr>
        <p:spPr/>
        <p:txBody>
          <a:bodyPr/>
          <a:lstStyle/>
          <a:p>
            <a:fld id="{3A38D370-E555-49CE-9B0F-08382B162A36}" type="slidenum">
              <a:rPr lang="zh-TW" altLang="en-US" smtClean="0"/>
              <a:t>12</a:t>
            </a:fld>
            <a:endParaRPr lang="zh-TW" altLang="en-US"/>
          </a:p>
        </p:txBody>
      </p:sp>
      <p:pic>
        <p:nvPicPr>
          <p:cNvPr id="8" name="圖片 7">
            <a:extLst>
              <a:ext uri="{FF2B5EF4-FFF2-40B4-BE49-F238E27FC236}">
                <a16:creationId xmlns:a16="http://schemas.microsoft.com/office/drawing/2014/main" id="{05D41CD5-A41C-4670-B3BE-F8BDCFF5F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376" y="2180578"/>
            <a:ext cx="5487650" cy="3658433"/>
          </a:xfrm>
          <a:prstGeom prst="rect">
            <a:avLst/>
          </a:prstGeom>
        </p:spPr>
      </p:pic>
      <p:grpSp>
        <p:nvGrpSpPr>
          <p:cNvPr id="10" name="群組 9">
            <a:extLst>
              <a:ext uri="{FF2B5EF4-FFF2-40B4-BE49-F238E27FC236}">
                <a16:creationId xmlns:a16="http://schemas.microsoft.com/office/drawing/2014/main" id="{54C09FCC-C5CC-4657-B50B-01014E833008}"/>
              </a:ext>
            </a:extLst>
          </p:cNvPr>
          <p:cNvGrpSpPr/>
          <p:nvPr/>
        </p:nvGrpSpPr>
        <p:grpSpPr>
          <a:xfrm>
            <a:off x="825726" y="2180578"/>
            <a:ext cx="5487650" cy="3658433"/>
            <a:chOff x="825726" y="2180578"/>
            <a:chExt cx="5487650" cy="3658433"/>
          </a:xfrm>
        </p:grpSpPr>
        <p:pic>
          <p:nvPicPr>
            <p:cNvPr id="5" name="圖片 4">
              <a:extLst>
                <a:ext uri="{FF2B5EF4-FFF2-40B4-BE49-F238E27FC236}">
                  <a16:creationId xmlns:a16="http://schemas.microsoft.com/office/drawing/2014/main" id="{A3C6DA7E-B7F8-4FD2-B997-D931D6F04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26" y="2180578"/>
              <a:ext cx="5487650" cy="3658433"/>
            </a:xfrm>
            <a:prstGeom prst="rect">
              <a:avLst/>
            </a:prstGeom>
          </p:spPr>
        </p:pic>
        <p:sp>
          <p:nvSpPr>
            <p:cNvPr id="9" name="橢圓 8">
              <a:extLst>
                <a:ext uri="{FF2B5EF4-FFF2-40B4-BE49-F238E27FC236}">
                  <a16:creationId xmlns:a16="http://schemas.microsoft.com/office/drawing/2014/main" id="{22BB54C7-4623-4D0A-A708-3DF42EAF1EC2}"/>
                </a:ext>
              </a:extLst>
            </p:cNvPr>
            <p:cNvSpPr/>
            <p:nvPr/>
          </p:nvSpPr>
          <p:spPr>
            <a:xfrm>
              <a:off x="1097280" y="2636668"/>
              <a:ext cx="456312" cy="36398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26565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b="1" dirty="0"/>
              <a:t>PCA ( components V.S. variables )</a:t>
            </a:r>
            <a:endParaRPr lang="zh-TW" altLang="en-US" sz="4000" b="1" dirty="0"/>
          </a:p>
        </p:txBody>
      </p:sp>
      <p:sp>
        <p:nvSpPr>
          <p:cNvPr id="3" name="日期版面配置區 2"/>
          <p:cNvSpPr>
            <a:spLocks noGrp="1"/>
          </p:cNvSpPr>
          <p:nvPr>
            <p:ph type="dt" sz="half" idx="10"/>
          </p:nvPr>
        </p:nvSpPr>
        <p:spPr/>
        <p:txBody>
          <a:bodyPr/>
          <a:lstStyle/>
          <a:p>
            <a:fld id="{2FA13160-5795-4302-AB24-0360D03076F2}" type="datetime1">
              <a:rPr lang="zh-TW" altLang="en-US" smtClean="0"/>
              <a:t>2020/7/1</a:t>
            </a:fld>
            <a:endParaRPr lang="zh-TW" altLang="en-US"/>
          </a:p>
        </p:txBody>
      </p:sp>
      <p:sp>
        <p:nvSpPr>
          <p:cNvPr id="7" name="投影片編號版面配置區 6"/>
          <p:cNvSpPr>
            <a:spLocks noGrp="1"/>
          </p:cNvSpPr>
          <p:nvPr>
            <p:ph type="sldNum" sz="quarter" idx="12"/>
          </p:nvPr>
        </p:nvSpPr>
        <p:spPr/>
        <p:txBody>
          <a:bodyPr/>
          <a:lstStyle/>
          <a:p>
            <a:fld id="{3A38D370-E555-49CE-9B0F-08382B162A36}" type="slidenum">
              <a:rPr lang="zh-TW" altLang="en-US" smtClean="0"/>
              <a:t>13</a:t>
            </a:fld>
            <a:endParaRPr lang="zh-TW" altLang="en-US"/>
          </a:p>
        </p:txBody>
      </p:sp>
      <p:pic>
        <p:nvPicPr>
          <p:cNvPr id="9" name="圖片 8">
            <a:extLst>
              <a:ext uri="{FF2B5EF4-FFF2-40B4-BE49-F238E27FC236}">
                <a16:creationId xmlns:a16="http://schemas.microsoft.com/office/drawing/2014/main" id="{A6194CBC-227E-4F6E-939C-36BAB09193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91" t="11321" r="14486" b="10440"/>
          <a:stretch/>
        </p:blipFill>
        <p:spPr>
          <a:xfrm>
            <a:off x="3505280" y="1868901"/>
            <a:ext cx="5181440" cy="4305732"/>
          </a:xfrm>
          <a:prstGeom prst="rect">
            <a:avLst/>
          </a:prstGeom>
        </p:spPr>
      </p:pic>
    </p:spTree>
    <p:extLst>
      <p:ext uri="{BB962C8B-B14F-4D97-AF65-F5344CB8AC3E}">
        <p14:creationId xmlns:p14="http://schemas.microsoft.com/office/powerpoint/2010/main" val="415253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Analysis Methods</a:t>
            </a:r>
            <a:endParaRPr lang="zh-TW" altLang="en-US" b="1" dirty="0"/>
          </a:p>
        </p:txBody>
      </p:sp>
      <p:sp>
        <p:nvSpPr>
          <p:cNvPr id="3" name="內容版面配置區 2"/>
          <p:cNvSpPr>
            <a:spLocks noGrp="1"/>
          </p:cNvSpPr>
          <p:nvPr>
            <p:ph idx="1"/>
          </p:nvPr>
        </p:nvSpPr>
        <p:spPr>
          <a:xfrm>
            <a:off x="1097280" y="2613990"/>
            <a:ext cx="10058400" cy="3255103"/>
          </a:xfrm>
        </p:spPr>
        <p:txBody>
          <a:bodyPr>
            <a:normAutofit/>
          </a:bodyPr>
          <a:lstStyle/>
          <a:p>
            <a:pPr marL="216000" indent="-216000">
              <a:buFont typeface="Arial" panose="020B0604020202020204" pitchFamily="34" charset="0"/>
              <a:buChar char="•"/>
            </a:pPr>
            <a:r>
              <a:rPr lang="en-US" altLang="zh-TW" sz="3200" dirty="0"/>
              <a:t>Lasso regression</a:t>
            </a:r>
          </a:p>
          <a:p>
            <a:pPr marL="216000" indent="-216000">
              <a:buFont typeface="Arial" panose="020B0604020202020204" pitchFamily="34" charset="0"/>
              <a:buChar char="•"/>
            </a:pPr>
            <a:r>
              <a:rPr lang="en-US" altLang="zh-TW" sz="3200" dirty="0"/>
              <a:t>Ridge regression</a:t>
            </a:r>
          </a:p>
          <a:p>
            <a:pPr marL="216000" indent="-216000">
              <a:buFont typeface="Arial" panose="020B0604020202020204" pitchFamily="34" charset="0"/>
              <a:buChar char="•"/>
            </a:pPr>
            <a:r>
              <a:rPr lang="en-US" altLang="zh-TW" sz="3200" dirty="0"/>
              <a:t>Random forest</a:t>
            </a:r>
          </a:p>
          <a:p>
            <a:pPr marL="216000" indent="-216000">
              <a:buFont typeface="Arial" panose="020B0604020202020204" pitchFamily="34" charset="0"/>
              <a:buChar char="•"/>
            </a:pPr>
            <a:r>
              <a:rPr lang="en-US" altLang="zh-TW" sz="3200" dirty="0"/>
              <a:t>Decision tree</a:t>
            </a:r>
            <a:endParaRPr lang="zh-TW" altLang="en-US" sz="3200" dirty="0"/>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14</a:t>
            </a:fld>
            <a:endParaRPr lang="zh-TW" altLang="en-US"/>
          </a:p>
        </p:txBody>
      </p:sp>
    </p:spTree>
    <p:extLst>
      <p:ext uri="{BB962C8B-B14F-4D97-AF65-F5344CB8AC3E}">
        <p14:creationId xmlns:p14="http://schemas.microsoft.com/office/powerpoint/2010/main" val="43797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b="1" dirty="0"/>
              <a:t>Cross-validation</a:t>
            </a:r>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15</a:t>
            </a:fld>
            <a:endParaRPr lang="zh-TW" altLang="en-US"/>
          </a:p>
        </p:txBody>
      </p:sp>
      <p:sp>
        <p:nvSpPr>
          <p:cNvPr id="6" name="文字方塊 5">
            <a:extLst>
              <a:ext uri="{FF2B5EF4-FFF2-40B4-BE49-F238E27FC236}">
                <a16:creationId xmlns:a16="http://schemas.microsoft.com/office/drawing/2014/main" id="{E34F3DA7-58EB-4D1A-9FE4-08CFF323C2B1}"/>
              </a:ext>
            </a:extLst>
          </p:cNvPr>
          <p:cNvSpPr txBox="1"/>
          <p:nvPr/>
        </p:nvSpPr>
        <p:spPr>
          <a:xfrm>
            <a:off x="3047260" y="2277057"/>
            <a:ext cx="6094520" cy="369332"/>
          </a:xfrm>
          <a:prstGeom prst="rect">
            <a:avLst/>
          </a:prstGeom>
          <a:noFill/>
        </p:spPr>
        <p:txBody>
          <a:bodyPr wrap="square">
            <a:spAutoFit/>
          </a:bodyPr>
          <a:lstStyle/>
          <a:p>
            <a:endParaRPr lang="zh-TW" altLang="en-US" dirty="0"/>
          </a:p>
        </p:txBody>
      </p:sp>
      <p:sp>
        <p:nvSpPr>
          <p:cNvPr id="9" name="內容版面配置區 2">
            <a:extLst>
              <a:ext uri="{FF2B5EF4-FFF2-40B4-BE49-F238E27FC236}">
                <a16:creationId xmlns:a16="http://schemas.microsoft.com/office/drawing/2014/main" id="{5A05DA88-908B-4664-83CF-A0D4E1FEEBB6}"/>
              </a:ext>
            </a:extLst>
          </p:cNvPr>
          <p:cNvSpPr>
            <a:spLocks noGrp="1"/>
          </p:cNvSpPr>
          <p:nvPr>
            <p:ph idx="1"/>
          </p:nvPr>
        </p:nvSpPr>
        <p:spPr>
          <a:xfrm>
            <a:off x="1154083" y="1965920"/>
            <a:ext cx="10058400" cy="3255103"/>
          </a:xfrm>
        </p:spPr>
        <p:txBody>
          <a:bodyPr>
            <a:normAutofit/>
          </a:bodyPr>
          <a:lstStyle/>
          <a:p>
            <a:pPr marL="216000" indent="-216000">
              <a:buFont typeface="Arial" panose="020B0604020202020204" pitchFamily="34" charset="0"/>
              <a:buChar char="•"/>
            </a:pPr>
            <a:r>
              <a:rPr lang="en-US" altLang="zh-TW" sz="2400" dirty="0"/>
              <a:t>10-</a:t>
            </a:r>
            <a:r>
              <a:rPr lang="en-US" altLang="zh-TW" sz="2000" i="0" dirty="0">
                <a:solidFill>
                  <a:srgbClr val="000000"/>
                </a:solidFill>
                <a:effectLst/>
                <a:latin typeface="Arial" panose="020B0604020202020204" pitchFamily="34" charset="0"/>
              </a:rPr>
              <a:t>fold cross-validation</a:t>
            </a:r>
          </a:p>
          <a:p>
            <a:pPr marL="216000" indent="-216000">
              <a:buFont typeface="Arial" panose="020B0604020202020204" pitchFamily="34" charset="0"/>
              <a:buChar char="•"/>
            </a:pPr>
            <a:endParaRPr lang="en-US" altLang="zh-TW" sz="2400" dirty="0"/>
          </a:p>
          <a:p>
            <a:pPr marL="216000" indent="-216000">
              <a:buFont typeface="Arial" panose="020B0604020202020204" pitchFamily="34" charset="0"/>
              <a:buChar char="•"/>
            </a:pPr>
            <a:endParaRPr lang="en-US" altLang="zh-TW" sz="2400" dirty="0"/>
          </a:p>
        </p:txBody>
      </p:sp>
      <p:pic>
        <p:nvPicPr>
          <p:cNvPr id="4" name="圖片 3">
            <a:extLst>
              <a:ext uri="{FF2B5EF4-FFF2-40B4-BE49-F238E27FC236}">
                <a16:creationId xmlns:a16="http://schemas.microsoft.com/office/drawing/2014/main" id="{302010E6-F412-4461-BEB8-BBAD4ED613E1}"/>
              </a:ext>
            </a:extLst>
          </p:cNvPr>
          <p:cNvPicPr>
            <a:picLocks noChangeAspect="1"/>
          </p:cNvPicPr>
          <p:nvPr/>
        </p:nvPicPr>
        <p:blipFill>
          <a:blip r:embed="rId2"/>
          <a:stretch>
            <a:fillRect/>
          </a:stretch>
        </p:blipFill>
        <p:spPr>
          <a:xfrm>
            <a:off x="2854520" y="2429091"/>
            <a:ext cx="6480000" cy="3565041"/>
          </a:xfrm>
          <a:prstGeom prst="rect">
            <a:avLst/>
          </a:prstGeom>
        </p:spPr>
      </p:pic>
      <p:grpSp>
        <p:nvGrpSpPr>
          <p:cNvPr id="16" name="群組 15">
            <a:extLst>
              <a:ext uri="{FF2B5EF4-FFF2-40B4-BE49-F238E27FC236}">
                <a16:creationId xmlns:a16="http://schemas.microsoft.com/office/drawing/2014/main" id="{BEE8F713-C555-4B1F-9AC8-C9C82B959D8B}"/>
              </a:ext>
            </a:extLst>
          </p:cNvPr>
          <p:cNvGrpSpPr/>
          <p:nvPr/>
        </p:nvGrpSpPr>
        <p:grpSpPr>
          <a:xfrm>
            <a:off x="979517" y="230916"/>
            <a:ext cx="10237433" cy="6139884"/>
            <a:chOff x="1049450" y="154385"/>
            <a:chExt cx="10237433" cy="6139884"/>
          </a:xfrm>
        </p:grpSpPr>
        <p:grpSp>
          <p:nvGrpSpPr>
            <p:cNvPr id="17" name="群組 16">
              <a:extLst>
                <a:ext uri="{FF2B5EF4-FFF2-40B4-BE49-F238E27FC236}">
                  <a16:creationId xmlns:a16="http://schemas.microsoft.com/office/drawing/2014/main" id="{BB4AC2A9-8867-426F-94DD-957BB5DD632D}"/>
                </a:ext>
              </a:extLst>
            </p:cNvPr>
            <p:cNvGrpSpPr/>
            <p:nvPr/>
          </p:nvGrpSpPr>
          <p:grpSpPr>
            <a:xfrm>
              <a:off x="1049450" y="154385"/>
              <a:ext cx="10237433" cy="6139884"/>
              <a:chOff x="1180730" y="1749273"/>
              <a:chExt cx="9944470" cy="4267884"/>
            </a:xfrm>
          </p:grpSpPr>
          <p:sp>
            <p:nvSpPr>
              <p:cNvPr id="21" name="文字方塊 20">
                <a:extLst>
                  <a:ext uri="{FF2B5EF4-FFF2-40B4-BE49-F238E27FC236}">
                    <a16:creationId xmlns:a16="http://schemas.microsoft.com/office/drawing/2014/main" id="{24DFD564-4702-4B4C-9E69-AE02E92AFA57}"/>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22" name="文字方塊 21">
                <a:extLst>
                  <a:ext uri="{FF2B5EF4-FFF2-40B4-BE49-F238E27FC236}">
                    <a16:creationId xmlns:a16="http://schemas.microsoft.com/office/drawing/2014/main" id="{7E99E5E9-64C4-413D-B5E4-05759B9C1687}"/>
                  </a:ext>
                </a:extLst>
              </p:cNvPr>
              <p:cNvSpPr txBox="1"/>
              <p:nvPr/>
            </p:nvSpPr>
            <p:spPr>
              <a:xfrm>
                <a:off x="4196181" y="1749273"/>
                <a:ext cx="4087476" cy="406482"/>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pic>
          <p:nvPicPr>
            <p:cNvPr id="18" name="圖片 17">
              <a:extLst>
                <a:ext uri="{FF2B5EF4-FFF2-40B4-BE49-F238E27FC236}">
                  <a16:creationId xmlns:a16="http://schemas.microsoft.com/office/drawing/2014/main" id="{C9C44DB4-9BB6-4D8F-B4D8-2FEC4A3DDBDA}"/>
                </a:ext>
              </a:extLst>
            </p:cNvPr>
            <p:cNvPicPr>
              <a:picLocks noChangeAspect="1"/>
            </p:cNvPicPr>
            <p:nvPr/>
          </p:nvPicPr>
          <p:blipFill>
            <a:blip r:embed="rId3"/>
            <a:stretch>
              <a:fillRect/>
            </a:stretch>
          </p:blipFill>
          <p:spPr>
            <a:xfrm>
              <a:off x="1145110" y="1104031"/>
              <a:ext cx="10058400" cy="1850158"/>
            </a:xfrm>
            <a:prstGeom prst="rect">
              <a:avLst/>
            </a:prstGeom>
          </p:spPr>
        </p:pic>
        <p:pic>
          <p:nvPicPr>
            <p:cNvPr id="19" name="圖片 18">
              <a:extLst>
                <a:ext uri="{FF2B5EF4-FFF2-40B4-BE49-F238E27FC236}">
                  <a16:creationId xmlns:a16="http://schemas.microsoft.com/office/drawing/2014/main" id="{C5516785-0EE5-45EE-9B0E-FAEE7B9B7C6F}"/>
                </a:ext>
              </a:extLst>
            </p:cNvPr>
            <p:cNvPicPr>
              <a:picLocks noChangeAspect="1"/>
            </p:cNvPicPr>
            <p:nvPr/>
          </p:nvPicPr>
          <p:blipFill>
            <a:blip r:embed="rId4"/>
            <a:stretch>
              <a:fillRect/>
            </a:stretch>
          </p:blipFill>
          <p:spPr>
            <a:xfrm>
              <a:off x="1138966" y="3119705"/>
              <a:ext cx="10058400" cy="1625156"/>
            </a:xfrm>
            <a:prstGeom prst="rect">
              <a:avLst/>
            </a:prstGeom>
          </p:spPr>
        </p:pic>
        <p:sp>
          <p:nvSpPr>
            <p:cNvPr id="20" name="文字方塊 19">
              <a:extLst>
                <a:ext uri="{FF2B5EF4-FFF2-40B4-BE49-F238E27FC236}">
                  <a16:creationId xmlns:a16="http://schemas.microsoft.com/office/drawing/2014/main" id="{FA9B4436-522A-4A31-B134-4550AC322DCD}"/>
                </a:ext>
              </a:extLst>
            </p:cNvPr>
            <p:cNvSpPr txBox="1"/>
            <p:nvPr/>
          </p:nvSpPr>
          <p:spPr>
            <a:xfrm>
              <a:off x="1138966" y="4982356"/>
              <a:ext cx="9635232" cy="646331"/>
            </a:xfrm>
            <a:prstGeom prst="rect">
              <a:avLst/>
            </a:prstGeom>
            <a:noFill/>
          </p:spPr>
          <p:txBody>
            <a:bodyPr wrap="square" rtlCol="0">
              <a:spAutoFit/>
            </a:bodyPr>
            <a:lstStyle/>
            <a:p>
              <a:r>
                <a:rPr lang="en-US" altLang="zh-TW" dirty="0" err="1"/>
                <a:t>LassoCV</a:t>
              </a:r>
              <a:r>
                <a:rPr lang="en-US" altLang="zh-TW" dirty="0"/>
                <a:t> [</a:t>
              </a:r>
              <a:r>
                <a:rPr lang="en-US" altLang="zh-TW" dirty="0">
                  <a:hlinkClick r:id="rId5"/>
                </a:rPr>
                <a:t>https://scikit-learn.org/stable/modules/generated/sklearn.linear_model.LassoCV.html</a:t>
              </a:r>
              <a:r>
                <a:rPr lang="en-US" altLang="zh-TW" dirty="0"/>
                <a:t>]</a:t>
              </a:r>
            </a:p>
            <a:p>
              <a:r>
                <a:rPr lang="en-US" altLang="zh-TW" dirty="0" err="1"/>
                <a:t>RidgeCV</a:t>
              </a:r>
              <a:r>
                <a:rPr lang="en-US" altLang="zh-TW" dirty="0"/>
                <a:t> [</a:t>
              </a:r>
              <a:r>
                <a:rPr lang="en-US" altLang="zh-TW" dirty="0">
                  <a:hlinkClick r:id="rId6"/>
                </a:rPr>
                <a:t>https://scikit-learn.org/stable/modules/generated/sklearn.linear_model.RidgeCV.html</a:t>
              </a:r>
              <a:r>
                <a:rPr lang="en-US" altLang="zh-TW" dirty="0"/>
                <a:t>]</a:t>
              </a:r>
              <a:endParaRPr lang="zh-TW" altLang="en-US" dirty="0"/>
            </a:p>
          </p:txBody>
        </p:sp>
      </p:grpSp>
    </p:spTree>
    <p:extLst>
      <p:ext uri="{BB962C8B-B14F-4D97-AF65-F5344CB8AC3E}">
        <p14:creationId xmlns:p14="http://schemas.microsoft.com/office/powerpoint/2010/main" val="149687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701336"/>
            <a:ext cx="10058400" cy="1036024"/>
          </a:xfrm>
        </p:spPr>
        <p:txBody>
          <a:bodyPr>
            <a:normAutofit/>
          </a:bodyPr>
          <a:lstStyle/>
          <a:p>
            <a:r>
              <a:rPr lang="en-US" altLang="zh-TW" b="1" dirty="0"/>
              <a:t>Lasso regression</a:t>
            </a:r>
            <a:endParaRPr lang="zh-TW" altLang="en-US" b="1" dirty="0"/>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16</a:t>
            </a:fld>
            <a:endParaRPr lang="zh-TW" altLang="en-US"/>
          </a:p>
        </p:txBody>
      </p:sp>
      <p:sp>
        <p:nvSpPr>
          <p:cNvPr id="15" name="內容版面配置區 2">
            <a:extLst>
              <a:ext uri="{FF2B5EF4-FFF2-40B4-BE49-F238E27FC236}">
                <a16:creationId xmlns:a16="http://schemas.microsoft.com/office/drawing/2014/main" id="{8620AA37-7824-4D67-9324-EF3CF019A086}"/>
              </a:ext>
            </a:extLst>
          </p:cNvPr>
          <p:cNvSpPr>
            <a:spLocks noGrp="1"/>
          </p:cNvSpPr>
          <p:nvPr>
            <p:ph idx="1"/>
          </p:nvPr>
        </p:nvSpPr>
        <p:spPr>
          <a:xfrm>
            <a:off x="1108433" y="2078736"/>
            <a:ext cx="4998720" cy="3041905"/>
          </a:xfrm>
        </p:spPr>
        <p:txBody>
          <a:bodyPr>
            <a:normAutofit/>
          </a:bodyPr>
          <a:lstStyle/>
          <a:p>
            <a:pPr marL="0" indent="0" algn="ctr">
              <a:buNone/>
            </a:pPr>
            <a:r>
              <a:rPr lang="en-US" altLang="zh-TW" b="1" dirty="0">
                <a:solidFill>
                  <a:schemeClr val="accent2"/>
                </a:solidFill>
                <a:latin typeface="arial" panose="020B0604020202020204" pitchFamily="34" charset="0"/>
              </a:rPr>
              <a:t>A</a:t>
            </a:r>
            <a:r>
              <a:rPr lang="en-US" altLang="zh-TW" sz="2000" b="1" i="0" dirty="0">
                <a:solidFill>
                  <a:schemeClr val="accent2"/>
                </a:solidFill>
                <a:effectLst/>
                <a:latin typeface="arial" panose="020B0604020202020204" pitchFamily="34" charset="0"/>
              </a:rPr>
              <a:t>dvantages</a:t>
            </a:r>
            <a:endParaRPr lang="en-US" altLang="zh-TW" sz="2400" b="1" dirty="0">
              <a:solidFill>
                <a:schemeClr val="accent2"/>
              </a:solidFill>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會將一部份變數的係數壓縮至</a:t>
            </a:r>
            <a:r>
              <a:rPr lang="en-US" altLang="zh-TW" sz="1800" dirty="0">
                <a:latin typeface="微軟正黑體" panose="020B0604030504040204" pitchFamily="34" charset="-120"/>
                <a:ea typeface="微軟正黑體" panose="020B0604030504040204" pitchFamily="34" charset="-120"/>
              </a:rPr>
              <a:t>0</a:t>
            </a:r>
            <a:r>
              <a:rPr lang="zh-TW" altLang="zh-TW" sz="1800" dirty="0">
                <a:latin typeface="微軟正黑體" panose="020B0604030504040204" pitchFamily="34" charset="-120"/>
                <a:ea typeface="微軟正黑體" panose="020B0604030504040204" pitchFamily="34" charset="-120"/>
              </a:rPr>
              <a:t>，實現變數選擇</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當變數減少，用來預測的準確度就可以比較穩定，解釋上也比較容易 </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為正規</a:t>
            </a:r>
            <a:r>
              <a:rPr lang="zh-CN" altLang="en-US" sz="1800" dirty="0">
                <a:latin typeface="微軟正黑體" panose="020B0604030504040204" pitchFamily="34" charset="-120"/>
                <a:ea typeface="微軟正黑體" panose="020B0604030504040204" pitchFamily="34" charset="-120"/>
              </a:rPr>
              <a:t>化</a:t>
            </a:r>
            <a:r>
              <a:rPr lang="zh-TW" altLang="zh-TW" sz="1800" dirty="0">
                <a:latin typeface="微軟正黑體" panose="020B0604030504040204" pitchFamily="34" charset="-120"/>
                <a:ea typeface="微軟正黑體" panose="020B0604030504040204" pitchFamily="34" charset="-120"/>
              </a:rPr>
              <a:t>方法，可避免過度配適</a:t>
            </a:r>
          </a:p>
          <a:p>
            <a:pPr marL="216000" indent="-216000">
              <a:buFont typeface="Arial" panose="020B0604020202020204" pitchFamily="34" charset="0"/>
              <a:buChar char="•"/>
            </a:pPr>
            <a:endParaRPr lang="en-US" altLang="zh-TW" dirty="0"/>
          </a:p>
          <a:p>
            <a:pPr marL="216000" indent="-216000">
              <a:buFont typeface="Arial" panose="020B0604020202020204" pitchFamily="34" charset="0"/>
              <a:buChar char="•"/>
            </a:pPr>
            <a:endParaRPr lang="zh-TW" altLang="zh-TW" dirty="0"/>
          </a:p>
          <a:p>
            <a:pPr marL="216000" indent="-216000">
              <a:buFont typeface="Arial" panose="020B0604020202020204" pitchFamily="34" charset="0"/>
              <a:buChar char="•"/>
            </a:pPr>
            <a:endParaRPr lang="en-US" altLang="zh-TW" sz="2400" dirty="0"/>
          </a:p>
        </p:txBody>
      </p:sp>
      <p:sp>
        <p:nvSpPr>
          <p:cNvPr id="17" name="內容版面配置區 2">
            <a:extLst>
              <a:ext uri="{FF2B5EF4-FFF2-40B4-BE49-F238E27FC236}">
                <a16:creationId xmlns:a16="http://schemas.microsoft.com/office/drawing/2014/main" id="{2E85A209-5D41-4DFB-9A33-B736186A7AB8}"/>
              </a:ext>
            </a:extLst>
          </p:cNvPr>
          <p:cNvSpPr txBox="1">
            <a:spLocks/>
          </p:cNvSpPr>
          <p:nvPr/>
        </p:nvSpPr>
        <p:spPr>
          <a:xfrm>
            <a:off x="6347578" y="2078736"/>
            <a:ext cx="4998720" cy="17907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zh-TW" sz="1900" b="1" dirty="0">
                <a:solidFill>
                  <a:schemeClr val="accent2"/>
                </a:solidFill>
                <a:latin typeface="arial" panose="020B0604020202020204" pitchFamily="34" charset="0"/>
              </a:rPr>
              <a:t>Disadvantages</a:t>
            </a: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如果存在一组高度相關的變量時，</a:t>
            </a:r>
            <a:r>
              <a:rPr lang="en-US" altLang="zh-TW" sz="1800" dirty="0">
                <a:latin typeface="微軟正黑體" panose="020B0604030504040204" pitchFamily="34" charset="-120"/>
                <a:ea typeface="微軟正黑體" panose="020B0604030504040204" pitchFamily="34" charset="-120"/>
              </a:rPr>
              <a:t>Lasso</a:t>
            </a:r>
            <a:r>
              <a:rPr lang="zh-TW" altLang="zh-TW" sz="1800" dirty="0">
                <a:latin typeface="微軟正黑體" panose="020B0604030504040204" pitchFamily="34" charset="-120"/>
                <a:ea typeface="微軟正黑體" panose="020B0604030504040204" pitchFamily="34" charset="-120"/>
              </a:rPr>
              <a:t>傾向於選擇其中的一個變量，而忽視其他所有的變量。這樣可能會導致结果的不穩定性</a:t>
            </a:r>
          </a:p>
          <a:p>
            <a:pPr marL="216000" indent="-216000">
              <a:buFont typeface="Arial" panose="020B0604020202020204" pitchFamily="34" charset="0"/>
              <a:buChar char="•"/>
            </a:pPr>
            <a:endParaRPr lang="en-US" altLang="zh-TW" sz="2400" dirty="0"/>
          </a:p>
        </p:txBody>
      </p:sp>
      <p:grpSp>
        <p:nvGrpSpPr>
          <p:cNvPr id="16" name="群組 15">
            <a:extLst>
              <a:ext uri="{FF2B5EF4-FFF2-40B4-BE49-F238E27FC236}">
                <a16:creationId xmlns:a16="http://schemas.microsoft.com/office/drawing/2014/main" id="{C911C082-21EC-40F5-8D34-DEDEAF4289D8}"/>
              </a:ext>
            </a:extLst>
          </p:cNvPr>
          <p:cNvGrpSpPr/>
          <p:nvPr/>
        </p:nvGrpSpPr>
        <p:grpSpPr>
          <a:xfrm>
            <a:off x="1108865" y="129484"/>
            <a:ext cx="10237433" cy="6139884"/>
            <a:chOff x="1049450" y="154385"/>
            <a:chExt cx="10237433" cy="6139884"/>
          </a:xfrm>
        </p:grpSpPr>
        <p:grpSp>
          <p:nvGrpSpPr>
            <p:cNvPr id="18" name="群組 17">
              <a:extLst>
                <a:ext uri="{FF2B5EF4-FFF2-40B4-BE49-F238E27FC236}">
                  <a16:creationId xmlns:a16="http://schemas.microsoft.com/office/drawing/2014/main" id="{ED407546-44C7-41D9-AE60-B0C1DD606443}"/>
                </a:ext>
              </a:extLst>
            </p:cNvPr>
            <p:cNvGrpSpPr/>
            <p:nvPr/>
          </p:nvGrpSpPr>
          <p:grpSpPr>
            <a:xfrm>
              <a:off x="1049450" y="154385"/>
              <a:ext cx="10237433" cy="6139884"/>
              <a:chOff x="1180730" y="1749273"/>
              <a:chExt cx="9944470" cy="4267884"/>
            </a:xfrm>
          </p:grpSpPr>
          <p:sp>
            <p:nvSpPr>
              <p:cNvPr id="21" name="文字方塊 20">
                <a:extLst>
                  <a:ext uri="{FF2B5EF4-FFF2-40B4-BE49-F238E27FC236}">
                    <a16:creationId xmlns:a16="http://schemas.microsoft.com/office/drawing/2014/main" id="{90E4AF3C-D6AE-4F65-9BB9-08EFE481B95E}"/>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22" name="文字方塊 21">
                <a:extLst>
                  <a:ext uri="{FF2B5EF4-FFF2-40B4-BE49-F238E27FC236}">
                    <a16:creationId xmlns:a16="http://schemas.microsoft.com/office/drawing/2014/main" id="{FEA731CE-C347-4F33-A49E-6A45AC551141}"/>
                  </a:ext>
                </a:extLst>
              </p:cNvPr>
              <p:cNvSpPr txBox="1"/>
              <p:nvPr/>
            </p:nvSpPr>
            <p:spPr>
              <a:xfrm>
                <a:off x="4196181" y="1749273"/>
                <a:ext cx="4087476" cy="406482"/>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pic>
          <p:nvPicPr>
            <p:cNvPr id="19" name="圖片 18">
              <a:extLst>
                <a:ext uri="{FF2B5EF4-FFF2-40B4-BE49-F238E27FC236}">
                  <a16:creationId xmlns:a16="http://schemas.microsoft.com/office/drawing/2014/main" id="{39F86B59-C8BD-4E87-BB78-B33DC62CE619}"/>
                </a:ext>
              </a:extLst>
            </p:cNvPr>
            <p:cNvPicPr>
              <a:picLocks noChangeAspect="1"/>
            </p:cNvPicPr>
            <p:nvPr/>
          </p:nvPicPr>
          <p:blipFill>
            <a:blip r:embed="rId2"/>
            <a:stretch>
              <a:fillRect/>
            </a:stretch>
          </p:blipFill>
          <p:spPr>
            <a:xfrm>
              <a:off x="1138966" y="3797509"/>
              <a:ext cx="10058400" cy="1882745"/>
            </a:xfrm>
            <a:prstGeom prst="rect">
              <a:avLst/>
            </a:prstGeom>
          </p:spPr>
        </p:pic>
        <p:pic>
          <p:nvPicPr>
            <p:cNvPr id="20" name="圖片 19">
              <a:extLst>
                <a:ext uri="{FF2B5EF4-FFF2-40B4-BE49-F238E27FC236}">
                  <a16:creationId xmlns:a16="http://schemas.microsoft.com/office/drawing/2014/main" id="{4D8F7BFE-AB21-4673-BB5C-5F4B8FEEC01A}"/>
                </a:ext>
              </a:extLst>
            </p:cNvPr>
            <p:cNvPicPr>
              <a:picLocks noChangeAspect="1"/>
            </p:cNvPicPr>
            <p:nvPr/>
          </p:nvPicPr>
          <p:blipFill>
            <a:blip r:embed="rId3"/>
            <a:stretch>
              <a:fillRect/>
            </a:stretch>
          </p:blipFill>
          <p:spPr>
            <a:xfrm>
              <a:off x="1162882" y="918872"/>
              <a:ext cx="10058400" cy="2713121"/>
            </a:xfrm>
            <a:prstGeom prst="rect">
              <a:avLst/>
            </a:prstGeom>
          </p:spPr>
        </p:pic>
      </p:grpSp>
    </p:spTree>
    <p:extLst>
      <p:ext uri="{BB962C8B-B14F-4D97-AF65-F5344CB8AC3E}">
        <p14:creationId xmlns:p14="http://schemas.microsoft.com/office/powerpoint/2010/main" val="24464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b="1" dirty="0"/>
              <a:t>Ridge regression</a:t>
            </a:r>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17</a:t>
            </a:fld>
            <a:endParaRPr lang="zh-TW" altLang="en-US"/>
          </a:p>
        </p:txBody>
      </p:sp>
      <mc:AlternateContent xmlns:mc="http://schemas.openxmlformats.org/markup-compatibility/2006" xmlns:a14="http://schemas.microsoft.com/office/drawing/2010/main">
        <mc:Choice Requires="a14">
          <p:sp>
            <p:nvSpPr>
              <p:cNvPr id="5" name="內容版面配置區 2">
                <a:extLst>
                  <a:ext uri="{FF2B5EF4-FFF2-40B4-BE49-F238E27FC236}">
                    <a16:creationId xmlns:a16="http://schemas.microsoft.com/office/drawing/2014/main" id="{95094580-977A-0046-8FFC-D6E76FA9C9D1}"/>
                  </a:ext>
                </a:extLst>
              </p:cNvPr>
              <p:cNvSpPr>
                <a:spLocks noGrp="1"/>
              </p:cNvSpPr>
              <p:nvPr>
                <p:ph idx="1"/>
              </p:nvPr>
            </p:nvSpPr>
            <p:spPr>
              <a:xfrm>
                <a:off x="1186490" y="2034131"/>
                <a:ext cx="4890925" cy="3731053"/>
              </a:xfrm>
            </p:spPr>
            <p:txBody>
              <a:bodyPr>
                <a:normAutofit/>
              </a:bodyPr>
              <a:lstStyle/>
              <a:p>
                <a:pPr marL="0" indent="0" algn="ctr">
                  <a:buNone/>
                </a:pPr>
                <a:r>
                  <a:rPr lang="en-US" altLang="zh-TW" b="1" dirty="0">
                    <a:solidFill>
                      <a:schemeClr val="accent2"/>
                    </a:solidFill>
                    <a:latin typeface="arial" panose="020B0604020202020204" pitchFamily="34" charset="0"/>
                  </a:rPr>
                  <a:t>A</a:t>
                </a:r>
                <a:r>
                  <a:rPr lang="en-US" altLang="zh-TW" sz="2000" b="1" i="0" dirty="0">
                    <a:solidFill>
                      <a:schemeClr val="accent2"/>
                    </a:solidFill>
                    <a:effectLst/>
                    <a:latin typeface="arial" panose="020B0604020202020204" pitchFamily="34" charset="0"/>
                  </a:rPr>
                  <a:t>dvantages</a:t>
                </a:r>
                <a:endParaRPr lang="en-US" altLang="zh-TW" sz="2400" b="1" dirty="0">
                  <a:solidFill>
                    <a:schemeClr val="accent2"/>
                  </a:solidFill>
                </a:endParaRPr>
              </a:p>
              <a:p>
                <a:pPr marL="216000" indent="-216000">
                  <a:lnSpc>
                    <a:spcPct val="150000"/>
                  </a:lnSpc>
                  <a:buFont typeface="Arial" panose="020B0604020202020204" pitchFamily="34" charset="0"/>
                  <a:buChar char="•"/>
                </a:pPr>
                <a:r>
                  <a:rPr lang="zh-TW" altLang="en-US" sz="1900" dirty="0">
                    <a:latin typeface="微軟正黑體" panose="020B0604030504040204" pitchFamily="34" charset="-120"/>
                    <a:ea typeface="微軟正黑體" panose="020B0604030504040204" pitchFamily="34" charset="-120"/>
                  </a:rPr>
                  <a:t>一定存在</a:t>
                </a:r>
                <a:r>
                  <a:rPr lang="zh-TW" altLang="zh-TW" sz="1900" dirty="0">
                    <a:latin typeface="微軟正黑體" panose="020B0604030504040204" pitchFamily="34" charset="-120"/>
                    <a:ea typeface="微軟正黑體" panose="020B0604030504040204" pitchFamily="34" charset="-120"/>
                  </a:rPr>
                  <a:t>一個調整參數值</a:t>
                </a:r>
                <a:r>
                  <a:rPr lang="en-US" altLang="zh-TW" sz="1900" dirty="0">
                    <a:latin typeface="微軟正黑體" panose="020B0604030504040204" pitchFamily="34" charset="-120"/>
                    <a:ea typeface="微軟正黑體" panose="020B0604030504040204" pitchFamily="34" charset="-120"/>
                  </a:rPr>
                  <a:t>  </a:t>
                </a:r>
                <a14:m>
                  <m:oMath xmlns:m="http://schemas.openxmlformats.org/officeDocument/2006/math">
                    <m:sSub>
                      <m:sSubPr>
                        <m:ctrlPr>
                          <a:rPr lang="zh-TW" altLang="zh-TW" sz="1900" i="1">
                            <a:latin typeface="Cambria Math" panose="02040503050406030204" pitchFamily="18" charset="0"/>
                          </a:rPr>
                        </m:ctrlPr>
                      </m:sSubPr>
                      <m:e>
                        <m:r>
                          <a:rPr lang="en-US" altLang="zh-TW" sz="1900">
                            <a:latin typeface="Cambria Math" panose="02040503050406030204" pitchFamily="18" charset="0"/>
                          </a:rPr>
                          <m:t>𝜆</m:t>
                        </m:r>
                      </m:e>
                      <m:sub>
                        <m:r>
                          <a:rPr lang="en-US" altLang="zh-TW" sz="1900">
                            <a:latin typeface="Cambria Math" panose="02040503050406030204" pitchFamily="18" charset="0"/>
                          </a:rPr>
                          <m:t>0</m:t>
                        </m:r>
                      </m:sub>
                    </m:sSub>
                  </m:oMath>
                </a14:m>
                <a:r>
                  <a:rPr lang="zh-TW" altLang="zh-TW" sz="1900" dirty="0">
                    <a:latin typeface="微軟正黑體" panose="020B0604030504040204" pitchFamily="34" charset="-120"/>
                    <a:ea typeface="微軟正黑體" panose="020B0604030504040204" pitchFamily="34" charset="-120"/>
                  </a:rPr>
                  <a:t>，使得</a:t>
                </a:r>
                <a:r>
                  <a:rPr lang="en-US" altLang="zh-TW" sz="1900" dirty="0">
                    <a:latin typeface="微軟正黑體" panose="020B0604030504040204" pitchFamily="34" charset="-120"/>
                    <a:ea typeface="微軟正黑體" panose="020B0604030504040204" pitchFamily="34" charset="-120"/>
                  </a:rPr>
                  <a:t> ridge regression</a:t>
                </a:r>
                <a:r>
                  <a:rPr lang="zh-TW" altLang="zh-TW" sz="1900" dirty="0">
                    <a:latin typeface="微軟正黑體" panose="020B0604030504040204" pitchFamily="34" charset="-120"/>
                    <a:ea typeface="微軟正黑體" panose="020B0604030504040204" pitchFamily="34" charset="-120"/>
                  </a:rPr>
                  <a:t>得出的迴歸參數其平方誤差比最小平方法得出來的迴歸模型更小 </a:t>
                </a:r>
                <a:endParaRPr lang="en-US" altLang="zh-TW" sz="19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可處理多元共線性問題</a:t>
                </a:r>
                <a:endParaRPr lang="en-US" altLang="zh-TW" sz="19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為正規</a:t>
                </a:r>
                <a:r>
                  <a:rPr lang="zh-CN" altLang="en-US" sz="1900" dirty="0">
                    <a:latin typeface="微軟正黑體" panose="020B0604030504040204" pitchFamily="34" charset="-120"/>
                    <a:ea typeface="微軟正黑體" panose="020B0604030504040204" pitchFamily="34" charset="-120"/>
                  </a:rPr>
                  <a:t>化</a:t>
                </a:r>
                <a:r>
                  <a:rPr lang="zh-TW" altLang="zh-TW" sz="1900" dirty="0">
                    <a:latin typeface="微軟正黑體" panose="020B0604030504040204" pitchFamily="34" charset="-120"/>
                    <a:ea typeface="微軟正黑體" panose="020B0604030504040204" pitchFamily="34" charset="-120"/>
                  </a:rPr>
                  <a:t>方法，可避免過度配適</a:t>
                </a:r>
              </a:p>
              <a:p>
                <a:pPr marL="216000" indent="-216000">
                  <a:buFont typeface="Arial" panose="020B0604020202020204" pitchFamily="34" charset="0"/>
                  <a:buChar char="•"/>
                </a:pPr>
                <a:endParaRPr lang="en-US" altLang="zh-TW" dirty="0"/>
              </a:p>
              <a:p>
                <a:pPr marL="216000" indent="-216000">
                  <a:buFont typeface="Arial" panose="020B0604020202020204" pitchFamily="34" charset="0"/>
                  <a:buChar char="•"/>
                </a:pPr>
                <a:endParaRPr lang="zh-TW" altLang="zh-TW" dirty="0"/>
              </a:p>
              <a:p>
                <a:pPr marL="216000" indent="-216000">
                  <a:buFont typeface="Arial" panose="020B0604020202020204" pitchFamily="34" charset="0"/>
                  <a:buChar char="•"/>
                </a:pPr>
                <a:endParaRPr lang="en-US" altLang="zh-TW" sz="2400" dirty="0"/>
              </a:p>
            </p:txBody>
          </p:sp>
        </mc:Choice>
        <mc:Fallback xmlns="">
          <p:sp>
            <p:nvSpPr>
              <p:cNvPr id="5" name="內容版面配置區 2">
                <a:extLst>
                  <a:ext uri="{FF2B5EF4-FFF2-40B4-BE49-F238E27FC236}">
                    <a16:creationId xmlns:a16="http://schemas.microsoft.com/office/drawing/2014/main" id="{95094580-977A-0046-8FFC-D6E76FA9C9D1}"/>
                  </a:ext>
                </a:extLst>
              </p:cNvPr>
              <p:cNvSpPr>
                <a:spLocks noGrp="1" noRot="1" noChangeAspect="1" noMove="1" noResize="1" noEditPoints="1" noAdjustHandles="1" noChangeArrowheads="1" noChangeShapeType="1" noTextEdit="1"/>
              </p:cNvSpPr>
              <p:nvPr>
                <p:ph idx="1"/>
              </p:nvPr>
            </p:nvSpPr>
            <p:spPr>
              <a:xfrm>
                <a:off x="1186490" y="2034131"/>
                <a:ext cx="4890925" cy="3731053"/>
              </a:xfrm>
              <a:blipFill>
                <a:blip r:embed="rId2"/>
                <a:stretch>
                  <a:fillRect l="-2868" t="-1961" r="-998"/>
                </a:stretch>
              </a:blipFill>
            </p:spPr>
            <p:txBody>
              <a:bodyPr/>
              <a:lstStyle/>
              <a:p>
                <a:r>
                  <a:rPr lang="zh-TW" altLang="en-US">
                    <a:noFill/>
                  </a:rPr>
                  <a:t> </a:t>
                </a:r>
              </a:p>
            </p:txBody>
          </p:sp>
        </mc:Fallback>
      </mc:AlternateContent>
      <p:sp>
        <p:nvSpPr>
          <p:cNvPr id="6" name="內容版面配置區 2">
            <a:extLst>
              <a:ext uri="{FF2B5EF4-FFF2-40B4-BE49-F238E27FC236}">
                <a16:creationId xmlns:a16="http://schemas.microsoft.com/office/drawing/2014/main" id="{7E59AA3C-6CB6-5A4B-808D-358F63A9633F}"/>
              </a:ext>
            </a:extLst>
          </p:cNvPr>
          <p:cNvSpPr txBox="1">
            <a:spLocks/>
          </p:cNvSpPr>
          <p:nvPr/>
        </p:nvSpPr>
        <p:spPr>
          <a:xfrm>
            <a:off x="6347578" y="2034131"/>
            <a:ext cx="4998720" cy="17907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zh-TW" sz="1900" b="1" dirty="0">
                <a:solidFill>
                  <a:schemeClr val="accent2"/>
                </a:solidFill>
                <a:latin typeface="arial" panose="020B0604020202020204" pitchFamily="34" charset="0"/>
              </a:rPr>
              <a:t>Disadvantages</a:t>
            </a:r>
          </a:p>
          <a:p>
            <a:pPr marL="216000" indent="-216000">
              <a:lnSpc>
                <a:spcPct val="15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不</a:t>
            </a:r>
            <a:r>
              <a:rPr lang="zh-TW" altLang="zh-TW" sz="1800" dirty="0">
                <a:latin typeface="微軟正黑體" panose="020B0604030504040204" pitchFamily="34" charset="-120"/>
                <a:ea typeface="微軟正黑體" panose="020B0604030504040204" pitchFamily="34" charset="-120"/>
              </a:rPr>
              <a:t>能使估計出的係數</a:t>
            </a:r>
            <a:r>
              <a:rPr lang="zh-TW" altLang="en-US" sz="1800" dirty="0">
                <a:latin typeface="微軟正黑體" panose="020B0604030504040204" pitchFamily="34" charset="-120"/>
                <a:ea typeface="微軟正黑體" panose="020B0604030504040204" pitchFamily="34" charset="-120"/>
              </a:rPr>
              <a:t>壓縮至</a:t>
            </a:r>
            <a:r>
              <a:rPr lang="en-US" altLang="zh-TW" sz="1800" dirty="0">
                <a:latin typeface="微軟正黑體" panose="020B0604030504040204" pitchFamily="34" charset="-120"/>
                <a:ea typeface="微軟正黑體" panose="020B0604030504040204" pitchFamily="34" charset="-120"/>
              </a:rPr>
              <a:t>0</a:t>
            </a:r>
            <a:r>
              <a:rPr lang="zh-TW" altLang="zh-TW" sz="1800" dirty="0">
                <a:latin typeface="微軟正黑體" panose="020B0604030504040204" pitchFamily="34" charset="-120"/>
                <a:ea typeface="微軟正黑體" panose="020B0604030504040204" pitchFamily="34" charset="-120"/>
              </a:rPr>
              <a:t>，所以無法做變數篩選 </a:t>
            </a:r>
            <a:endParaRPr lang="en-US" altLang="zh-TW" sz="1800" dirty="0">
              <a:latin typeface="微軟正黑體" panose="020B0604030504040204" pitchFamily="34" charset="-120"/>
              <a:ea typeface="微軟正黑體" panose="020B0604030504040204" pitchFamily="34" charset="-120"/>
            </a:endParaRPr>
          </a:p>
        </p:txBody>
      </p:sp>
      <p:grpSp>
        <p:nvGrpSpPr>
          <p:cNvPr id="4" name="群組 3">
            <a:extLst>
              <a:ext uri="{FF2B5EF4-FFF2-40B4-BE49-F238E27FC236}">
                <a16:creationId xmlns:a16="http://schemas.microsoft.com/office/drawing/2014/main" id="{171D41E4-605F-4725-B5C8-09C7B4DF86A4}"/>
              </a:ext>
            </a:extLst>
          </p:cNvPr>
          <p:cNvGrpSpPr/>
          <p:nvPr/>
        </p:nvGrpSpPr>
        <p:grpSpPr>
          <a:xfrm>
            <a:off x="958698" y="172075"/>
            <a:ext cx="10237433" cy="6139884"/>
            <a:chOff x="958698" y="172075"/>
            <a:chExt cx="10237433" cy="6139884"/>
          </a:xfrm>
        </p:grpSpPr>
        <p:grpSp>
          <p:nvGrpSpPr>
            <p:cNvPr id="15" name="群組 14">
              <a:extLst>
                <a:ext uri="{FF2B5EF4-FFF2-40B4-BE49-F238E27FC236}">
                  <a16:creationId xmlns:a16="http://schemas.microsoft.com/office/drawing/2014/main" id="{E1CC7647-D90C-4057-A0FB-CEABFFA21B5E}"/>
                </a:ext>
              </a:extLst>
            </p:cNvPr>
            <p:cNvGrpSpPr/>
            <p:nvPr/>
          </p:nvGrpSpPr>
          <p:grpSpPr>
            <a:xfrm>
              <a:off x="958698" y="172075"/>
              <a:ext cx="10237433" cy="6139884"/>
              <a:chOff x="1180730" y="1749273"/>
              <a:chExt cx="9944470" cy="4267884"/>
            </a:xfrm>
          </p:grpSpPr>
          <p:sp>
            <p:nvSpPr>
              <p:cNvPr id="17" name="文字方塊 16">
                <a:extLst>
                  <a:ext uri="{FF2B5EF4-FFF2-40B4-BE49-F238E27FC236}">
                    <a16:creationId xmlns:a16="http://schemas.microsoft.com/office/drawing/2014/main" id="{CFB517E8-D776-414D-85D3-80F534EE3CA6}"/>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18" name="文字方塊 17">
                <a:extLst>
                  <a:ext uri="{FF2B5EF4-FFF2-40B4-BE49-F238E27FC236}">
                    <a16:creationId xmlns:a16="http://schemas.microsoft.com/office/drawing/2014/main" id="{760669FB-A2A4-4085-A35A-E55D9E0F6DC9}"/>
                  </a:ext>
                </a:extLst>
              </p:cNvPr>
              <p:cNvSpPr txBox="1"/>
              <p:nvPr/>
            </p:nvSpPr>
            <p:spPr>
              <a:xfrm>
                <a:off x="4196181" y="1749273"/>
                <a:ext cx="4087476" cy="406482"/>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pic>
          <p:nvPicPr>
            <p:cNvPr id="3" name="圖片 2">
              <a:extLst>
                <a:ext uri="{FF2B5EF4-FFF2-40B4-BE49-F238E27FC236}">
                  <a16:creationId xmlns:a16="http://schemas.microsoft.com/office/drawing/2014/main" id="{E0E0504B-BE77-4A04-809C-5EE09828EC4D}"/>
                </a:ext>
              </a:extLst>
            </p:cNvPr>
            <p:cNvPicPr>
              <a:picLocks noChangeAspect="1"/>
            </p:cNvPicPr>
            <p:nvPr/>
          </p:nvPicPr>
          <p:blipFill>
            <a:blip r:embed="rId3"/>
            <a:stretch>
              <a:fillRect/>
            </a:stretch>
          </p:blipFill>
          <p:spPr>
            <a:xfrm>
              <a:off x="1178280" y="1737360"/>
              <a:ext cx="9896400" cy="2670801"/>
            </a:xfrm>
            <a:prstGeom prst="rect">
              <a:avLst/>
            </a:prstGeom>
          </p:spPr>
        </p:pic>
      </p:grpSp>
    </p:spTree>
    <p:extLst>
      <p:ext uri="{BB962C8B-B14F-4D97-AF65-F5344CB8AC3E}">
        <p14:creationId xmlns:p14="http://schemas.microsoft.com/office/powerpoint/2010/main" val="227066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Random forest</a:t>
            </a:r>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18</a:t>
            </a:fld>
            <a:endParaRPr lang="zh-TW" altLang="en-US"/>
          </a:p>
        </p:txBody>
      </p:sp>
      <p:sp>
        <p:nvSpPr>
          <p:cNvPr id="5" name="內容版面配置區 2">
            <a:extLst>
              <a:ext uri="{FF2B5EF4-FFF2-40B4-BE49-F238E27FC236}">
                <a16:creationId xmlns:a16="http://schemas.microsoft.com/office/drawing/2014/main" id="{E1A05F28-736D-B740-BB1F-52AF3C232DF2}"/>
              </a:ext>
            </a:extLst>
          </p:cNvPr>
          <p:cNvSpPr>
            <a:spLocks noGrp="1"/>
          </p:cNvSpPr>
          <p:nvPr>
            <p:ph idx="1"/>
          </p:nvPr>
        </p:nvSpPr>
        <p:spPr>
          <a:xfrm>
            <a:off x="1052677" y="2034131"/>
            <a:ext cx="5138785" cy="4076735"/>
          </a:xfrm>
        </p:spPr>
        <p:txBody>
          <a:bodyPr>
            <a:normAutofit fontScale="92500" lnSpcReduction="10000"/>
          </a:bodyPr>
          <a:lstStyle/>
          <a:p>
            <a:pPr marL="0" indent="0" algn="ctr">
              <a:buNone/>
            </a:pPr>
            <a:r>
              <a:rPr lang="en-US" altLang="zh-TW" b="1" dirty="0">
                <a:solidFill>
                  <a:schemeClr val="accent2"/>
                </a:solidFill>
                <a:latin typeface="arial" panose="020B0604020202020204" pitchFamily="34" charset="0"/>
              </a:rPr>
              <a:t>A</a:t>
            </a:r>
            <a:r>
              <a:rPr lang="en-US" altLang="zh-TW" sz="2000" b="1" i="0" dirty="0">
                <a:solidFill>
                  <a:schemeClr val="accent2"/>
                </a:solidFill>
                <a:effectLst/>
                <a:latin typeface="arial" panose="020B0604020202020204" pitchFamily="34" charset="0"/>
              </a:rPr>
              <a:t>dvantages</a:t>
            </a:r>
            <a:endParaRPr lang="en-US" altLang="zh-TW" sz="2400" b="1" dirty="0">
              <a:solidFill>
                <a:schemeClr val="accent2"/>
              </a:solidFill>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能處理高維度的資料，並且不用做變數選擇</a:t>
            </a:r>
            <a:endParaRPr lang="en-US" altLang="zh-TW" sz="19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訓練速度快</a:t>
            </a:r>
            <a:endParaRPr lang="en-US" altLang="zh-TW" sz="19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對於不平衡資料來說，隨機森林可以平衡誤差</a:t>
            </a:r>
            <a:endParaRPr lang="en-US" altLang="zh-TW" sz="19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如果有很大一部分的特徵遺失，隨機森林仍然可以維持準確度</a:t>
            </a:r>
          </a:p>
          <a:p>
            <a:pPr marL="216000" indent="-216000">
              <a:lnSpc>
                <a:spcPct val="150000"/>
              </a:lnSpc>
              <a:buFont typeface="Arial" panose="020B0604020202020204" pitchFamily="34" charset="0"/>
              <a:buChar char="•"/>
            </a:pPr>
            <a:r>
              <a:rPr lang="zh-TW" altLang="zh-TW" sz="1900" dirty="0">
                <a:latin typeface="微軟正黑體" panose="020B0604030504040204" pitchFamily="34" charset="-120"/>
                <a:ea typeface="微軟正黑體" panose="020B0604030504040204" pitchFamily="34" charset="-120"/>
              </a:rPr>
              <a:t>能夠解決分類與迴歸兩種型別的問題，並在這兩方面都有相當好的估計表現</a:t>
            </a:r>
          </a:p>
          <a:p>
            <a:pPr marL="216000" indent="-216000">
              <a:lnSpc>
                <a:spcPct val="150000"/>
              </a:lnSpc>
              <a:buFont typeface="Arial" panose="020B0604020202020204" pitchFamily="34" charset="0"/>
              <a:buChar char="•"/>
            </a:pPr>
            <a:endParaRPr lang="zh-TW" altLang="zh-TW" dirty="0"/>
          </a:p>
          <a:p>
            <a:pPr marL="216000" indent="-216000">
              <a:lnSpc>
                <a:spcPct val="150000"/>
              </a:lnSpc>
              <a:buFont typeface="Arial" panose="020B0604020202020204" pitchFamily="34" charset="0"/>
              <a:buChar char="•"/>
            </a:pPr>
            <a:endParaRPr lang="en-US" altLang="zh-TW" sz="1900" dirty="0"/>
          </a:p>
          <a:p>
            <a:pPr marL="0" indent="0">
              <a:buNone/>
            </a:pPr>
            <a:endParaRPr lang="en-US" altLang="zh-TW" dirty="0"/>
          </a:p>
          <a:p>
            <a:pPr marL="216000" indent="-216000">
              <a:buFont typeface="Arial" panose="020B0604020202020204" pitchFamily="34" charset="0"/>
              <a:buChar char="•"/>
            </a:pPr>
            <a:endParaRPr lang="zh-TW" altLang="zh-TW" dirty="0"/>
          </a:p>
          <a:p>
            <a:pPr marL="216000" indent="-216000">
              <a:buFont typeface="Arial" panose="020B0604020202020204" pitchFamily="34" charset="0"/>
              <a:buChar char="•"/>
            </a:pPr>
            <a:endParaRPr lang="en-US" altLang="zh-TW" sz="2400" dirty="0"/>
          </a:p>
        </p:txBody>
      </p:sp>
      <p:sp>
        <p:nvSpPr>
          <p:cNvPr id="6" name="內容版面配置區 2">
            <a:extLst>
              <a:ext uri="{FF2B5EF4-FFF2-40B4-BE49-F238E27FC236}">
                <a16:creationId xmlns:a16="http://schemas.microsoft.com/office/drawing/2014/main" id="{9951F6C2-2E45-8A4C-8C49-48B00EB31619}"/>
              </a:ext>
            </a:extLst>
          </p:cNvPr>
          <p:cNvSpPr txBox="1">
            <a:spLocks/>
          </p:cNvSpPr>
          <p:nvPr/>
        </p:nvSpPr>
        <p:spPr>
          <a:xfrm>
            <a:off x="6381030" y="2034130"/>
            <a:ext cx="4970910" cy="40767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zh-TW" sz="1800" b="1" dirty="0">
                <a:solidFill>
                  <a:schemeClr val="accent2"/>
                </a:solidFill>
                <a:latin typeface="arial" panose="020B0604020202020204" pitchFamily="34" charset="0"/>
              </a:rPr>
              <a:t>Disadvantages</a:t>
            </a: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在某些</a:t>
            </a:r>
            <a:r>
              <a:rPr lang="en-US" altLang="zh-TW" sz="1800" dirty="0">
                <a:latin typeface="微軟正黑體" panose="020B0604030504040204" pitchFamily="34" charset="-120"/>
                <a:ea typeface="微軟正黑體" panose="020B0604030504040204" pitchFamily="34" charset="-120"/>
              </a:rPr>
              <a:t>noise</a:t>
            </a:r>
            <a:r>
              <a:rPr lang="zh-TW" altLang="zh-TW" sz="1800" dirty="0">
                <a:latin typeface="微軟正黑體" panose="020B0604030504040204" pitchFamily="34" charset="-120"/>
                <a:ea typeface="微軟正黑體" panose="020B0604030504040204" pitchFamily="34" charset="-120"/>
              </a:rPr>
              <a:t>較大的分類或者迴歸問題上會有過擬合的問題</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無法控制模型內部的執行。只能在不同的引數和隨機種子之間進行嘗試</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對於小資料或者低維資料，可能不能產生很好的分類</a:t>
            </a: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可能有很多相似的決策樹，掩蓋了真實的結果</a:t>
            </a:r>
          </a:p>
          <a:p>
            <a:pPr marL="216000" indent="-216000">
              <a:lnSpc>
                <a:spcPct val="150000"/>
              </a:lnSpc>
              <a:buFont typeface="Arial" panose="020B0604020202020204" pitchFamily="34" charset="0"/>
              <a:buChar char="•"/>
            </a:pPr>
            <a:endParaRPr lang="zh-TW" altLang="zh-TW" dirty="0"/>
          </a:p>
        </p:txBody>
      </p:sp>
      <p:grpSp>
        <p:nvGrpSpPr>
          <p:cNvPr id="9" name="群組 8">
            <a:extLst>
              <a:ext uri="{FF2B5EF4-FFF2-40B4-BE49-F238E27FC236}">
                <a16:creationId xmlns:a16="http://schemas.microsoft.com/office/drawing/2014/main" id="{0C9CCF3C-C771-4E3B-9CF7-1C71B0F92369}"/>
              </a:ext>
            </a:extLst>
          </p:cNvPr>
          <p:cNvGrpSpPr/>
          <p:nvPr/>
        </p:nvGrpSpPr>
        <p:grpSpPr>
          <a:xfrm>
            <a:off x="1036320" y="145442"/>
            <a:ext cx="10237433" cy="6139884"/>
            <a:chOff x="1049450" y="154385"/>
            <a:chExt cx="10237433" cy="6139884"/>
          </a:xfrm>
        </p:grpSpPr>
        <p:grpSp>
          <p:nvGrpSpPr>
            <p:cNvPr id="10" name="群組 9">
              <a:extLst>
                <a:ext uri="{FF2B5EF4-FFF2-40B4-BE49-F238E27FC236}">
                  <a16:creationId xmlns:a16="http://schemas.microsoft.com/office/drawing/2014/main" id="{24662CFF-1610-47EA-9F4C-8AE37D959FB5}"/>
                </a:ext>
              </a:extLst>
            </p:cNvPr>
            <p:cNvGrpSpPr/>
            <p:nvPr/>
          </p:nvGrpSpPr>
          <p:grpSpPr>
            <a:xfrm>
              <a:off x="1049450" y="154385"/>
              <a:ext cx="10237433" cy="6139884"/>
              <a:chOff x="1180730" y="1749273"/>
              <a:chExt cx="9944470" cy="4267884"/>
            </a:xfrm>
          </p:grpSpPr>
          <p:sp>
            <p:nvSpPr>
              <p:cNvPr id="12" name="文字方塊 11">
                <a:extLst>
                  <a:ext uri="{FF2B5EF4-FFF2-40B4-BE49-F238E27FC236}">
                    <a16:creationId xmlns:a16="http://schemas.microsoft.com/office/drawing/2014/main" id="{6EDCBE63-FE6F-4E7C-8891-788A80136C59}"/>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13" name="文字方塊 12">
                <a:extLst>
                  <a:ext uri="{FF2B5EF4-FFF2-40B4-BE49-F238E27FC236}">
                    <a16:creationId xmlns:a16="http://schemas.microsoft.com/office/drawing/2014/main" id="{275437A8-5834-41FA-B199-0C2E37B888F2}"/>
                  </a:ext>
                </a:extLst>
              </p:cNvPr>
              <p:cNvSpPr txBox="1"/>
              <p:nvPr/>
            </p:nvSpPr>
            <p:spPr>
              <a:xfrm>
                <a:off x="4196181" y="1749273"/>
                <a:ext cx="4087476" cy="406482"/>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pic>
          <p:nvPicPr>
            <p:cNvPr id="11" name="圖片 10">
              <a:extLst>
                <a:ext uri="{FF2B5EF4-FFF2-40B4-BE49-F238E27FC236}">
                  <a16:creationId xmlns:a16="http://schemas.microsoft.com/office/drawing/2014/main" id="{1EFB76D1-2790-4D60-867D-4FED81DFC96A}"/>
                </a:ext>
              </a:extLst>
            </p:cNvPr>
            <p:cNvPicPr>
              <a:picLocks noChangeAspect="1"/>
            </p:cNvPicPr>
            <p:nvPr/>
          </p:nvPicPr>
          <p:blipFill>
            <a:blip r:embed="rId2"/>
            <a:stretch>
              <a:fillRect/>
            </a:stretch>
          </p:blipFill>
          <p:spPr>
            <a:xfrm>
              <a:off x="1138966" y="1011981"/>
              <a:ext cx="10058400" cy="4897046"/>
            </a:xfrm>
            <a:prstGeom prst="rect">
              <a:avLst/>
            </a:prstGeom>
          </p:spPr>
        </p:pic>
      </p:grpSp>
    </p:spTree>
    <p:extLst>
      <p:ext uri="{BB962C8B-B14F-4D97-AF65-F5344CB8AC3E}">
        <p14:creationId xmlns:p14="http://schemas.microsoft.com/office/powerpoint/2010/main" val="286758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Dataset</a:t>
            </a:r>
            <a:endParaRPr lang="zh-TW" altLang="en-US" b="1" dirty="0"/>
          </a:p>
        </p:txBody>
      </p:sp>
      <p:sp>
        <p:nvSpPr>
          <p:cNvPr id="3" name="內容版面配置區 2"/>
          <p:cNvSpPr>
            <a:spLocks noGrp="1"/>
          </p:cNvSpPr>
          <p:nvPr>
            <p:ph idx="1"/>
          </p:nvPr>
        </p:nvSpPr>
        <p:spPr>
          <a:xfrm>
            <a:off x="1097280" y="2562044"/>
            <a:ext cx="10058400" cy="3307049"/>
          </a:xfrm>
        </p:spPr>
        <p:txBody>
          <a:bodyPr>
            <a:normAutofit/>
          </a:bodyPr>
          <a:lstStyle/>
          <a:p>
            <a:pPr marL="216000" indent="-216000">
              <a:buFont typeface="Arial" panose="020B0604020202020204" pitchFamily="34" charset="0"/>
              <a:buChar char="•"/>
            </a:pPr>
            <a:r>
              <a:rPr lang="en-US" altLang="zh-TW" sz="2400" dirty="0"/>
              <a:t>79 explanatory variables: 35 continuous variables, 44 categorical variables</a:t>
            </a:r>
          </a:p>
          <a:p>
            <a:pPr marL="216000" indent="-216000">
              <a:buFont typeface="Arial" panose="020B0604020202020204" pitchFamily="34" charset="0"/>
              <a:buChar char="•"/>
            </a:pPr>
            <a:r>
              <a:rPr lang="en-US" altLang="zh-TW" sz="2400" dirty="0"/>
              <a:t>1 response variable ( Sale Price )</a:t>
            </a:r>
          </a:p>
          <a:p>
            <a:pPr marL="216000" indent="-216000">
              <a:buFont typeface="Arial" panose="020B0604020202020204" pitchFamily="34" charset="0"/>
              <a:buChar char="•"/>
            </a:pPr>
            <a:r>
              <a:rPr lang="en-US" altLang="zh-TW" sz="2400" dirty="0"/>
              <a:t>Training set: 1460 observations</a:t>
            </a:r>
          </a:p>
          <a:p>
            <a:pPr marL="216000" indent="-216000">
              <a:buFont typeface="Arial" panose="020B0604020202020204" pitchFamily="34" charset="0"/>
              <a:buChar char="•"/>
            </a:pPr>
            <a:r>
              <a:rPr lang="en-US" altLang="zh-TW" sz="2400" dirty="0"/>
              <a:t>Test set: 1459 observations</a:t>
            </a:r>
            <a:endParaRPr lang="zh-TW" altLang="en-US" sz="2400" dirty="0"/>
          </a:p>
        </p:txBody>
      </p:sp>
      <p:sp>
        <p:nvSpPr>
          <p:cNvPr id="7" name="日期版面配置區 6"/>
          <p:cNvSpPr>
            <a:spLocks noGrp="1"/>
          </p:cNvSpPr>
          <p:nvPr>
            <p:ph type="dt" sz="half" idx="10"/>
          </p:nvPr>
        </p:nvSpPr>
        <p:spPr/>
        <p:txBody>
          <a:bodyPr/>
          <a:lstStyle/>
          <a:p>
            <a:fld id="{6F6CD5CB-22FB-4CDC-A2FD-798481F19F79}"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a:t>
            </a:fld>
            <a:endParaRPr lang="zh-TW" altLang="en-US"/>
          </a:p>
        </p:txBody>
      </p:sp>
    </p:spTree>
    <p:extLst>
      <p:ext uri="{BB962C8B-B14F-4D97-AF65-F5344CB8AC3E}">
        <p14:creationId xmlns:p14="http://schemas.microsoft.com/office/powerpoint/2010/main" val="346644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Decision tree</a:t>
            </a:r>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19</a:t>
            </a:fld>
            <a:endParaRPr lang="zh-TW" altLang="en-US"/>
          </a:p>
        </p:txBody>
      </p:sp>
      <p:sp>
        <p:nvSpPr>
          <p:cNvPr id="5" name="內容版面配置區 2">
            <a:extLst>
              <a:ext uri="{FF2B5EF4-FFF2-40B4-BE49-F238E27FC236}">
                <a16:creationId xmlns:a16="http://schemas.microsoft.com/office/drawing/2014/main" id="{B9A5F856-6F22-914E-85D2-BCC283B7A8DC}"/>
              </a:ext>
            </a:extLst>
          </p:cNvPr>
          <p:cNvSpPr>
            <a:spLocks noGrp="1"/>
          </p:cNvSpPr>
          <p:nvPr>
            <p:ph idx="1"/>
          </p:nvPr>
        </p:nvSpPr>
        <p:spPr>
          <a:xfrm>
            <a:off x="1164188" y="2056433"/>
            <a:ext cx="4890925" cy="3731053"/>
          </a:xfrm>
        </p:spPr>
        <p:txBody>
          <a:bodyPr>
            <a:normAutofit/>
          </a:bodyPr>
          <a:lstStyle/>
          <a:p>
            <a:pPr marL="0" indent="0" algn="ctr">
              <a:buNone/>
            </a:pPr>
            <a:r>
              <a:rPr lang="en-US" altLang="zh-TW" b="1" dirty="0">
                <a:solidFill>
                  <a:schemeClr val="accent2"/>
                </a:solidFill>
                <a:latin typeface="arial" panose="020B0604020202020204" pitchFamily="34" charset="0"/>
              </a:rPr>
              <a:t>A</a:t>
            </a:r>
            <a:r>
              <a:rPr lang="en-US" altLang="zh-TW" sz="2000" b="1" i="0" dirty="0">
                <a:solidFill>
                  <a:schemeClr val="accent2"/>
                </a:solidFill>
                <a:effectLst/>
                <a:latin typeface="arial" panose="020B0604020202020204" pitchFamily="34" charset="0"/>
              </a:rPr>
              <a:t>dvantages</a:t>
            </a:r>
            <a:endParaRPr lang="en-US" altLang="zh-TW" sz="2400" b="1" dirty="0">
              <a:solidFill>
                <a:schemeClr val="accent2"/>
              </a:solidFill>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可以解決非線性</a:t>
            </a:r>
            <a:r>
              <a:rPr lang="zh-CN" altLang="en-US" sz="1800" dirty="0">
                <a:latin typeface="微軟正黑體" panose="020B0604030504040204" pitchFamily="34" charset="-120"/>
                <a:ea typeface="微軟正黑體" panose="020B0604030504040204" pitchFamily="34" charset="-120"/>
              </a:rPr>
              <a:t>擬合</a:t>
            </a:r>
            <a:r>
              <a:rPr lang="zh-TW" altLang="zh-TW" sz="1800" dirty="0">
                <a:latin typeface="微軟正黑體" panose="020B0604030504040204" pitchFamily="34" charset="-120"/>
                <a:ea typeface="微軟正黑體" panose="020B0604030504040204" pitchFamily="34" charset="-120"/>
              </a:rPr>
              <a:t>問題 </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不要求變數要標準化，數值和類別變數都可以直接被應用到模型的構建和預測中</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因為上述原因，模型也可以直觀的輸出決策過程，使得預測結果具有可解釋性</a:t>
            </a:r>
          </a:p>
          <a:p>
            <a:pPr marL="0" indent="0">
              <a:buNone/>
            </a:pPr>
            <a:endParaRPr lang="en-US" altLang="zh-TW" dirty="0"/>
          </a:p>
          <a:p>
            <a:pPr marL="216000" indent="-216000">
              <a:buFont typeface="Arial" panose="020B0604020202020204" pitchFamily="34" charset="0"/>
              <a:buChar char="•"/>
            </a:pPr>
            <a:endParaRPr lang="zh-TW" altLang="zh-TW" dirty="0"/>
          </a:p>
          <a:p>
            <a:pPr marL="216000" indent="-216000">
              <a:buFont typeface="Arial" panose="020B0604020202020204" pitchFamily="34" charset="0"/>
              <a:buChar char="•"/>
            </a:pPr>
            <a:endParaRPr lang="en-US" altLang="zh-TW" sz="2400" dirty="0"/>
          </a:p>
        </p:txBody>
      </p:sp>
      <p:sp>
        <p:nvSpPr>
          <p:cNvPr id="6" name="內容版面配置區 2">
            <a:extLst>
              <a:ext uri="{FF2B5EF4-FFF2-40B4-BE49-F238E27FC236}">
                <a16:creationId xmlns:a16="http://schemas.microsoft.com/office/drawing/2014/main" id="{B6F5C614-72CD-184D-8911-09BB70239199}"/>
              </a:ext>
            </a:extLst>
          </p:cNvPr>
          <p:cNvSpPr txBox="1">
            <a:spLocks/>
          </p:cNvSpPr>
          <p:nvPr/>
        </p:nvSpPr>
        <p:spPr>
          <a:xfrm>
            <a:off x="6325276" y="2056433"/>
            <a:ext cx="4998720" cy="36418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zh-TW" sz="1900" b="1" dirty="0">
                <a:solidFill>
                  <a:schemeClr val="accent2"/>
                </a:solidFill>
                <a:latin typeface="arial" panose="020B0604020202020204" pitchFamily="34" charset="0"/>
              </a:rPr>
              <a:t>Disadvantages</a:t>
            </a: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因為模型可以解決複雜的非線性擬合問題，所以更加容易因為模型搭建過於複雜而喪失對新資料預測的精度</a:t>
            </a:r>
            <a:endParaRPr lang="en-US" altLang="zh-TW" sz="1800" dirty="0">
              <a:latin typeface="微軟正黑體" panose="020B0604030504040204" pitchFamily="34" charset="-120"/>
              <a:ea typeface="微軟正黑體" panose="020B0604030504040204" pitchFamily="34" charset="-120"/>
            </a:endParaRPr>
          </a:p>
          <a:p>
            <a:pPr marL="216000" indent="-216000">
              <a:lnSpc>
                <a:spcPct val="150000"/>
              </a:lnSpc>
              <a:buFont typeface="Arial" panose="020B0604020202020204" pitchFamily="34" charset="0"/>
              <a:buChar char="•"/>
            </a:pPr>
            <a:r>
              <a:rPr lang="zh-TW" altLang="zh-TW" sz="1800" dirty="0">
                <a:latin typeface="微軟正黑體" panose="020B0604030504040204" pitchFamily="34" charset="-120"/>
                <a:ea typeface="微軟正黑體" panose="020B0604030504040204" pitchFamily="34" charset="-120"/>
              </a:rPr>
              <a:t>模型從上至下的預測流程會因為資料的細微更改而發生較大的結構變化，因此穩定性較差</a:t>
            </a:r>
          </a:p>
        </p:txBody>
      </p:sp>
      <p:grpSp>
        <p:nvGrpSpPr>
          <p:cNvPr id="9" name="群組 8">
            <a:extLst>
              <a:ext uri="{FF2B5EF4-FFF2-40B4-BE49-F238E27FC236}">
                <a16:creationId xmlns:a16="http://schemas.microsoft.com/office/drawing/2014/main" id="{305DF888-6BE6-4C7F-A8A6-A64CE151F97C}"/>
              </a:ext>
            </a:extLst>
          </p:cNvPr>
          <p:cNvGrpSpPr/>
          <p:nvPr/>
        </p:nvGrpSpPr>
        <p:grpSpPr>
          <a:xfrm>
            <a:off x="1164188" y="141587"/>
            <a:ext cx="10237433" cy="6139884"/>
            <a:chOff x="1049450" y="154385"/>
            <a:chExt cx="10237433" cy="6139884"/>
          </a:xfrm>
        </p:grpSpPr>
        <p:grpSp>
          <p:nvGrpSpPr>
            <p:cNvPr id="10" name="群組 9">
              <a:extLst>
                <a:ext uri="{FF2B5EF4-FFF2-40B4-BE49-F238E27FC236}">
                  <a16:creationId xmlns:a16="http://schemas.microsoft.com/office/drawing/2014/main" id="{1C15F415-EE22-4102-9268-A9B55A7B722B}"/>
                </a:ext>
              </a:extLst>
            </p:cNvPr>
            <p:cNvGrpSpPr/>
            <p:nvPr/>
          </p:nvGrpSpPr>
          <p:grpSpPr>
            <a:xfrm>
              <a:off x="1049450" y="154385"/>
              <a:ext cx="10237433" cy="6139884"/>
              <a:chOff x="1180730" y="1749273"/>
              <a:chExt cx="9944470" cy="4267884"/>
            </a:xfrm>
          </p:grpSpPr>
          <p:sp>
            <p:nvSpPr>
              <p:cNvPr id="12" name="文字方塊 11">
                <a:extLst>
                  <a:ext uri="{FF2B5EF4-FFF2-40B4-BE49-F238E27FC236}">
                    <a16:creationId xmlns:a16="http://schemas.microsoft.com/office/drawing/2014/main" id="{52A86DA3-8117-406B-8746-FA9E74A983A9}"/>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13" name="文字方塊 12">
                <a:extLst>
                  <a:ext uri="{FF2B5EF4-FFF2-40B4-BE49-F238E27FC236}">
                    <a16:creationId xmlns:a16="http://schemas.microsoft.com/office/drawing/2014/main" id="{A52CD7D7-F3D1-4552-8E4A-850B4CAAE4D9}"/>
                  </a:ext>
                </a:extLst>
              </p:cNvPr>
              <p:cNvSpPr txBox="1"/>
              <p:nvPr/>
            </p:nvSpPr>
            <p:spPr>
              <a:xfrm>
                <a:off x="4196181" y="1749273"/>
                <a:ext cx="4087476" cy="406482"/>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pic>
          <p:nvPicPr>
            <p:cNvPr id="11" name="圖片 10">
              <a:extLst>
                <a:ext uri="{FF2B5EF4-FFF2-40B4-BE49-F238E27FC236}">
                  <a16:creationId xmlns:a16="http://schemas.microsoft.com/office/drawing/2014/main" id="{83E769E3-E5E5-4631-9400-CE90195A7B49}"/>
                </a:ext>
              </a:extLst>
            </p:cNvPr>
            <p:cNvPicPr>
              <a:picLocks noChangeAspect="1"/>
            </p:cNvPicPr>
            <p:nvPr/>
          </p:nvPicPr>
          <p:blipFill>
            <a:blip r:embed="rId2"/>
            <a:stretch>
              <a:fillRect/>
            </a:stretch>
          </p:blipFill>
          <p:spPr>
            <a:xfrm>
              <a:off x="1145110" y="1515683"/>
              <a:ext cx="10058400" cy="3426166"/>
            </a:xfrm>
            <a:prstGeom prst="rect">
              <a:avLst/>
            </a:prstGeom>
          </p:spPr>
        </p:pic>
      </p:grpSp>
    </p:spTree>
    <p:extLst>
      <p:ext uri="{BB962C8B-B14F-4D97-AF65-F5344CB8AC3E}">
        <p14:creationId xmlns:p14="http://schemas.microsoft.com/office/powerpoint/2010/main" val="369219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Evaluation metrics</a:t>
            </a:r>
            <a:endParaRPr lang="zh-TW" altLang="en-US"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097280" y="2119574"/>
                <a:ext cx="10058400" cy="679625"/>
              </a:xfrm>
            </p:spPr>
            <p:txBody>
              <a:bodyPr>
                <a:normAutofit/>
              </a:bodyPr>
              <a:lstStyle/>
              <a:p>
                <a:pPr marL="216000" indent="-216000">
                  <a:buFont typeface="Arial" panose="020B0604020202020204" pitchFamily="34" charset="0"/>
                  <a:buChar char="•"/>
                </a:pPr>
                <a:r>
                  <a:rPr lang="en-US" altLang="zh-TW" sz="2400" dirty="0"/>
                  <a:t>Mean Square Log Error </a:t>
                </a:r>
                <a14:m>
                  <m:oMath xmlns:m="http://schemas.openxmlformats.org/officeDocument/2006/math">
                    <m:r>
                      <a:rPr lang="en-US" altLang="zh-TW" sz="2400" b="0" i="0" smtClean="0">
                        <a:latin typeface="Cambria Math" panose="02040503050406030204" pitchFamily="18" charset="0"/>
                      </a:rPr>
                      <m:t> :</m:t>
                    </m:r>
                    <m:r>
                      <a:rPr lang="en-US" altLang="zh-TW" sz="2400" b="1" i="0" smtClean="0">
                        <a:latin typeface="Cambria Math" panose="02040503050406030204" pitchFamily="18" charset="0"/>
                      </a:rPr>
                      <m:t>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𝑛</m:t>
                        </m:r>
                      </m:den>
                    </m:f>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d>
                              <m:dPr>
                                <m:ctrlPr>
                                  <a:rPr lang="en-US" altLang="zh-TW" sz="2400" b="0" i="1" smtClean="0">
                                    <a:latin typeface="Cambria Math" panose="02040503050406030204" pitchFamily="18" charset="0"/>
                                  </a:rPr>
                                </m:ctrlPr>
                              </m:dPr>
                              <m:e>
                                <m:acc>
                                  <m:accPr>
                                    <m:chr m:val="̂"/>
                                    <m:ctrlPr>
                                      <a:rPr lang="en-US" altLang="zh-TW" sz="2400" i="1">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e>
                                </m:acc>
                                <m:r>
                                  <a:rPr lang="en-US" altLang="zh-TW" sz="2400" b="0" i="1" smtClean="0">
                                    <a:latin typeface="Cambria Math" panose="02040503050406030204" pitchFamily="18" charset="0"/>
                                  </a:rPr>
                                  <m:t>+1</m:t>
                                </m:r>
                              </m:e>
                            </m:d>
                          </m:e>
                        </m:func>
                        <m:r>
                          <a:rPr lang="en-US" altLang="zh-TW" sz="2400" b="0" i="1" smtClean="0">
                            <a:latin typeface="Cambria Math" panose="02040503050406030204" pitchFamily="18" charset="0"/>
                          </a:rPr>
                          <m:t>−</m:t>
                        </m:r>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𝑦</m:t>
                                </m:r>
                                <m:r>
                                  <a:rPr lang="en-US" altLang="zh-TW" sz="2400" b="0" i="1" baseline="-25000" smtClean="0">
                                    <a:latin typeface="Cambria Math" panose="02040503050406030204" pitchFamily="18" charset="0"/>
                                  </a:rPr>
                                  <m:t>𝑖</m:t>
                                </m:r>
                                <m:r>
                                  <a:rPr lang="en-US" altLang="zh-TW" sz="2400" b="0" i="1" smtClean="0">
                                    <a:latin typeface="Cambria Math" panose="02040503050406030204" pitchFamily="18" charset="0"/>
                                  </a:rPr>
                                  <m:t>+1</m:t>
                                </m:r>
                              </m:e>
                            </m:d>
                          </m:e>
                        </m:func>
                      </m:e>
                    </m:d>
                    <m:r>
                      <a:rPr lang="en-US" altLang="zh-TW" sz="2400" b="0" i="1" baseline="30000" smtClean="0">
                        <a:latin typeface="Cambria Math" panose="02040503050406030204" pitchFamily="18" charset="0"/>
                      </a:rPr>
                      <m:t>2</m:t>
                    </m:r>
                    <m:r>
                      <a:rPr lang="en-US" altLang="zh-TW" sz="2400" b="0" i="1" smtClean="0">
                        <a:latin typeface="Cambria Math" panose="02040503050406030204" pitchFamily="18" charset="0"/>
                      </a:rPr>
                      <m:t> </m:t>
                    </m:r>
                  </m:oMath>
                </a14:m>
                <a:endParaRPr lang="en-US" altLang="zh-TW" sz="2400" b="0" dirty="0"/>
              </a:p>
              <a:p>
                <a:pPr marL="216000" indent="-216000">
                  <a:buFont typeface="Arial" panose="020B0604020202020204" pitchFamily="34" charset="0"/>
                  <a:buChar char="•"/>
                </a:pPr>
                <a:endParaRPr lang="en-US" altLang="zh-TW" sz="2400" dirty="0"/>
              </a:p>
              <a:p>
                <a:pPr marL="216000" indent="-216000">
                  <a:buFont typeface="Arial" panose="020B0604020202020204" pitchFamily="34" charset="0"/>
                  <a:buChar char="•"/>
                </a:pPr>
                <a:endParaRPr lang="en-US" altLang="zh-TW" sz="2400" b="0" dirty="0"/>
              </a:p>
              <a:p>
                <a:pPr marL="216000" indent="-216000">
                  <a:buFont typeface="Arial" panose="020B0604020202020204" pitchFamily="34" charset="0"/>
                  <a:buChar char="•"/>
                </a:pPr>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097280" y="2119574"/>
                <a:ext cx="10058400" cy="679625"/>
              </a:xfrm>
              <a:blipFill>
                <a:blip r:embed="rId2"/>
                <a:stretch>
                  <a:fillRect l="-1697" t="-1802"/>
                </a:stretch>
              </a:blipFill>
            </p:spPr>
            <p:txBody>
              <a:bodyPr/>
              <a:lstStyle/>
              <a:p>
                <a:r>
                  <a:rPr lang="zh-TW" altLang="en-US">
                    <a:noFill/>
                  </a:rPr>
                  <a:t> </a:t>
                </a:r>
              </a:p>
            </p:txBody>
          </p:sp>
        </mc:Fallback>
      </mc:AlternateContent>
      <p:sp>
        <p:nvSpPr>
          <p:cNvPr id="7" name="日期版面配置區 6"/>
          <p:cNvSpPr>
            <a:spLocks noGrp="1"/>
          </p:cNvSpPr>
          <p:nvPr>
            <p:ph type="dt" sz="half" idx="10"/>
          </p:nvPr>
        </p:nvSpPr>
        <p:spPr/>
        <p:txBody>
          <a:bodyPr/>
          <a:lstStyle/>
          <a:p>
            <a:fld id="{EA81393F-0779-49E5-8377-EB875F2F1270}"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20</a:t>
            </a:fld>
            <a:endParaRPr lang="zh-TW" altLang="en-US"/>
          </a:p>
        </p:txBody>
      </p:sp>
      <mc:AlternateContent xmlns:mc="http://schemas.openxmlformats.org/markup-compatibility/2006" xmlns:a14="http://schemas.microsoft.com/office/drawing/2010/main">
        <mc:Choice Requires="a14">
          <p:sp>
            <p:nvSpPr>
              <p:cNvPr id="9" name="內容版面配置區 2">
                <a:extLst>
                  <a:ext uri="{FF2B5EF4-FFF2-40B4-BE49-F238E27FC236}">
                    <a16:creationId xmlns:a16="http://schemas.microsoft.com/office/drawing/2014/main" id="{A960403F-23FE-4678-9D28-C6EA7AC420C8}"/>
                  </a:ext>
                </a:extLst>
              </p:cNvPr>
              <p:cNvSpPr txBox="1">
                <a:spLocks/>
              </p:cNvSpPr>
              <p:nvPr/>
            </p:nvSpPr>
            <p:spPr>
              <a:xfrm>
                <a:off x="1066800" y="3937247"/>
                <a:ext cx="10058400" cy="67962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16000" indent="-216000">
                  <a:buFont typeface="Arial" panose="020B0604020202020204" pitchFamily="34" charset="0"/>
                  <a:buChar char="•"/>
                </a:pPr>
                <a:r>
                  <a:rPr lang="en-US" altLang="zh-TW" sz="2400" dirty="0"/>
                  <a:t>Root Mean Square Error </a:t>
                </a:r>
                <a14:m>
                  <m:oMath xmlns:m="http://schemas.openxmlformats.org/officeDocument/2006/math">
                    <m:r>
                      <a:rPr lang="en-US" altLang="zh-TW" sz="2400" smtClean="0">
                        <a:latin typeface="Cambria Math" panose="02040503050406030204" pitchFamily="18" charset="0"/>
                      </a:rPr>
                      <m:t> :</m:t>
                    </m:r>
                    <m:rad>
                      <m:radPr>
                        <m:degHide m:val="on"/>
                        <m:ctrlPr>
                          <a:rPr lang="en-US" altLang="zh-TW" sz="2400" i="1" smtClean="0">
                            <a:latin typeface="Cambria Math" panose="02040503050406030204" pitchFamily="18" charset="0"/>
                          </a:rPr>
                        </m:ctrlPr>
                      </m:radPr>
                      <m:deg/>
                      <m:e>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𝑛</m:t>
                            </m:r>
                          </m:den>
                        </m:f>
                        <m:nary>
                          <m:naryPr>
                            <m:chr m:val="∑"/>
                            <m:ctrlPr>
                              <a:rPr lang="en-US" altLang="zh-TW" sz="240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𝑛</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𝑦</m:t>
                                    </m:r>
                                    <m:r>
                                      <a:rPr lang="en-US" altLang="zh-TW" sz="2400" i="1" baseline="-25000">
                                        <a:latin typeface="Cambria Math" panose="02040503050406030204" pitchFamily="18" charset="0"/>
                                      </a:rPr>
                                      <m:t>𝑖</m:t>
                                    </m:r>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e>
                                    </m:acc>
                                  </m:e>
                                </m:d>
                              </m:e>
                              <m:sup>
                                <m:r>
                                  <a:rPr lang="en-US" altLang="zh-TW" sz="2400" b="0" i="1" smtClean="0">
                                    <a:latin typeface="Cambria Math" panose="02040503050406030204" pitchFamily="18" charset="0"/>
                                  </a:rPr>
                                  <m:t>2</m:t>
                                </m:r>
                              </m:sup>
                            </m:sSup>
                          </m:e>
                        </m:nary>
                      </m:e>
                    </m:rad>
                  </m:oMath>
                </a14:m>
                <a:endParaRPr lang="en-US" altLang="zh-TW" sz="2400" dirty="0"/>
              </a:p>
              <a:p>
                <a:pPr marL="216000" indent="-216000">
                  <a:buFont typeface="Arial" panose="020B0604020202020204" pitchFamily="34" charset="0"/>
                  <a:buChar char="•"/>
                </a:pPr>
                <a:endParaRPr lang="en-US" altLang="zh-TW" sz="2400" dirty="0"/>
              </a:p>
              <a:p>
                <a:pPr marL="216000" indent="-216000">
                  <a:buFont typeface="Arial" panose="020B0604020202020204" pitchFamily="34" charset="0"/>
                  <a:buChar char="•"/>
                </a:pPr>
                <a:endParaRPr lang="en-US" altLang="zh-TW" sz="2400" dirty="0"/>
              </a:p>
              <a:p>
                <a:pPr marL="216000" indent="-216000">
                  <a:buFont typeface="Arial" panose="020B0604020202020204" pitchFamily="34" charset="0"/>
                  <a:buChar char="•"/>
                </a:pPr>
                <a:endParaRPr lang="zh-TW" altLang="en-US" sz="2400" dirty="0"/>
              </a:p>
            </p:txBody>
          </p:sp>
        </mc:Choice>
        <mc:Fallback xmlns="">
          <p:sp>
            <p:nvSpPr>
              <p:cNvPr id="9" name="內容版面配置區 2">
                <a:extLst>
                  <a:ext uri="{FF2B5EF4-FFF2-40B4-BE49-F238E27FC236}">
                    <a16:creationId xmlns:a16="http://schemas.microsoft.com/office/drawing/2014/main" id="{A960403F-23FE-4678-9D28-C6EA7AC420C8}"/>
                  </a:ext>
                </a:extLst>
              </p:cNvPr>
              <p:cNvSpPr txBox="1">
                <a:spLocks noRot="1" noChangeAspect="1" noMove="1" noResize="1" noEditPoints="1" noAdjustHandles="1" noChangeArrowheads="1" noChangeShapeType="1" noTextEdit="1"/>
              </p:cNvSpPr>
              <p:nvPr/>
            </p:nvSpPr>
            <p:spPr>
              <a:xfrm>
                <a:off x="1066800" y="3937247"/>
                <a:ext cx="10058400" cy="679625"/>
              </a:xfrm>
              <a:prstGeom prst="rect">
                <a:avLst/>
              </a:prstGeom>
              <a:blipFill>
                <a:blip r:embed="rId3"/>
                <a:stretch>
                  <a:fillRect l="-1576" t="-901"/>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5BC2F71B-B26E-487C-A5D3-6E9E7F7BBD9B}"/>
              </a:ext>
            </a:extLst>
          </p:cNvPr>
          <p:cNvPicPr>
            <a:picLocks noChangeAspect="1"/>
          </p:cNvPicPr>
          <p:nvPr/>
        </p:nvPicPr>
        <p:blipFill>
          <a:blip r:embed="rId4"/>
          <a:stretch>
            <a:fillRect/>
          </a:stretch>
        </p:blipFill>
        <p:spPr>
          <a:xfrm>
            <a:off x="1251737" y="4754281"/>
            <a:ext cx="10058400" cy="506222"/>
          </a:xfrm>
          <a:prstGeom prst="rect">
            <a:avLst/>
          </a:prstGeom>
        </p:spPr>
      </p:pic>
      <p:pic>
        <p:nvPicPr>
          <p:cNvPr id="6" name="圖片 5">
            <a:extLst>
              <a:ext uri="{FF2B5EF4-FFF2-40B4-BE49-F238E27FC236}">
                <a16:creationId xmlns:a16="http://schemas.microsoft.com/office/drawing/2014/main" id="{C5046FF5-ED4B-4FED-945A-5E2B5F834C31}"/>
              </a:ext>
            </a:extLst>
          </p:cNvPr>
          <p:cNvPicPr>
            <a:picLocks noChangeAspect="1"/>
          </p:cNvPicPr>
          <p:nvPr/>
        </p:nvPicPr>
        <p:blipFill>
          <a:blip r:embed="rId5"/>
          <a:stretch>
            <a:fillRect/>
          </a:stretch>
        </p:blipFill>
        <p:spPr>
          <a:xfrm>
            <a:off x="1161548" y="2799199"/>
            <a:ext cx="10058400" cy="491190"/>
          </a:xfrm>
          <a:prstGeom prst="rect">
            <a:avLst/>
          </a:prstGeom>
        </p:spPr>
      </p:pic>
    </p:spTree>
    <p:extLst>
      <p:ext uri="{BB962C8B-B14F-4D97-AF65-F5344CB8AC3E}">
        <p14:creationId xmlns:p14="http://schemas.microsoft.com/office/powerpoint/2010/main" val="385250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Compare</a:t>
            </a:r>
          </a:p>
        </p:txBody>
      </p:sp>
      <p:sp>
        <p:nvSpPr>
          <p:cNvPr id="7" name="日期版面配置區 6"/>
          <p:cNvSpPr>
            <a:spLocks noGrp="1"/>
          </p:cNvSpPr>
          <p:nvPr>
            <p:ph type="dt" sz="half" idx="10"/>
          </p:nvPr>
        </p:nvSpPr>
        <p:spPr/>
        <p:txBody>
          <a:bodyPr/>
          <a:lstStyle/>
          <a:p>
            <a:fld id="{DABF3B6E-CEBF-4BC2-888C-D0AAFCC59581}"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21</a:t>
            </a:fld>
            <a:endParaRPr lang="zh-TW" altLang="en-US"/>
          </a:p>
        </p:txBody>
      </p:sp>
      <p:graphicFrame>
        <p:nvGraphicFramePr>
          <p:cNvPr id="5" name="內容版面配置區 9">
            <a:extLst>
              <a:ext uri="{FF2B5EF4-FFF2-40B4-BE49-F238E27FC236}">
                <a16:creationId xmlns:a16="http://schemas.microsoft.com/office/drawing/2014/main" id="{7B167064-C75E-46CC-9814-28005FE32FD8}"/>
              </a:ext>
            </a:extLst>
          </p:cNvPr>
          <p:cNvGraphicFramePr>
            <a:graphicFrameLocks noGrp="1"/>
          </p:cNvGraphicFramePr>
          <p:nvPr>
            <p:ph idx="1"/>
            <p:extLst>
              <p:ext uri="{D42A27DB-BD31-4B8C-83A1-F6EECF244321}">
                <p14:modId xmlns:p14="http://schemas.microsoft.com/office/powerpoint/2010/main" val="2642040420"/>
              </p:ext>
            </p:extLst>
          </p:nvPr>
        </p:nvGraphicFramePr>
        <p:xfrm>
          <a:off x="1473600" y="2289283"/>
          <a:ext cx="9244800" cy="2573906"/>
        </p:xfrm>
        <a:graphic>
          <a:graphicData uri="http://schemas.openxmlformats.org/drawingml/2006/table">
            <a:tbl>
              <a:tblPr>
                <a:tableStyleId>{5C22544A-7EE6-4342-B048-85BDC9FD1C3A}</a:tableStyleId>
              </a:tblPr>
              <a:tblGrid>
                <a:gridCol w="2311200">
                  <a:extLst>
                    <a:ext uri="{9D8B030D-6E8A-4147-A177-3AD203B41FA5}">
                      <a16:colId xmlns:a16="http://schemas.microsoft.com/office/drawing/2014/main" val="20000"/>
                    </a:ext>
                  </a:extLst>
                </a:gridCol>
                <a:gridCol w="1155600">
                  <a:extLst>
                    <a:ext uri="{9D8B030D-6E8A-4147-A177-3AD203B41FA5}">
                      <a16:colId xmlns:a16="http://schemas.microsoft.com/office/drawing/2014/main" val="20001"/>
                    </a:ext>
                  </a:extLst>
                </a:gridCol>
                <a:gridCol w="1155600">
                  <a:extLst>
                    <a:ext uri="{9D8B030D-6E8A-4147-A177-3AD203B41FA5}">
                      <a16:colId xmlns:a16="http://schemas.microsoft.com/office/drawing/2014/main" val="2213787805"/>
                    </a:ext>
                  </a:extLst>
                </a:gridCol>
                <a:gridCol w="1155600">
                  <a:extLst>
                    <a:ext uri="{9D8B030D-6E8A-4147-A177-3AD203B41FA5}">
                      <a16:colId xmlns:a16="http://schemas.microsoft.com/office/drawing/2014/main" val="20002"/>
                    </a:ext>
                  </a:extLst>
                </a:gridCol>
                <a:gridCol w="1155600">
                  <a:extLst>
                    <a:ext uri="{9D8B030D-6E8A-4147-A177-3AD203B41FA5}">
                      <a16:colId xmlns:a16="http://schemas.microsoft.com/office/drawing/2014/main" val="1269670594"/>
                    </a:ext>
                  </a:extLst>
                </a:gridCol>
                <a:gridCol w="1155600">
                  <a:extLst>
                    <a:ext uri="{9D8B030D-6E8A-4147-A177-3AD203B41FA5}">
                      <a16:colId xmlns:a16="http://schemas.microsoft.com/office/drawing/2014/main" val="1350567138"/>
                    </a:ext>
                  </a:extLst>
                </a:gridCol>
                <a:gridCol w="1155600">
                  <a:extLst>
                    <a:ext uri="{9D8B030D-6E8A-4147-A177-3AD203B41FA5}">
                      <a16:colId xmlns:a16="http://schemas.microsoft.com/office/drawing/2014/main" val="1233740412"/>
                    </a:ext>
                  </a:extLst>
                </a:gridCol>
              </a:tblGrid>
              <a:tr h="435600">
                <a:tc>
                  <a:txBody>
                    <a:bodyPr/>
                    <a:lstStyle/>
                    <a:p>
                      <a:pPr algn="ctr" fontAlgn="ctr"/>
                      <a:endParaRPr lang="en-US" sz="2400" b="0" i="0" u="none" strike="noStrike" dirty="0">
                        <a:solidFill>
                          <a:srgbClr val="000000"/>
                        </a:solidFill>
                        <a:effectLst/>
                        <a:latin typeface="+mj-lt"/>
                        <a:ea typeface="新細明體" panose="02020500000000000000" pitchFamily="18" charset="-120"/>
                      </a:endParaRPr>
                    </a:p>
                  </a:txBody>
                  <a:tcPr marL="7620" marR="7620" marT="7620" marB="0" anchor="ctr"/>
                </a:tc>
                <a:tc gridSpan="2">
                  <a:txBody>
                    <a:bodyPr/>
                    <a:lstStyle/>
                    <a:p>
                      <a:pPr algn="ctr" fontAlgn="ctr"/>
                      <a:r>
                        <a:rPr lang="en-US" sz="2400" b="0" i="0" u="none" strike="noStrike" dirty="0">
                          <a:solidFill>
                            <a:srgbClr val="000000"/>
                          </a:solidFill>
                          <a:effectLst/>
                          <a:latin typeface="+mj-lt"/>
                          <a:ea typeface="新細明體" panose="02020500000000000000" pitchFamily="18" charset="-120"/>
                        </a:rPr>
                        <a:t>KNN=3</a:t>
                      </a:r>
                    </a:p>
                  </a:txBody>
                  <a:tcPr marL="7620" marR="7620" marT="7620" marB="0" anchor="ctr"/>
                </a:tc>
                <a:tc hMerge="1">
                  <a:txBody>
                    <a:bodyPr/>
                    <a:lstStyle/>
                    <a:p>
                      <a:endParaRPr lang="zh-TW" altLang="en-US"/>
                    </a:p>
                  </a:txBody>
                  <a:tcPr/>
                </a:tc>
                <a:tc gridSpan="2">
                  <a:txBody>
                    <a:bodyPr/>
                    <a:lstStyle/>
                    <a:p>
                      <a:pPr algn="ctr" fontAlgn="ctr"/>
                      <a:r>
                        <a:rPr lang="en-US" altLang="zh-TW" sz="2400" b="0" i="0" u="none" strike="noStrike" dirty="0">
                          <a:solidFill>
                            <a:srgbClr val="C00000"/>
                          </a:solidFill>
                          <a:effectLst/>
                          <a:latin typeface="+mj-lt"/>
                          <a:ea typeface="新細明體" panose="02020500000000000000" pitchFamily="18" charset="-120"/>
                        </a:rPr>
                        <a:t>KNN=10</a:t>
                      </a:r>
                    </a:p>
                  </a:txBody>
                  <a:tcPr marL="7620" marR="7620" marT="7620" marB="0" anchor="ctr"/>
                </a:tc>
                <a:tc hMerge="1">
                  <a:txBody>
                    <a:bodyPr/>
                    <a:lstStyle/>
                    <a:p>
                      <a:endParaRPr lang="zh-TW" altLang="en-US"/>
                    </a:p>
                  </a:txBody>
                  <a:tcPr/>
                </a:tc>
                <a:tc gridSpan="2">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MICE</a:t>
                      </a:r>
                    </a:p>
                  </a:txBody>
                  <a:tcPr marL="7620" marR="7620" marT="7620" marB="0" anchor="ctr"/>
                </a:tc>
                <a:tc hMerge="1">
                  <a:txBody>
                    <a:bodyPr/>
                    <a:lstStyle/>
                    <a:p>
                      <a:endParaRPr lang="zh-TW" altLang="en-US"/>
                    </a:p>
                  </a:txBody>
                  <a:tcPr/>
                </a:tc>
                <a:extLst>
                  <a:ext uri="{0D108BD9-81ED-4DB2-BD59-A6C34878D82A}">
                    <a16:rowId xmlns:a16="http://schemas.microsoft.com/office/drawing/2014/main" val="10000"/>
                  </a:ext>
                </a:extLst>
              </a:tr>
              <a:tr h="395906">
                <a:tc>
                  <a:txBody>
                    <a:bodyPr/>
                    <a:lstStyle/>
                    <a:p>
                      <a:pPr algn="ctr" fontAlgn="ctr"/>
                      <a:endParaRPr lang="en-US" sz="2400" b="0" i="0" u="none" strike="noStrike" dirty="0">
                        <a:solidFill>
                          <a:srgbClr val="000000"/>
                        </a:solidFill>
                        <a:effectLst/>
                        <a:latin typeface="+mj-lt"/>
                        <a:ea typeface="新細明體" panose="02020500000000000000" pitchFamily="18" charset="-120"/>
                      </a:endParaRP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RMSE</a:t>
                      </a: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MSLE</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RMSE</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MSLE</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RMSE</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MSLE</a:t>
                      </a:r>
                    </a:p>
                  </a:txBody>
                  <a:tcPr marL="7620" marR="7620" marT="7620" marB="0" anchor="ctr"/>
                </a:tc>
                <a:extLst>
                  <a:ext uri="{0D108BD9-81ED-4DB2-BD59-A6C34878D82A}">
                    <a16:rowId xmlns:a16="http://schemas.microsoft.com/office/drawing/2014/main" val="10001"/>
                  </a:ext>
                </a:extLst>
              </a:tr>
              <a:tr h="435600">
                <a:tc>
                  <a:txBody>
                    <a:bodyPr/>
                    <a:lstStyle/>
                    <a:p>
                      <a:pPr algn="l" fontAlgn="ctr"/>
                      <a:r>
                        <a:rPr lang="en-US" sz="2400" b="0" i="0" u="none" strike="noStrike" dirty="0">
                          <a:solidFill>
                            <a:srgbClr val="000000"/>
                          </a:solidFill>
                          <a:effectLst/>
                          <a:latin typeface="+mj-lt"/>
                          <a:ea typeface="新細明體" panose="02020500000000000000" pitchFamily="18" charset="-120"/>
                        </a:rPr>
                        <a:t>Lasso</a:t>
                      </a:r>
                    </a:p>
                  </a:txBody>
                  <a:tcPr marL="7620" marR="7620" marT="7620" marB="0" anchor="ctr">
                    <a:solidFill>
                      <a:srgbClr val="92D050">
                        <a:alpha val="25882"/>
                      </a:srgbClr>
                    </a:solidFill>
                  </a:tcPr>
                </a:tc>
                <a:tc>
                  <a:txBody>
                    <a:bodyPr/>
                    <a:lstStyle/>
                    <a:p>
                      <a:pPr algn="ctr" fontAlgn="ctr"/>
                      <a:r>
                        <a:rPr lang="en-US" sz="2400" b="0" i="0" u="none" strike="noStrike" dirty="0">
                          <a:solidFill>
                            <a:srgbClr val="000000"/>
                          </a:solidFill>
                          <a:effectLst/>
                          <a:latin typeface="+mj-lt"/>
                          <a:ea typeface="新細明體" panose="02020500000000000000" pitchFamily="18" charset="-120"/>
                        </a:rPr>
                        <a:t>72336</a:t>
                      </a:r>
                    </a:p>
                  </a:txBody>
                  <a:tcPr marL="7620" marR="7620" marT="7620" marB="0" anchor="ctr">
                    <a:solidFill>
                      <a:srgbClr val="92D050">
                        <a:alpha val="25882"/>
                      </a:srgbClr>
                    </a:solidFill>
                  </a:tcPr>
                </a:tc>
                <a:tc>
                  <a:txBody>
                    <a:bodyPr/>
                    <a:lstStyle/>
                    <a:p>
                      <a:pPr algn="ctr" fontAlgn="ctr"/>
                      <a:r>
                        <a:rPr lang="en-US" sz="2400" b="0" i="0" u="none" strike="noStrike" dirty="0">
                          <a:solidFill>
                            <a:srgbClr val="000000"/>
                          </a:solidFill>
                          <a:effectLst/>
                          <a:latin typeface="+mj-lt"/>
                          <a:ea typeface="新細明體" panose="02020500000000000000" pitchFamily="18" charset="-120"/>
                        </a:rPr>
                        <a:t>0.1875</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72446</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0.1769</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72412</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0.183</a:t>
                      </a:r>
                    </a:p>
                  </a:txBody>
                  <a:tcPr marL="7620" marR="7620" marT="7620" marB="0" anchor="ctr">
                    <a:solidFill>
                      <a:srgbClr val="92D050">
                        <a:alpha val="25882"/>
                      </a:srgbClr>
                    </a:solidFill>
                  </a:tcPr>
                </a:tc>
                <a:extLst>
                  <a:ext uri="{0D108BD9-81ED-4DB2-BD59-A6C34878D82A}">
                    <a16:rowId xmlns:a16="http://schemas.microsoft.com/office/drawing/2014/main" val="10002"/>
                  </a:ext>
                </a:extLst>
              </a:tr>
              <a:tr h="435600">
                <a:tc>
                  <a:txBody>
                    <a:bodyPr/>
                    <a:lstStyle/>
                    <a:p>
                      <a:pPr algn="l" fontAlgn="ctr"/>
                      <a:r>
                        <a:rPr lang="en-US" sz="2400" b="0" i="0" u="none" strike="noStrike" dirty="0">
                          <a:solidFill>
                            <a:srgbClr val="000000"/>
                          </a:solidFill>
                          <a:effectLst/>
                          <a:latin typeface="+mj-lt"/>
                          <a:ea typeface="新細明體" panose="02020500000000000000" pitchFamily="18" charset="-120"/>
                        </a:rPr>
                        <a:t>Ridge</a:t>
                      </a: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73517</a:t>
                      </a: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0.296</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72390</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0.1902</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73071</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0.1986</a:t>
                      </a:r>
                    </a:p>
                  </a:txBody>
                  <a:tcPr marL="7620" marR="7620" marT="7620" marB="0" anchor="ctr"/>
                </a:tc>
                <a:extLst>
                  <a:ext uri="{0D108BD9-81ED-4DB2-BD59-A6C34878D82A}">
                    <a16:rowId xmlns:a16="http://schemas.microsoft.com/office/drawing/2014/main" val="10003"/>
                  </a:ext>
                </a:extLst>
              </a:tr>
              <a:tr h="435600">
                <a:tc>
                  <a:txBody>
                    <a:bodyPr/>
                    <a:lstStyle/>
                    <a:p>
                      <a:pPr algn="l" fontAlgn="ctr"/>
                      <a:r>
                        <a:rPr lang="en-US" sz="2400" b="0" i="0" u="none" strike="noStrike" dirty="0">
                          <a:solidFill>
                            <a:srgbClr val="C00000"/>
                          </a:solidFill>
                          <a:effectLst/>
                          <a:latin typeface="+mj-lt"/>
                          <a:ea typeface="新細明體" panose="02020500000000000000" pitchFamily="18" charset="-120"/>
                        </a:rPr>
                        <a:t>Random Forest</a:t>
                      </a:r>
                    </a:p>
                  </a:txBody>
                  <a:tcPr marL="7620" marR="7620" marT="7620" marB="0" anchor="ctr">
                    <a:solidFill>
                      <a:srgbClr val="92D050">
                        <a:alpha val="25882"/>
                      </a:srgbClr>
                    </a:solidFill>
                  </a:tcPr>
                </a:tc>
                <a:tc>
                  <a:txBody>
                    <a:bodyPr/>
                    <a:lstStyle/>
                    <a:p>
                      <a:pPr algn="ctr" fontAlgn="ctr"/>
                      <a:r>
                        <a:rPr lang="en-US" sz="2400" b="0" i="0" u="none" strike="noStrike" dirty="0">
                          <a:solidFill>
                            <a:srgbClr val="C00000"/>
                          </a:solidFill>
                          <a:effectLst/>
                          <a:latin typeface="+mj-lt"/>
                          <a:ea typeface="新細明體" panose="02020500000000000000" pitchFamily="18" charset="-120"/>
                        </a:rPr>
                        <a:t>71660</a:t>
                      </a:r>
                    </a:p>
                  </a:txBody>
                  <a:tcPr marL="7620" marR="7620" marT="7620" marB="0" anchor="ctr">
                    <a:solidFill>
                      <a:srgbClr val="92D050">
                        <a:alpha val="25882"/>
                      </a:srgbClr>
                    </a:solidFill>
                  </a:tcPr>
                </a:tc>
                <a:tc>
                  <a:txBody>
                    <a:bodyPr/>
                    <a:lstStyle/>
                    <a:p>
                      <a:pPr algn="ctr" fontAlgn="ctr"/>
                      <a:r>
                        <a:rPr lang="en-US" sz="2400" b="0" i="0" u="none" strike="noStrike" dirty="0">
                          <a:solidFill>
                            <a:srgbClr val="C00000"/>
                          </a:solidFill>
                          <a:effectLst/>
                          <a:latin typeface="+mj-lt"/>
                          <a:ea typeface="新細明體" panose="02020500000000000000" pitchFamily="18" charset="-120"/>
                        </a:rPr>
                        <a:t>0.1252</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C00000"/>
                          </a:solidFill>
                          <a:effectLst/>
                          <a:latin typeface="+mj-lt"/>
                          <a:ea typeface="新細明體" panose="02020500000000000000" pitchFamily="18" charset="-120"/>
                        </a:rPr>
                        <a:t>72439</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C00000"/>
                          </a:solidFill>
                          <a:effectLst/>
                          <a:latin typeface="+mj-lt"/>
                          <a:ea typeface="新細明體" panose="02020500000000000000" pitchFamily="18" charset="-120"/>
                        </a:rPr>
                        <a:t>0.1271</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C00000"/>
                          </a:solidFill>
                          <a:effectLst/>
                          <a:latin typeface="+mj-lt"/>
                          <a:ea typeface="新細明體" panose="02020500000000000000" pitchFamily="18" charset="-120"/>
                        </a:rPr>
                        <a:t>72724</a:t>
                      </a:r>
                    </a:p>
                  </a:txBody>
                  <a:tcPr marL="7620" marR="7620" marT="7620" marB="0" anchor="ctr">
                    <a:solidFill>
                      <a:srgbClr val="92D050">
                        <a:alpha val="25882"/>
                      </a:srgbClr>
                    </a:solidFill>
                  </a:tcPr>
                </a:tc>
                <a:tc>
                  <a:txBody>
                    <a:bodyPr/>
                    <a:lstStyle/>
                    <a:p>
                      <a:pPr algn="ctr" fontAlgn="ctr"/>
                      <a:r>
                        <a:rPr lang="en-US" altLang="zh-TW" sz="2400" b="0" i="0" u="none" strike="noStrike" dirty="0">
                          <a:solidFill>
                            <a:srgbClr val="C00000"/>
                          </a:solidFill>
                          <a:effectLst/>
                          <a:latin typeface="+mj-lt"/>
                          <a:ea typeface="新細明體" panose="02020500000000000000" pitchFamily="18" charset="-120"/>
                        </a:rPr>
                        <a:t>0.127</a:t>
                      </a:r>
                    </a:p>
                  </a:txBody>
                  <a:tcPr marL="7620" marR="7620" marT="7620" marB="0" anchor="ctr">
                    <a:solidFill>
                      <a:srgbClr val="92D050">
                        <a:alpha val="25882"/>
                      </a:srgbClr>
                    </a:solidFill>
                  </a:tcPr>
                </a:tc>
                <a:extLst>
                  <a:ext uri="{0D108BD9-81ED-4DB2-BD59-A6C34878D82A}">
                    <a16:rowId xmlns:a16="http://schemas.microsoft.com/office/drawing/2014/main" val="10004"/>
                  </a:ext>
                </a:extLst>
              </a:tr>
              <a:tr h="435600">
                <a:tc>
                  <a:txBody>
                    <a:bodyPr/>
                    <a:lstStyle/>
                    <a:p>
                      <a:pPr algn="l" fontAlgn="ctr"/>
                      <a:r>
                        <a:rPr lang="en-US" sz="2400" b="0" i="0" u="none" strike="noStrike" dirty="0">
                          <a:solidFill>
                            <a:srgbClr val="000000"/>
                          </a:solidFill>
                          <a:effectLst/>
                          <a:latin typeface="+mj-lt"/>
                          <a:ea typeface="新細明體" panose="02020500000000000000" pitchFamily="18" charset="-120"/>
                        </a:rPr>
                        <a:t>Decision Tree</a:t>
                      </a: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78263</a:t>
                      </a:r>
                    </a:p>
                  </a:txBody>
                  <a:tcPr marL="7620" marR="7620" marT="7620" marB="0" anchor="ctr"/>
                </a:tc>
                <a:tc>
                  <a:txBody>
                    <a:bodyPr/>
                    <a:lstStyle/>
                    <a:p>
                      <a:pPr algn="ctr" fontAlgn="ctr"/>
                      <a:r>
                        <a:rPr lang="en-US" sz="2400" b="0" i="0" u="none" strike="noStrike" dirty="0">
                          <a:solidFill>
                            <a:srgbClr val="000000"/>
                          </a:solidFill>
                          <a:effectLst/>
                          <a:latin typeface="+mj-lt"/>
                          <a:ea typeface="新細明體" panose="02020500000000000000" pitchFamily="18" charset="-120"/>
                        </a:rPr>
                        <a:t>0.1352</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73534</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0.1286</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80538</a:t>
                      </a:r>
                    </a:p>
                  </a:txBody>
                  <a:tcPr marL="7620" marR="7620" marT="7620" marB="0" anchor="ctr"/>
                </a:tc>
                <a:tc>
                  <a:txBody>
                    <a:bodyPr/>
                    <a:lstStyle/>
                    <a:p>
                      <a:pPr algn="ctr" fontAlgn="ctr"/>
                      <a:r>
                        <a:rPr lang="en-US" altLang="zh-TW" sz="2400" b="0" i="0" u="none" strike="noStrike" dirty="0">
                          <a:solidFill>
                            <a:srgbClr val="000000"/>
                          </a:solidFill>
                          <a:effectLst/>
                          <a:latin typeface="+mj-lt"/>
                          <a:ea typeface="新細明體" panose="02020500000000000000" pitchFamily="18" charset="-120"/>
                        </a:rPr>
                        <a:t>0.140</a:t>
                      </a:r>
                    </a:p>
                  </a:txBody>
                  <a:tcPr marL="7620" marR="7620" marT="7620" marB="0" anchor="ctr"/>
                </a:tc>
                <a:extLst>
                  <a:ext uri="{0D108BD9-81ED-4DB2-BD59-A6C34878D82A}">
                    <a16:rowId xmlns:a16="http://schemas.microsoft.com/office/drawing/2014/main" val="10005"/>
                  </a:ext>
                </a:extLst>
              </a:tr>
            </a:tbl>
          </a:graphicData>
        </a:graphic>
      </p:graphicFrame>
      <p:pic>
        <p:nvPicPr>
          <p:cNvPr id="6" name="圖片 5">
            <a:extLst>
              <a:ext uri="{FF2B5EF4-FFF2-40B4-BE49-F238E27FC236}">
                <a16:creationId xmlns:a16="http://schemas.microsoft.com/office/drawing/2014/main" id="{CC3EB8F8-9DD6-B14E-B6AA-159723F2F6E4}"/>
              </a:ext>
            </a:extLst>
          </p:cNvPr>
          <p:cNvPicPr>
            <a:picLocks noChangeAspect="1"/>
          </p:cNvPicPr>
          <p:nvPr/>
        </p:nvPicPr>
        <p:blipFill>
          <a:blip r:embed="rId2"/>
          <a:stretch>
            <a:fillRect/>
          </a:stretch>
        </p:blipFill>
        <p:spPr>
          <a:xfrm rot="1553684">
            <a:off x="3014098" y="3381344"/>
            <a:ext cx="864000" cy="864000"/>
          </a:xfrm>
          <a:prstGeom prst="rect">
            <a:avLst/>
          </a:prstGeom>
        </p:spPr>
      </p:pic>
    </p:spTree>
    <p:extLst>
      <p:ext uri="{BB962C8B-B14F-4D97-AF65-F5344CB8AC3E}">
        <p14:creationId xmlns:p14="http://schemas.microsoft.com/office/powerpoint/2010/main" val="32288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en-US" altLang="zh-TW" sz="6000" b="1" dirty="0"/>
              <a:t>Thanks for listening!</a:t>
            </a:r>
            <a:endParaRPr lang="zh-TW" altLang="en-US" sz="6000" b="1" dirty="0"/>
          </a:p>
        </p:txBody>
      </p:sp>
      <p:sp>
        <p:nvSpPr>
          <p:cNvPr id="8" name="文字版面配置區 7"/>
          <p:cNvSpPr>
            <a:spLocks noGrp="1"/>
          </p:cNvSpPr>
          <p:nvPr>
            <p:ph type="body" idx="1"/>
          </p:nvPr>
        </p:nvSpPr>
        <p:spPr/>
        <p:txBody>
          <a:bodyPr/>
          <a:lstStyle/>
          <a:p>
            <a:endParaRPr lang="zh-TW" altLang="en-US"/>
          </a:p>
        </p:txBody>
      </p:sp>
      <p:sp>
        <p:nvSpPr>
          <p:cNvPr id="2" name="日期版面配置區 1"/>
          <p:cNvSpPr>
            <a:spLocks noGrp="1"/>
          </p:cNvSpPr>
          <p:nvPr>
            <p:ph type="dt" sz="half" idx="10"/>
          </p:nvPr>
        </p:nvSpPr>
        <p:spPr/>
        <p:txBody>
          <a:bodyPr/>
          <a:lstStyle/>
          <a:p>
            <a:fld id="{C5DC1706-E932-4647-8988-AD0336F0808E}" type="datetime1">
              <a:rPr lang="zh-TW" altLang="en-US" smtClean="0"/>
              <a:t>2020/7/1</a:t>
            </a:fld>
            <a:endParaRPr lang="zh-TW" altLang="en-US"/>
          </a:p>
        </p:txBody>
      </p:sp>
      <p:sp>
        <p:nvSpPr>
          <p:cNvPr id="3" name="投影片編號版面配置區 2"/>
          <p:cNvSpPr>
            <a:spLocks noGrp="1"/>
          </p:cNvSpPr>
          <p:nvPr>
            <p:ph type="sldNum" sz="quarter" idx="12"/>
          </p:nvPr>
        </p:nvSpPr>
        <p:spPr/>
        <p:txBody>
          <a:bodyPr/>
          <a:lstStyle/>
          <a:p>
            <a:fld id="{3A38D370-E555-49CE-9B0F-08382B162A36}" type="slidenum">
              <a:rPr lang="zh-TW" altLang="en-US" smtClean="0"/>
              <a:t>22</a:t>
            </a:fld>
            <a:endParaRPr lang="zh-TW" altLang="en-US"/>
          </a:p>
        </p:txBody>
      </p:sp>
    </p:spTree>
    <p:extLst>
      <p:ext uri="{BB962C8B-B14F-4D97-AF65-F5344CB8AC3E}">
        <p14:creationId xmlns:p14="http://schemas.microsoft.com/office/powerpoint/2010/main" val="323652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Data preprocessing</a:t>
            </a:r>
            <a:endParaRPr lang="zh-TW" altLang="en-US" b="1" dirty="0"/>
          </a:p>
        </p:txBody>
      </p:sp>
      <p:sp>
        <p:nvSpPr>
          <p:cNvPr id="3" name="內容版面配置區 2"/>
          <p:cNvSpPr>
            <a:spLocks noGrp="1"/>
          </p:cNvSpPr>
          <p:nvPr>
            <p:ph idx="1"/>
          </p:nvPr>
        </p:nvSpPr>
        <p:spPr>
          <a:xfrm>
            <a:off x="1097280" y="2070340"/>
            <a:ext cx="10058400" cy="3798753"/>
          </a:xfrm>
        </p:spPr>
        <p:txBody>
          <a:bodyPr>
            <a:normAutofit/>
          </a:bodyPr>
          <a:lstStyle/>
          <a:p>
            <a:pPr marL="216000" indent="-216000">
              <a:buFont typeface="Arial" panose="020B0604020202020204" pitchFamily="34" charset="0"/>
              <a:buChar char="•"/>
            </a:pPr>
            <a:r>
              <a:rPr lang="en-US" altLang="zh-TW" sz="2400" dirty="0"/>
              <a:t>Split dataset into parts of categorical data and continuous data</a:t>
            </a:r>
          </a:p>
          <a:p>
            <a:pPr marL="216000" indent="-216000">
              <a:buFont typeface="Arial" panose="020B0604020202020204" pitchFamily="34" charset="0"/>
              <a:buChar char="•"/>
            </a:pPr>
            <a:r>
              <a:rPr lang="en-US" altLang="zh-TW" sz="2400" dirty="0"/>
              <a:t>Convert categorical variables to dummy variables</a:t>
            </a:r>
          </a:p>
          <a:p>
            <a:pPr marL="508608" lvl="1" indent="-216000">
              <a:buFont typeface="Arial" panose="020B0604020202020204" pitchFamily="34" charset="0"/>
              <a:buChar char="•"/>
            </a:pPr>
            <a:r>
              <a:rPr lang="en-US" altLang="zh-TW" sz="2200" dirty="0"/>
              <a:t>Ordinal: 0, 1, 2, 3, …</a:t>
            </a:r>
          </a:p>
          <a:p>
            <a:pPr marL="508608" lvl="1" indent="-216000">
              <a:buFont typeface="Arial" panose="020B0604020202020204" pitchFamily="34" charset="0"/>
              <a:buChar char="•"/>
            </a:pPr>
            <a:r>
              <a:rPr lang="en-US" altLang="zh-TW" sz="2200" dirty="0"/>
              <a:t>Nominal: 0 – 1</a:t>
            </a:r>
          </a:p>
          <a:p>
            <a:pPr marL="216000" indent="-216000">
              <a:buFont typeface="Arial" panose="020B0604020202020204" pitchFamily="34" charset="0"/>
              <a:buChar char="•"/>
            </a:pPr>
            <a:r>
              <a:rPr lang="en-US" altLang="zh-TW" sz="2400" dirty="0"/>
              <a:t>Impute missing data in continuous variables</a:t>
            </a:r>
          </a:p>
          <a:p>
            <a:pPr marL="216000" indent="-216000">
              <a:buFont typeface="Arial" panose="020B0604020202020204" pitchFamily="34" charset="0"/>
              <a:buChar char="•"/>
            </a:pPr>
            <a:r>
              <a:rPr lang="en-US" altLang="zh-TW" sz="2400" dirty="0"/>
              <a:t>Reduce continuous data’s dimension by PCA</a:t>
            </a:r>
          </a:p>
          <a:p>
            <a:pPr marL="216000" indent="-216000">
              <a:buFont typeface="Arial" panose="020B0604020202020204" pitchFamily="34" charset="0"/>
              <a:buChar char="•"/>
            </a:pPr>
            <a:r>
              <a:rPr lang="en-US" altLang="zh-TW" sz="2400" dirty="0"/>
              <a:t>Merge dummy data and dimension-reduced data together</a:t>
            </a:r>
          </a:p>
        </p:txBody>
      </p:sp>
      <p:sp>
        <p:nvSpPr>
          <p:cNvPr id="7" name="日期版面配置區 6"/>
          <p:cNvSpPr>
            <a:spLocks noGrp="1"/>
          </p:cNvSpPr>
          <p:nvPr>
            <p:ph type="dt" sz="half" idx="10"/>
          </p:nvPr>
        </p:nvSpPr>
        <p:spPr/>
        <p:txBody>
          <a:bodyPr/>
          <a:lstStyle/>
          <a:p>
            <a:fld id="{17559EAF-140B-4652-8B96-9845D22538C9}"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2</a:t>
            </a:fld>
            <a:endParaRPr lang="zh-TW" altLang="en-US"/>
          </a:p>
        </p:txBody>
      </p:sp>
    </p:spTree>
    <p:extLst>
      <p:ext uri="{BB962C8B-B14F-4D97-AF65-F5344CB8AC3E}">
        <p14:creationId xmlns:p14="http://schemas.microsoft.com/office/powerpoint/2010/main" val="110211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b="1" dirty="0"/>
              <a:t>Convert Nominal variables to dummy variables</a:t>
            </a:r>
            <a:endParaRPr lang="zh-TW" altLang="en-US" sz="4000" b="1" dirty="0"/>
          </a:p>
        </p:txBody>
      </p:sp>
      <p:sp>
        <p:nvSpPr>
          <p:cNvPr id="7" name="日期版面配置區 6"/>
          <p:cNvSpPr>
            <a:spLocks noGrp="1"/>
          </p:cNvSpPr>
          <p:nvPr>
            <p:ph type="dt" sz="half" idx="10"/>
          </p:nvPr>
        </p:nvSpPr>
        <p:spPr/>
        <p:txBody>
          <a:bodyPr/>
          <a:lstStyle/>
          <a:p>
            <a:fld id="{17559EAF-140B-4652-8B96-9845D22538C9}"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3</a:t>
            </a:fld>
            <a:endParaRPr lang="zh-TW" altLang="en-US"/>
          </a:p>
        </p:txBody>
      </p:sp>
      <p:pic>
        <p:nvPicPr>
          <p:cNvPr id="9" name="內容版面配置區 8">
            <a:extLst>
              <a:ext uri="{FF2B5EF4-FFF2-40B4-BE49-F238E27FC236}">
                <a16:creationId xmlns:a16="http://schemas.microsoft.com/office/drawing/2014/main" id="{04CA6CAB-FD4A-4C9B-92FB-41315C8780E1}"/>
              </a:ext>
            </a:extLst>
          </p:cNvPr>
          <p:cNvPicPr>
            <a:picLocks noGrp="1" noChangeAspect="1"/>
          </p:cNvPicPr>
          <p:nvPr>
            <p:ph idx="1"/>
          </p:nvPr>
        </p:nvPicPr>
        <p:blipFill>
          <a:blip r:embed="rId2"/>
          <a:stretch>
            <a:fillRect/>
          </a:stretch>
        </p:blipFill>
        <p:spPr>
          <a:xfrm>
            <a:off x="1066800" y="1966361"/>
            <a:ext cx="10058400" cy="977185"/>
          </a:xfrm>
          <a:prstGeom prst="rect">
            <a:avLst/>
          </a:prstGeom>
        </p:spPr>
      </p:pic>
      <p:pic>
        <p:nvPicPr>
          <p:cNvPr id="10" name="圖片 9">
            <a:extLst>
              <a:ext uri="{FF2B5EF4-FFF2-40B4-BE49-F238E27FC236}">
                <a16:creationId xmlns:a16="http://schemas.microsoft.com/office/drawing/2014/main" id="{45F38706-892E-429F-9B47-0E64CE49C73A}"/>
              </a:ext>
            </a:extLst>
          </p:cNvPr>
          <p:cNvPicPr>
            <a:picLocks noChangeAspect="1"/>
          </p:cNvPicPr>
          <p:nvPr/>
        </p:nvPicPr>
        <p:blipFill rotWithShape="1">
          <a:blip r:embed="rId3"/>
          <a:srcRect r="59791"/>
          <a:stretch/>
        </p:blipFill>
        <p:spPr>
          <a:xfrm>
            <a:off x="1431373" y="3911954"/>
            <a:ext cx="4044287" cy="814951"/>
          </a:xfrm>
          <a:prstGeom prst="rect">
            <a:avLst/>
          </a:prstGeom>
        </p:spPr>
      </p:pic>
      <p:pic>
        <p:nvPicPr>
          <p:cNvPr id="11" name="圖片 10">
            <a:extLst>
              <a:ext uri="{FF2B5EF4-FFF2-40B4-BE49-F238E27FC236}">
                <a16:creationId xmlns:a16="http://schemas.microsoft.com/office/drawing/2014/main" id="{9FF9A965-4A08-4E93-B487-FCB26AFDEB93}"/>
              </a:ext>
            </a:extLst>
          </p:cNvPr>
          <p:cNvPicPr>
            <a:picLocks noChangeAspect="1"/>
          </p:cNvPicPr>
          <p:nvPr/>
        </p:nvPicPr>
        <p:blipFill rotWithShape="1">
          <a:blip r:embed="rId4"/>
          <a:srcRect r="59792"/>
          <a:stretch/>
        </p:blipFill>
        <p:spPr>
          <a:xfrm>
            <a:off x="1431373" y="5011652"/>
            <a:ext cx="4044287" cy="636886"/>
          </a:xfrm>
          <a:prstGeom prst="rect">
            <a:avLst/>
          </a:prstGeom>
          <a:ln>
            <a:noFill/>
          </a:ln>
        </p:spPr>
      </p:pic>
      <p:pic>
        <p:nvPicPr>
          <p:cNvPr id="12" name="圖片 11">
            <a:extLst>
              <a:ext uri="{FF2B5EF4-FFF2-40B4-BE49-F238E27FC236}">
                <a16:creationId xmlns:a16="http://schemas.microsoft.com/office/drawing/2014/main" id="{9931022E-2F67-497E-9E3C-74082E20514F}"/>
              </a:ext>
            </a:extLst>
          </p:cNvPr>
          <p:cNvPicPr>
            <a:picLocks noChangeAspect="1"/>
          </p:cNvPicPr>
          <p:nvPr/>
        </p:nvPicPr>
        <p:blipFill>
          <a:blip r:embed="rId5"/>
          <a:stretch>
            <a:fillRect/>
          </a:stretch>
        </p:blipFill>
        <p:spPr>
          <a:xfrm>
            <a:off x="6096000" y="3784591"/>
            <a:ext cx="4295775" cy="2124075"/>
          </a:xfrm>
          <a:prstGeom prst="rect">
            <a:avLst/>
          </a:prstGeom>
        </p:spPr>
      </p:pic>
      <p:sp>
        <p:nvSpPr>
          <p:cNvPr id="13" name="文字方塊 12">
            <a:extLst>
              <a:ext uri="{FF2B5EF4-FFF2-40B4-BE49-F238E27FC236}">
                <a16:creationId xmlns:a16="http://schemas.microsoft.com/office/drawing/2014/main" id="{67C2EBA8-6F6B-482C-A836-C8685DA4B452}"/>
              </a:ext>
            </a:extLst>
          </p:cNvPr>
          <p:cNvSpPr txBox="1"/>
          <p:nvPr/>
        </p:nvSpPr>
        <p:spPr>
          <a:xfrm>
            <a:off x="1066800" y="3291768"/>
            <a:ext cx="1683092" cy="400110"/>
          </a:xfrm>
          <a:prstGeom prst="rect">
            <a:avLst/>
          </a:prstGeom>
          <a:noFill/>
        </p:spPr>
        <p:txBody>
          <a:bodyPr wrap="square" rtlCol="0">
            <a:spAutoFit/>
          </a:bodyPr>
          <a:lstStyle/>
          <a:p>
            <a:r>
              <a:rPr lang="en-US" altLang="zh-TW" sz="2000" dirty="0">
                <a:solidFill>
                  <a:schemeClr val="accent1">
                    <a:lumMod val="75000"/>
                  </a:schemeClr>
                </a:solidFill>
              </a:rPr>
              <a:t>For example :</a:t>
            </a:r>
            <a:endParaRPr lang="zh-TW" altLang="en-US" sz="2000" dirty="0">
              <a:solidFill>
                <a:schemeClr val="accent1">
                  <a:lumMod val="75000"/>
                </a:schemeClr>
              </a:solidFill>
            </a:endParaRPr>
          </a:p>
        </p:txBody>
      </p:sp>
    </p:spTree>
    <p:extLst>
      <p:ext uri="{BB962C8B-B14F-4D97-AF65-F5344CB8AC3E}">
        <p14:creationId xmlns:p14="http://schemas.microsoft.com/office/powerpoint/2010/main" val="298060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b="1" dirty="0"/>
              <a:t>Convert Ordinal variables to dummy variables</a:t>
            </a:r>
            <a:endParaRPr lang="zh-TW" altLang="en-US" sz="4000" b="1" dirty="0"/>
          </a:p>
        </p:txBody>
      </p:sp>
      <p:pic>
        <p:nvPicPr>
          <p:cNvPr id="4" name="內容版面配置區 3">
            <a:extLst>
              <a:ext uri="{FF2B5EF4-FFF2-40B4-BE49-F238E27FC236}">
                <a16:creationId xmlns:a16="http://schemas.microsoft.com/office/drawing/2014/main" id="{53AC1C4F-8775-4B7D-A180-5B971CF879EB}"/>
              </a:ext>
            </a:extLst>
          </p:cNvPr>
          <p:cNvPicPr>
            <a:picLocks noGrp="1" noChangeAspect="1"/>
          </p:cNvPicPr>
          <p:nvPr>
            <p:ph idx="1"/>
          </p:nvPr>
        </p:nvPicPr>
        <p:blipFill>
          <a:blip r:embed="rId2"/>
          <a:stretch>
            <a:fillRect/>
          </a:stretch>
        </p:blipFill>
        <p:spPr>
          <a:xfrm>
            <a:off x="1154083" y="2048247"/>
            <a:ext cx="10058400" cy="806431"/>
          </a:xfrm>
          <a:prstGeom prst="rect">
            <a:avLst/>
          </a:prstGeom>
        </p:spPr>
      </p:pic>
      <p:sp>
        <p:nvSpPr>
          <p:cNvPr id="7" name="日期版面配置區 6"/>
          <p:cNvSpPr>
            <a:spLocks noGrp="1"/>
          </p:cNvSpPr>
          <p:nvPr>
            <p:ph type="dt" sz="half" idx="10"/>
          </p:nvPr>
        </p:nvSpPr>
        <p:spPr/>
        <p:txBody>
          <a:bodyPr/>
          <a:lstStyle/>
          <a:p>
            <a:fld id="{17559EAF-140B-4652-8B96-9845D22538C9}"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4</a:t>
            </a:fld>
            <a:endParaRPr lang="zh-TW" altLang="en-US"/>
          </a:p>
        </p:txBody>
      </p:sp>
      <p:pic>
        <p:nvPicPr>
          <p:cNvPr id="3" name="圖片 2">
            <a:extLst>
              <a:ext uri="{FF2B5EF4-FFF2-40B4-BE49-F238E27FC236}">
                <a16:creationId xmlns:a16="http://schemas.microsoft.com/office/drawing/2014/main" id="{24E3AEA6-9B13-4A18-B59C-7D02BD3B7D49}"/>
              </a:ext>
            </a:extLst>
          </p:cNvPr>
          <p:cNvPicPr>
            <a:picLocks noChangeAspect="1"/>
          </p:cNvPicPr>
          <p:nvPr/>
        </p:nvPicPr>
        <p:blipFill>
          <a:blip r:embed="rId3"/>
          <a:stretch>
            <a:fillRect/>
          </a:stretch>
        </p:blipFill>
        <p:spPr>
          <a:xfrm>
            <a:off x="1097280" y="3518758"/>
            <a:ext cx="10058400" cy="484565"/>
          </a:xfrm>
          <a:prstGeom prst="rect">
            <a:avLst/>
          </a:prstGeom>
        </p:spPr>
      </p:pic>
      <p:pic>
        <p:nvPicPr>
          <p:cNvPr id="5" name="圖片 4">
            <a:extLst>
              <a:ext uri="{FF2B5EF4-FFF2-40B4-BE49-F238E27FC236}">
                <a16:creationId xmlns:a16="http://schemas.microsoft.com/office/drawing/2014/main" id="{533B4C9D-64FB-4600-B9EC-26CBA333B02F}"/>
              </a:ext>
            </a:extLst>
          </p:cNvPr>
          <p:cNvPicPr>
            <a:picLocks noChangeAspect="1"/>
          </p:cNvPicPr>
          <p:nvPr/>
        </p:nvPicPr>
        <p:blipFill rotWithShape="1">
          <a:blip r:embed="rId4"/>
          <a:srcRect t="10900"/>
          <a:stretch/>
        </p:blipFill>
        <p:spPr>
          <a:xfrm>
            <a:off x="4065662" y="4093082"/>
            <a:ext cx="1304925" cy="2019860"/>
          </a:xfrm>
          <a:prstGeom prst="rect">
            <a:avLst/>
          </a:prstGeom>
        </p:spPr>
      </p:pic>
      <p:pic>
        <p:nvPicPr>
          <p:cNvPr id="6" name="圖片 5">
            <a:extLst>
              <a:ext uri="{FF2B5EF4-FFF2-40B4-BE49-F238E27FC236}">
                <a16:creationId xmlns:a16="http://schemas.microsoft.com/office/drawing/2014/main" id="{E852EE26-694B-40C2-AEB7-622FD2D40E8C}"/>
              </a:ext>
            </a:extLst>
          </p:cNvPr>
          <p:cNvPicPr>
            <a:picLocks noChangeAspect="1"/>
          </p:cNvPicPr>
          <p:nvPr/>
        </p:nvPicPr>
        <p:blipFill rotWithShape="1">
          <a:blip r:embed="rId5"/>
          <a:srcRect t="6992"/>
          <a:stretch/>
        </p:blipFill>
        <p:spPr>
          <a:xfrm>
            <a:off x="6596874" y="4093081"/>
            <a:ext cx="1295400" cy="2019860"/>
          </a:xfrm>
          <a:prstGeom prst="rect">
            <a:avLst/>
          </a:prstGeom>
        </p:spPr>
      </p:pic>
      <p:sp>
        <p:nvSpPr>
          <p:cNvPr id="9" name="文字方塊 8">
            <a:extLst>
              <a:ext uri="{FF2B5EF4-FFF2-40B4-BE49-F238E27FC236}">
                <a16:creationId xmlns:a16="http://schemas.microsoft.com/office/drawing/2014/main" id="{A73B257A-CABE-4E4F-AF19-CF827D8955D3}"/>
              </a:ext>
            </a:extLst>
          </p:cNvPr>
          <p:cNvSpPr txBox="1"/>
          <p:nvPr/>
        </p:nvSpPr>
        <p:spPr>
          <a:xfrm>
            <a:off x="1097280" y="3059668"/>
            <a:ext cx="1683092" cy="400110"/>
          </a:xfrm>
          <a:prstGeom prst="rect">
            <a:avLst/>
          </a:prstGeom>
          <a:noFill/>
        </p:spPr>
        <p:txBody>
          <a:bodyPr wrap="square" rtlCol="0">
            <a:spAutoFit/>
          </a:bodyPr>
          <a:lstStyle/>
          <a:p>
            <a:r>
              <a:rPr lang="en-US" altLang="zh-TW" sz="2000" dirty="0">
                <a:solidFill>
                  <a:schemeClr val="accent1">
                    <a:lumMod val="75000"/>
                  </a:schemeClr>
                </a:solidFill>
              </a:rPr>
              <a:t>For example :</a:t>
            </a:r>
            <a:endParaRPr lang="zh-TW" altLang="en-US" sz="2000" dirty="0">
              <a:solidFill>
                <a:schemeClr val="accent1">
                  <a:lumMod val="75000"/>
                </a:schemeClr>
              </a:solidFill>
            </a:endParaRPr>
          </a:p>
        </p:txBody>
      </p:sp>
    </p:spTree>
    <p:extLst>
      <p:ext uri="{BB962C8B-B14F-4D97-AF65-F5344CB8AC3E}">
        <p14:creationId xmlns:p14="http://schemas.microsoft.com/office/powerpoint/2010/main" val="198680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Data imputation</a:t>
            </a:r>
            <a:endParaRPr lang="zh-TW" altLang="en-US" b="1" dirty="0"/>
          </a:p>
        </p:txBody>
      </p:sp>
      <p:sp>
        <p:nvSpPr>
          <p:cNvPr id="3" name="內容版面配置區 2"/>
          <p:cNvSpPr>
            <a:spLocks noGrp="1"/>
          </p:cNvSpPr>
          <p:nvPr>
            <p:ph idx="1"/>
          </p:nvPr>
        </p:nvSpPr>
        <p:spPr>
          <a:xfrm>
            <a:off x="1097280" y="2173856"/>
            <a:ext cx="10058400" cy="3695237"/>
          </a:xfrm>
        </p:spPr>
        <p:txBody>
          <a:bodyPr>
            <a:normAutofit/>
          </a:bodyPr>
          <a:lstStyle/>
          <a:p>
            <a:pPr marL="216000" indent="-216000">
              <a:buFont typeface="Arial" panose="020B0604020202020204" pitchFamily="34" charset="0"/>
              <a:buChar char="•"/>
            </a:pPr>
            <a:r>
              <a:rPr lang="en-US" altLang="zh-TW" sz="2400" dirty="0"/>
              <a:t>K=3 Nearest Neighbor</a:t>
            </a:r>
          </a:p>
          <a:p>
            <a:pPr marL="216000" indent="-216000">
              <a:buFont typeface="Arial" panose="020B0604020202020204" pitchFamily="34" charset="0"/>
              <a:buChar char="•"/>
            </a:pPr>
            <a:r>
              <a:rPr lang="en-US" altLang="zh-TW" sz="2400" dirty="0"/>
              <a:t>K=10 Nearest Neighbor</a:t>
            </a:r>
          </a:p>
          <a:p>
            <a:pPr marL="216000" indent="-216000">
              <a:buFont typeface="Arial" panose="020B0604020202020204" pitchFamily="34" charset="0"/>
              <a:buChar char="•"/>
            </a:pPr>
            <a:r>
              <a:rPr lang="en-US" altLang="zh-TW" sz="2400" dirty="0"/>
              <a:t>Multiple Imputation by Chained Equations (MICE)</a:t>
            </a:r>
          </a:p>
        </p:txBody>
      </p:sp>
      <p:sp>
        <p:nvSpPr>
          <p:cNvPr id="7" name="日期版面配置區 6"/>
          <p:cNvSpPr>
            <a:spLocks noGrp="1"/>
          </p:cNvSpPr>
          <p:nvPr>
            <p:ph type="dt" sz="half" idx="10"/>
          </p:nvPr>
        </p:nvSpPr>
        <p:spPr/>
        <p:txBody>
          <a:bodyPr/>
          <a:lstStyle/>
          <a:p>
            <a:fld id="{B21BC603-3E0E-4144-A3B0-A91CB4D114B2}"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5</a:t>
            </a:fld>
            <a:endParaRPr lang="zh-TW" altLang="en-US"/>
          </a:p>
        </p:txBody>
      </p:sp>
    </p:spTree>
    <p:extLst>
      <p:ext uri="{BB962C8B-B14F-4D97-AF65-F5344CB8AC3E}">
        <p14:creationId xmlns:p14="http://schemas.microsoft.com/office/powerpoint/2010/main" val="348558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67315C-DDF0-C442-B214-207DBC4DA460}"/>
              </a:ext>
            </a:extLst>
          </p:cNvPr>
          <p:cNvSpPr>
            <a:spLocks noGrp="1"/>
          </p:cNvSpPr>
          <p:nvPr>
            <p:ph type="title"/>
          </p:nvPr>
        </p:nvSpPr>
        <p:spPr/>
        <p:txBody>
          <a:bodyPr/>
          <a:lstStyle/>
          <a:p>
            <a:r>
              <a:rPr lang="en-US" altLang="zh-TW" b="1" dirty="0"/>
              <a:t>K</a:t>
            </a:r>
            <a:r>
              <a:rPr lang="zh-TW" altLang="en-US" b="1" dirty="0"/>
              <a:t> </a:t>
            </a:r>
            <a:r>
              <a:rPr lang="en-US" altLang="zh-TW" b="1" dirty="0"/>
              <a:t> Nearest Neighbor</a:t>
            </a:r>
            <a:endParaRPr lang="zh-TW" altLang="en-US" b="1" dirty="0"/>
          </a:p>
        </p:txBody>
      </p:sp>
      <p:sp>
        <p:nvSpPr>
          <p:cNvPr id="4" name="日期版面配置區 3">
            <a:extLst>
              <a:ext uri="{FF2B5EF4-FFF2-40B4-BE49-F238E27FC236}">
                <a16:creationId xmlns:a16="http://schemas.microsoft.com/office/drawing/2014/main" id="{C2187856-5664-EC4C-BA85-C05C68662368}"/>
              </a:ext>
            </a:extLst>
          </p:cNvPr>
          <p:cNvSpPr>
            <a:spLocks noGrp="1"/>
          </p:cNvSpPr>
          <p:nvPr>
            <p:ph type="dt" sz="half" idx="10"/>
          </p:nvPr>
        </p:nvSpPr>
        <p:spPr/>
        <p:txBody>
          <a:bodyPr/>
          <a:lstStyle/>
          <a:p>
            <a:fld id="{15F4B021-5F36-48DA-900A-7EA78BFA3F8C}" type="datetime1">
              <a:rPr lang="zh-TW" altLang="en-US" smtClean="0"/>
              <a:t>2020/7/1</a:t>
            </a:fld>
            <a:endParaRPr lang="zh-TW" altLang="en-US"/>
          </a:p>
        </p:txBody>
      </p:sp>
      <p:sp>
        <p:nvSpPr>
          <p:cNvPr id="5" name="投影片編號版面配置區 4">
            <a:extLst>
              <a:ext uri="{FF2B5EF4-FFF2-40B4-BE49-F238E27FC236}">
                <a16:creationId xmlns:a16="http://schemas.microsoft.com/office/drawing/2014/main" id="{6B3F605C-17C2-2745-8FED-6A1C38813B3D}"/>
              </a:ext>
            </a:extLst>
          </p:cNvPr>
          <p:cNvSpPr>
            <a:spLocks noGrp="1"/>
          </p:cNvSpPr>
          <p:nvPr>
            <p:ph type="sldNum" sz="quarter" idx="12"/>
          </p:nvPr>
        </p:nvSpPr>
        <p:spPr/>
        <p:txBody>
          <a:bodyPr/>
          <a:lstStyle/>
          <a:p>
            <a:fld id="{3A38D370-E555-49CE-9B0F-08382B162A36}" type="slidenum">
              <a:rPr lang="zh-TW" altLang="en-US" smtClean="0"/>
              <a:t>6</a:t>
            </a:fld>
            <a:endParaRPr lang="zh-TW" altLang="en-US"/>
          </a:p>
        </p:txBody>
      </p:sp>
      <p:sp>
        <p:nvSpPr>
          <p:cNvPr id="6" name="文字方塊 5">
            <a:extLst>
              <a:ext uri="{FF2B5EF4-FFF2-40B4-BE49-F238E27FC236}">
                <a16:creationId xmlns:a16="http://schemas.microsoft.com/office/drawing/2014/main" id="{0D82E183-372B-EC42-9D3C-9549FADD8ADA}"/>
              </a:ext>
            </a:extLst>
          </p:cNvPr>
          <p:cNvSpPr txBox="1"/>
          <p:nvPr/>
        </p:nvSpPr>
        <p:spPr>
          <a:xfrm>
            <a:off x="1213675" y="1977779"/>
            <a:ext cx="10088018" cy="369332"/>
          </a:xfrm>
          <a:prstGeom prst="rect">
            <a:avLst/>
          </a:prstGeom>
          <a:noFill/>
        </p:spPr>
        <p:txBody>
          <a:bodyPr wrap="none" rtlCol="0">
            <a:spAutoFit/>
          </a:bodyPr>
          <a:lstStyle/>
          <a:p>
            <a:r>
              <a:rPr lang="zh-TW" altLang="en-US" dirty="0"/>
              <a:t>使用</a:t>
            </a:r>
            <a:r>
              <a:rPr lang="en" altLang="zh-TW" dirty="0"/>
              <a:t>k</a:t>
            </a:r>
            <a:r>
              <a:rPr lang="zh-TW" altLang="en-US" dirty="0"/>
              <a:t>個最鄰近的資料點，去計算與遺失資料點的距離，並計算這</a:t>
            </a:r>
            <a:r>
              <a:rPr lang="en" altLang="zh-TW" dirty="0"/>
              <a:t>k</a:t>
            </a:r>
            <a:r>
              <a:rPr lang="zh-TW" altLang="en-US" dirty="0"/>
              <a:t>個距離的加權平均值來做填補。</a:t>
            </a:r>
            <a:endParaRPr kumimoji="1" lang="zh-TW" altLang="en-US" dirty="0"/>
          </a:p>
        </p:txBody>
      </p:sp>
      <p:sp>
        <p:nvSpPr>
          <p:cNvPr id="8" name="文字方塊 7">
            <a:extLst>
              <a:ext uri="{FF2B5EF4-FFF2-40B4-BE49-F238E27FC236}">
                <a16:creationId xmlns:a16="http://schemas.microsoft.com/office/drawing/2014/main" id="{FDECDFF2-20C0-B74A-81FE-E22FCC3D6AEE}"/>
              </a:ext>
            </a:extLst>
          </p:cNvPr>
          <p:cNvSpPr txBox="1"/>
          <p:nvPr/>
        </p:nvSpPr>
        <p:spPr>
          <a:xfrm>
            <a:off x="1314036" y="2470844"/>
            <a:ext cx="10088018" cy="3372142"/>
          </a:xfrm>
          <a:prstGeom prst="rect">
            <a:avLst/>
          </a:prstGeom>
          <a:noFill/>
        </p:spPr>
        <p:txBody>
          <a:bodyPr wrap="square" rtlCol="0">
            <a:spAutoFit/>
          </a:bodyPr>
          <a:lstStyle/>
          <a:p>
            <a:pPr fontAlgn="base">
              <a:lnSpc>
                <a:spcPct val="150000"/>
              </a:lnSpc>
            </a:pPr>
            <a:r>
              <a:rPr lang="zh-TW" altLang="en-US" dirty="0"/>
              <a:t>優點：</a:t>
            </a:r>
          </a:p>
          <a:p>
            <a:pPr marL="800100" lvl="1" indent="-342900" fontAlgn="base">
              <a:lnSpc>
                <a:spcPct val="150000"/>
              </a:lnSpc>
              <a:buFont typeface="+mj-lt"/>
              <a:buAutoNum type="arabicPeriod"/>
            </a:pPr>
            <a:r>
              <a:rPr lang="zh-CN" altLang="en-US" dirty="0"/>
              <a:t>可以</a:t>
            </a:r>
            <a:r>
              <a:rPr lang="zh-TW" altLang="en-US" dirty="0"/>
              <a:t>預測連續和類別變數。</a:t>
            </a:r>
          </a:p>
          <a:p>
            <a:pPr marL="800100" lvl="1" indent="-342900" fontAlgn="base">
              <a:lnSpc>
                <a:spcPct val="150000"/>
              </a:lnSpc>
              <a:buFont typeface="+mj-lt"/>
              <a:buAutoNum type="arabicPeriod"/>
            </a:pPr>
            <a:r>
              <a:rPr lang="zh-TW" altLang="en-US" dirty="0"/>
              <a:t>不需要為每個含有缺失值的變量單獨創建模型。</a:t>
            </a:r>
          </a:p>
          <a:p>
            <a:pPr marL="800100" lvl="1" indent="-342900" fontAlgn="base">
              <a:lnSpc>
                <a:spcPct val="150000"/>
              </a:lnSpc>
              <a:buFont typeface="+mj-lt"/>
              <a:buAutoNum type="arabicPeriod"/>
            </a:pPr>
            <a:r>
              <a:rPr lang="zh-TW" altLang="en-US" dirty="0"/>
              <a:t>含有多個缺失值的變量也能夠被輕易處理。</a:t>
            </a:r>
          </a:p>
          <a:p>
            <a:pPr marL="800100" lvl="1" indent="-342900" fontAlgn="base">
              <a:lnSpc>
                <a:spcPct val="150000"/>
              </a:lnSpc>
              <a:buFont typeface="+mj-lt"/>
              <a:buAutoNum type="arabicPeriod"/>
            </a:pPr>
            <a:r>
              <a:rPr lang="zh-TW" altLang="en-US" dirty="0"/>
              <a:t>算法考慮到了數據的相關性。</a:t>
            </a:r>
          </a:p>
          <a:p>
            <a:pPr fontAlgn="base">
              <a:lnSpc>
                <a:spcPct val="150000"/>
              </a:lnSpc>
            </a:pPr>
            <a:r>
              <a:rPr lang="zh-TW" altLang="en-US" dirty="0"/>
              <a:t>缺點：</a:t>
            </a:r>
          </a:p>
          <a:p>
            <a:pPr marL="800100" lvl="1" indent="-342900" fontAlgn="base">
              <a:lnSpc>
                <a:spcPct val="150000"/>
              </a:lnSpc>
              <a:buFont typeface="+mj-lt"/>
              <a:buAutoNum type="arabicPeriod"/>
            </a:pPr>
            <a:r>
              <a:rPr lang="zh-TW" altLang="en-US" dirty="0"/>
              <a:t>對於大數據， </a:t>
            </a:r>
            <a:r>
              <a:rPr lang="en" altLang="zh-TW" dirty="0"/>
              <a:t>KNN </a:t>
            </a:r>
            <a:r>
              <a:rPr lang="zh-TW" altLang="en-US" dirty="0"/>
              <a:t>模型是非常耗時的。</a:t>
            </a:r>
            <a:endParaRPr lang="en-US" altLang="zh-TW" dirty="0"/>
          </a:p>
          <a:p>
            <a:pPr marL="800100" lvl="1" indent="-342900" fontAlgn="base">
              <a:lnSpc>
                <a:spcPct val="150000"/>
              </a:lnSpc>
              <a:buFont typeface="+mj-lt"/>
              <a:buAutoNum type="arabicPeriod"/>
            </a:pPr>
            <a:r>
              <a:rPr lang="en" altLang="zh-TW" dirty="0"/>
              <a:t>K </a:t>
            </a:r>
            <a:r>
              <a:rPr lang="zh-TW" altLang="en-US" dirty="0"/>
              <a:t>值的選擇？</a:t>
            </a:r>
          </a:p>
        </p:txBody>
      </p:sp>
      <p:pic>
        <p:nvPicPr>
          <p:cNvPr id="9" name="圖片 8">
            <a:extLst>
              <a:ext uri="{FF2B5EF4-FFF2-40B4-BE49-F238E27FC236}">
                <a16:creationId xmlns:a16="http://schemas.microsoft.com/office/drawing/2014/main" id="{5BDEB8C4-8DBF-0947-AC28-E5580595400B}"/>
              </a:ext>
            </a:extLst>
          </p:cNvPr>
          <p:cNvPicPr>
            <a:picLocks noChangeAspect="1"/>
          </p:cNvPicPr>
          <p:nvPr/>
        </p:nvPicPr>
        <p:blipFill>
          <a:blip r:embed="rId2"/>
          <a:stretch>
            <a:fillRect/>
          </a:stretch>
        </p:blipFill>
        <p:spPr>
          <a:xfrm>
            <a:off x="7091680" y="2632915"/>
            <a:ext cx="4064000" cy="3048000"/>
          </a:xfrm>
          <a:prstGeom prst="rect">
            <a:avLst/>
          </a:prstGeom>
        </p:spPr>
      </p:pic>
      <p:grpSp>
        <p:nvGrpSpPr>
          <p:cNvPr id="17" name="群組 16">
            <a:extLst>
              <a:ext uri="{FF2B5EF4-FFF2-40B4-BE49-F238E27FC236}">
                <a16:creationId xmlns:a16="http://schemas.microsoft.com/office/drawing/2014/main" id="{44340286-2277-461F-9E04-183A2FBD864E}"/>
              </a:ext>
            </a:extLst>
          </p:cNvPr>
          <p:cNvGrpSpPr/>
          <p:nvPr/>
        </p:nvGrpSpPr>
        <p:grpSpPr>
          <a:xfrm>
            <a:off x="1138967" y="1737360"/>
            <a:ext cx="10237433" cy="4261713"/>
            <a:chOff x="1138967" y="1737360"/>
            <a:chExt cx="10237433" cy="4261713"/>
          </a:xfrm>
        </p:grpSpPr>
        <p:grpSp>
          <p:nvGrpSpPr>
            <p:cNvPr id="10" name="群組 9">
              <a:extLst>
                <a:ext uri="{FF2B5EF4-FFF2-40B4-BE49-F238E27FC236}">
                  <a16:creationId xmlns:a16="http://schemas.microsoft.com/office/drawing/2014/main" id="{2900C3BD-C16F-43F7-A96E-D42B97F95FEB}"/>
                </a:ext>
              </a:extLst>
            </p:cNvPr>
            <p:cNvGrpSpPr/>
            <p:nvPr/>
          </p:nvGrpSpPr>
          <p:grpSpPr>
            <a:xfrm>
              <a:off x="1138967" y="1737360"/>
              <a:ext cx="10237433" cy="4261713"/>
              <a:chOff x="1180730" y="1755444"/>
              <a:chExt cx="9944470" cy="4261713"/>
            </a:xfrm>
          </p:grpSpPr>
          <p:sp>
            <p:nvSpPr>
              <p:cNvPr id="11" name="文字方塊 10">
                <a:extLst>
                  <a:ext uri="{FF2B5EF4-FFF2-40B4-BE49-F238E27FC236}">
                    <a16:creationId xmlns:a16="http://schemas.microsoft.com/office/drawing/2014/main" id="{F4FCE232-22A6-4F5C-B844-56C8CF5D0F7C}"/>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sp>
            <p:nvSpPr>
              <p:cNvPr id="13" name="文字方塊 12">
                <a:extLst>
                  <a:ext uri="{FF2B5EF4-FFF2-40B4-BE49-F238E27FC236}">
                    <a16:creationId xmlns:a16="http://schemas.microsoft.com/office/drawing/2014/main" id="{47E7A01E-5E12-4616-A7B4-59F42A336C88}"/>
                  </a:ext>
                </a:extLst>
              </p:cNvPr>
              <p:cNvSpPr txBox="1"/>
              <p:nvPr/>
            </p:nvSpPr>
            <p:spPr>
              <a:xfrm>
                <a:off x="4109226" y="1842286"/>
                <a:ext cx="4087476" cy="584775"/>
              </a:xfrm>
              <a:prstGeom prst="rect">
                <a:avLst/>
              </a:prstGeom>
              <a:noFill/>
            </p:spPr>
            <p:txBody>
              <a:bodyPr wrap="square" rtlCol="0">
                <a:spAutoFit/>
              </a:bodyPr>
              <a:lstStyle/>
              <a:p>
                <a:pPr algn="ctr"/>
                <a:r>
                  <a:rPr lang="en-US" altLang="zh-TW" sz="3200" dirty="0">
                    <a:solidFill>
                      <a:schemeClr val="accent2">
                        <a:lumMod val="60000"/>
                        <a:lumOff val="40000"/>
                      </a:schemeClr>
                    </a:solidFill>
                  </a:rPr>
                  <a:t>  code</a:t>
                </a:r>
                <a:endParaRPr lang="zh-TW" altLang="en-US" sz="3200" dirty="0">
                  <a:solidFill>
                    <a:schemeClr val="accent2">
                      <a:lumMod val="60000"/>
                      <a:lumOff val="40000"/>
                    </a:schemeClr>
                  </a:solidFill>
                </a:endParaRPr>
              </a:p>
            </p:txBody>
          </p:sp>
        </p:grpSp>
        <p:pic>
          <p:nvPicPr>
            <p:cNvPr id="3" name="圖片 2">
              <a:extLst>
                <a:ext uri="{FF2B5EF4-FFF2-40B4-BE49-F238E27FC236}">
                  <a16:creationId xmlns:a16="http://schemas.microsoft.com/office/drawing/2014/main" id="{5A2AFA7D-6468-425D-ACBE-80CE351C9843}"/>
                </a:ext>
              </a:extLst>
            </p:cNvPr>
            <p:cNvPicPr>
              <a:picLocks noChangeAspect="1"/>
            </p:cNvPicPr>
            <p:nvPr/>
          </p:nvPicPr>
          <p:blipFill>
            <a:blip r:embed="rId3"/>
            <a:stretch>
              <a:fillRect/>
            </a:stretch>
          </p:blipFill>
          <p:spPr>
            <a:xfrm>
              <a:off x="2267055" y="2856752"/>
              <a:ext cx="8181975" cy="2600325"/>
            </a:xfrm>
            <a:prstGeom prst="rect">
              <a:avLst/>
            </a:prstGeom>
          </p:spPr>
        </p:pic>
      </p:grpSp>
    </p:spTree>
    <p:extLst>
      <p:ext uri="{BB962C8B-B14F-4D97-AF65-F5344CB8AC3E}">
        <p14:creationId xmlns:p14="http://schemas.microsoft.com/office/powerpoint/2010/main" val="203122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0069" y="723099"/>
            <a:ext cx="11011862" cy="1450757"/>
          </a:xfrm>
        </p:spPr>
        <p:txBody>
          <a:bodyPr>
            <a:normAutofit fontScale="90000"/>
          </a:bodyPr>
          <a:lstStyle/>
          <a:p>
            <a:pPr algn="ctr"/>
            <a:r>
              <a:rPr lang="en-US" altLang="zh-TW" sz="4800" b="1" dirty="0"/>
              <a:t>Multiple Imputation by Chained Equations (MICE)</a:t>
            </a:r>
            <a:br>
              <a:rPr lang="en-US" altLang="zh-TW" sz="4800" dirty="0"/>
            </a:br>
            <a:endParaRPr lang="zh-TW" altLang="en-US" b="1" dirty="0"/>
          </a:p>
        </p:txBody>
      </p:sp>
      <p:sp>
        <p:nvSpPr>
          <p:cNvPr id="3" name="內容版面配置區 2"/>
          <p:cNvSpPr>
            <a:spLocks noGrp="1"/>
          </p:cNvSpPr>
          <p:nvPr>
            <p:ph idx="1"/>
          </p:nvPr>
        </p:nvSpPr>
        <p:spPr>
          <a:xfrm>
            <a:off x="1066800" y="1429549"/>
            <a:ext cx="10058400" cy="4612022"/>
          </a:xfrm>
        </p:spPr>
        <p:txBody>
          <a:bodyPr>
            <a:normAutofit/>
          </a:bodyPr>
          <a:lstStyle/>
          <a:p>
            <a:pPr marL="216000" indent="-216000">
              <a:buFont typeface="Arial" panose="020B0604020202020204" pitchFamily="34" charset="0"/>
              <a:buChar char="•"/>
            </a:pPr>
            <a:endParaRPr lang="en-US" altLang="zh-TW" sz="2400" dirty="0"/>
          </a:p>
          <a:p>
            <a:pPr marL="216000" indent="-216000">
              <a:buFont typeface="Arial" panose="020B0604020202020204" pitchFamily="34" charset="0"/>
              <a:buChar char="•"/>
            </a:pPr>
            <a:r>
              <a:rPr lang="en-US" altLang="zh-TW" sz="2400" dirty="0"/>
              <a:t>The general procedure for the </a:t>
            </a:r>
            <a:r>
              <a:rPr lang="en-US" altLang="zh-TW" sz="2400" b="1" dirty="0"/>
              <a:t>chained equation approach </a:t>
            </a:r>
            <a:r>
              <a:rPr lang="en-US" altLang="zh-TW" sz="2400" dirty="0"/>
              <a:t>to multiple imputation (Mice)</a:t>
            </a:r>
          </a:p>
          <a:p>
            <a:pPr marL="0" indent="0">
              <a:buNone/>
            </a:pPr>
            <a:r>
              <a:rPr lang="en-US" altLang="zh-TW" sz="2400" dirty="0"/>
              <a:t>   </a:t>
            </a:r>
            <a:r>
              <a:rPr lang="en-US" altLang="zh-TW" dirty="0"/>
              <a:t>1.  A simple imputation is performed for every missing value.</a:t>
            </a:r>
          </a:p>
          <a:p>
            <a:pPr marL="0" indent="0">
              <a:buNone/>
            </a:pPr>
            <a:r>
              <a:rPr lang="en-US" altLang="zh-TW" dirty="0"/>
              <a:t>    2. One of the missing variables are set back to missing.</a:t>
            </a:r>
          </a:p>
          <a:p>
            <a:pPr marL="0" indent="0">
              <a:buNone/>
            </a:pPr>
            <a:r>
              <a:rPr lang="en-US" altLang="zh-TW" dirty="0"/>
              <a:t>    3. Regression is performed, the missing variable being the forecast variable and all other      	        </a:t>
            </a:r>
          </a:p>
          <a:p>
            <a:pPr marL="0" indent="0">
              <a:buNone/>
            </a:pPr>
            <a:r>
              <a:rPr lang="en-US" altLang="zh-TW" dirty="0"/>
              <a:t>        variables in the dataset being the predictor variables. </a:t>
            </a:r>
          </a:p>
          <a:p>
            <a:pPr marL="0" indent="0">
              <a:buNone/>
            </a:pPr>
            <a:r>
              <a:rPr lang="en-US" altLang="zh-TW" dirty="0"/>
              <a:t>    4. Missing values are replaced with predictions (imputations) from the regression</a:t>
            </a:r>
          </a:p>
          <a:p>
            <a:pPr marL="0" indent="0">
              <a:buNone/>
            </a:pPr>
            <a:r>
              <a:rPr lang="en-US" altLang="zh-TW" dirty="0"/>
              <a:t>    5. Repeat step 2-4 for each variable that has missing data</a:t>
            </a:r>
          </a:p>
          <a:p>
            <a:pPr marL="0" indent="0">
              <a:buNone/>
            </a:pPr>
            <a:r>
              <a:rPr lang="en-US" altLang="zh-TW" dirty="0"/>
              <a:t>    6. Repeat for a number of cycles then retain results as one imputed dataset.</a:t>
            </a:r>
          </a:p>
        </p:txBody>
      </p:sp>
      <p:sp>
        <p:nvSpPr>
          <p:cNvPr id="7" name="日期版面配置區 6"/>
          <p:cNvSpPr>
            <a:spLocks noGrp="1"/>
          </p:cNvSpPr>
          <p:nvPr>
            <p:ph type="dt" sz="half" idx="10"/>
          </p:nvPr>
        </p:nvSpPr>
        <p:spPr/>
        <p:txBody>
          <a:bodyPr/>
          <a:lstStyle/>
          <a:p>
            <a:fld id="{B21BC603-3E0E-4144-A3B0-A91CB4D114B2}" type="datetime1">
              <a:rPr lang="zh-TW" altLang="en-US" smtClean="0"/>
              <a:t>2020/7/1</a:t>
            </a:fld>
            <a:endParaRPr lang="zh-TW" altLang="en-US"/>
          </a:p>
        </p:txBody>
      </p:sp>
      <p:sp>
        <p:nvSpPr>
          <p:cNvPr id="8" name="投影片編號版面配置區 7"/>
          <p:cNvSpPr>
            <a:spLocks noGrp="1"/>
          </p:cNvSpPr>
          <p:nvPr>
            <p:ph type="sldNum" sz="quarter" idx="12"/>
          </p:nvPr>
        </p:nvSpPr>
        <p:spPr/>
        <p:txBody>
          <a:bodyPr/>
          <a:lstStyle/>
          <a:p>
            <a:fld id="{3A38D370-E555-49CE-9B0F-08382B162A36}" type="slidenum">
              <a:rPr lang="zh-TW" altLang="en-US" smtClean="0"/>
              <a:t>7</a:t>
            </a:fld>
            <a:endParaRPr lang="zh-TW" altLang="en-US"/>
          </a:p>
        </p:txBody>
      </p:sp>
      <p:grpSp>
        <p:nvGrpSpPr>
          <p:cNvPr id="32" name="群組 31">
            <a:extLst>
              <a:ext uri="{FF2B5EF4-FFF2-40B4-BE49-F238E27FC236}">
                <a16:creationId xmlns:a16="http://schemas.microsoft.com/office/drawing/2014/main" id="{50462213-3E6C-4B59-90DF-91857CE9E3BC}"/>
              </a:ext>
            </a:extLst>
          </p:cNvPr>
          <p:cNvGrpSpPr/>
          <p:nvPr/>
        </p:nvGrpSpPr>
        <p:grpSpPr>
          <a:xfrm>
            <a:off x="1066800" y="1699959"/>
            <a:ext cx="10058401" cy="4434942"/>
            <a:chOff x="975050" y="1699959"/>
            <a:chExt cx="10058401" cy="4434942"/>
          </a:xfrm>
        </p:grpSpPr>
        <p:grpSp>
          <p:nvGrpSpPr>
            <p:cNvPr id="33" name="群組 32">
              <a:extLst>
                <a:ext uri="{FF2B5EF4-FFF2-40B4-BE49-F238E27FC236}">
                  <a16:creationId xmlns:a16="http://schemas.microsoft.com/office/drawing/2014/main" id="{9A2BEE33-D961-4DC9-A1F1-7CB307B31B31}"/>
                </a:ext>
              </a:extLst>
            </p:cNvPr>
            <p:cNvGrpSpPr/>
            <p:nvPr/>
          </p:nvGrpSpPr>
          <p:grpSpPr>
            <a:xfrm>
              <a:off x="975050" y="1699959"/>
              <a:ext cx="10058401" cy="4434942"/>
              <a:chOff x="1180730" y="1755444"/>
              <a:chExt cx="9944470" cy="4261713"/>
            </a:xfrm>
          </p:grpSpPr>
          <p:sp>
            <p:nvSpPr>
              <p:cNvPr id="36" name="文字方塊 35">
                <a:extLst>
                  <a:ext uri="{FF2B5EF4-FFF2-40B4-BE49-F238E27FC236}">
                    <a16:creationId xmlns:a16="http://schemas.microsoft.com/office/drawing/2014/main" id="{B55C007E-9917-4318-8BEB-A2CA3656B37B}"/>
                  </a:ext>
                </a:extLst>
              </p:cNvPr>
              <p:cNvSpPr txBox="1"/>
              <p:nvPr/>
            </p:nvSpPr>
            <p:spPr>
              <a:xfrm>
                <a:off x="1180730" y="1755444"/>
                <a:ext cx="9944470" cy="4261713"/>
              </a:xfrm>
              <a:prstGeom prst="rect">
                <a:avLst/>
              </a:prstGeom>
              <a:solidFill>
                <a:schemeClr val="bg1"/>
              </a:solidFill>
              <a:ln>
                <a:solidFill>
                  <a:schemeClr val="accent2">
                    <a:lumMod val="75000"/>
                  </a:schemeClr>
                </a:solidFill>
              </a:ln>
            </p:spPr>
            <p:txBody>
              <a:bodyPr wrap="square" rtlCol="0">
                <a:spAutoFit/>
              </a:bodyPr>
              <a:lstStyle/>
              <a:p>
                <a:endParaRPr lang="zh-TW" altLang="en-US" dirty="0"/>
              </a:p>
            </p:txBody>
          </p:sp>
          <p:grpSp>
            <p:nvGrpSpPr>
              <p:cNvPr id="37" name="群組 36">
                <a:extLst>
                  <a:ext uri="{FF2B5EF4-FFF2-40B4-BE49-F238E27FC236}">
                    <a16:creationId xmlns:a16="http://schemas.microsoft.com/office/drawing/2014/main" id="{1ED3BECD-33E0-4399-A309-25B9F32C969E}"/>
                  </a:ext>
                </a:extLst>
              </p:cNvPr>
              <p:cNvGrpSpPr/>
              <p:nvPr/>
            </p:nvGrpSpPr>
            <p:grpSpPr>
              <a:xfrm>
                <a:off x="3272965" y="1994128"/>
                <a:ext cx="5760000" cy="3784343"/>
                <a:chOff x="2856000" y="1814779"/>
                <a:chExt cx="5760000" cy="3784343"/>
              </a:xfrm>
            </p:grpSpPr>
            <p:pic>
              <p:nvPicPr>
                <p:cNvPr id="39" name="圖片 38">
                  <a:extLst>
                    <a:ext uri="{FF2B5EF4-FFF2-40B4-BE49-F238E27FC236}">
                      <a16:creationId xmlns:a16="http://schemas.microsoft.com/office/drawing/2014/main" id="{37133E99-491F-4220-92B4-F6B7D920868C}"/>
                    </a:ext>
                  </a:extLst>
                </p:cNvPr>
                <p:cNvPicPr>
                  <a:picLocks noChangeAspect="1"/>
                </p:cNvPicPr>
                <p:nvPr/>
              </p:nvPicPr>
              <p:blipFill>
                <a:blip r:embed="rId3"/>
                <a:stretch>
                  <a:fillRect/>
                </a:stretch>
              </p:blipFill>
              <p:spPr>
                <a:xfrm>
                  <a:off x="2856000" y="4585245"/>
                  <a:ext cx="5760000" cy="1013877"/>
                </a:xfrm>
                <a:prstGeom prst="rect">
                  <a:avLst/>
                </a:prstGeom>
              </p:spPr>
            </p:pic>
            <p:pic>
              <p:nvPicPr>
                <p:cNvPr id="40" name="圖片 39">
                  <a:extLst>
                    <a:ext uri="{FF2B5EF4-FFF2-40B4-BE49-F238E27FC236}">
                      <a16:creationId xmlns:a16="http://schemas.microsoft.com/office/drawing/2014/main" id="{20F8739A-FBC0-45CC-8C6B-847FBD8FA89D}"/>
                    </a:ext>
                  </a:extLst>
                </p:cNvPr>
                <p:cNvPicPr>
                  <a:picLocks noChangeAspect="1"/>
                </p:cNvPicPr>
                <p:nvPr/>
              </p:nvPicPr>
              <p:blipFill>
                <a:blip r:embed="rId4"/>
                <a:stretch>
                  <a:fillRect/>
                </a:stretch>
              </p:blipFill>
              <p:spPr>
                <a:xfrm>
                  <a:off x="2856000" y="3302534"/>
                  <a:ext cx="5760000" cy="1154942"/>
                </a:xfrm>
                <a:prstGeom prst="rect">
                  <a:avLst/>
                </a:prstGeom>
              </p:spPr>
            </p:pic>
            <p:pic>
              <p:nvPicPr>
                <p:cNvPr id="41" name="圖片 40">
                  <a:extLst>
                    <a:ext uri="{FF2B5EF4-FFF2-40B4-BE49-F238E27FC236}">
                      <a16:creationId xmlns:a16="http://schemas.microsoft.com/office/drawing/2014/main" id="{7FB2BEC0-B551-49D7-BB90-3F0027C3B518}"/>
                    </a:ext>
                  </a:extLst>
                </p:cNvPr>
                <p:cNvPicPr>
                  <a:picLocks noChangeAspect="1"/>
                </p:cNvPicPr>
                <p:nvPr/>
              </p:nvPicPr>
              <p:blipFill>
                <a:blip r:embed="rId5"/>
                <a:stretch>
                  <a:fillRect/>
                </a:stretch>
              </p:blipFill>
              <p:spPr>
                <a:xfrm>
                  <a:off x="2856000" y="1814779"/>
                  <a:ext cx="5760000" cy="1358776"/>
                </a:xfrm>
                <a:prstGeom prst="rect">
                  <a:avLst/>
                </a:prstGeom>
              </p:spPr>
            </p:pic>
          </p:grpSp>
          <p:sp>
            <p:nvSpPr>
              <p:cNvPr id="38" name="文字方塊 37">
                <a:extLst>
                  <a:ext uri="{FF2B5EF4-FFF2-40B4-BE49-F238E27FC236}">
                    <a16:creationId xmlns:a16="http://schemas.microsoft.com/office/drawing/2014/main" id="{0A15D0B9-AF23-4DA0-8F7D-B9DECB5B882E}"/>
                  </a:ext>
                </a:extLst>
              </p:cNvPr>
              <p:cNvSpPr txBox="1"/>
              <p:nvPr/>
            </p:nvSpPr>
            <p:spPr>
              <a:xfrm>
                <a:off x="1462878" y="1994128"/>
                <a:ext cx="1617064" cy="561934"/>
              </a:xfrm>
              <a:prstGeom prst="rect">
                <a:avLst/>
              </a:prstGeom>
              <a:noFill/>
            </p:spPr>
            <p:txBody>
              <a:bodyPr wrap="square" rtlCol="0">
                <a:spAutoFit/>
              </a:bodyPr>
              <a:lstStyle/>
              <a:p>
                <a:pPr algn="ctr"/>
                <a:r>
                  <a:rPr lang="en-US" altLang="zh-TW" sz="3200" dirty="0">
                    <a:solidFill>
                      <a:schemeClr val="accent2">
                        <a:lumMod val="60000"/>
                        <a:lumOff val="40000"/>
                      </a:schemeClr>
                    </a:solidFill>
                  </a:rPr>
                  <a:t>code</a:t>
                </a:r>
                <a:endParaRPr lang="zh-TW" altLang="en-US" sz="3200" dirty="0">
                  <a:solidFill>
                    <a:schemeClr val="accent2">
                      <a:lumMod val="60000"/>
                      <a:lumOff val="40000"/>
                    </a:schemeClr>
                  </a:solidFill>
                </a:endParaRPr>
              </a:p>
            </p:txBody>
          </p:sp>
        </p:grpSp>
        <p:sp>
          <p:nvSpPr>
            <p:cNvPr id="34" name="文字方塊 33">
              <a:hlinkClick r:id="rId6"/>
              <a:extLst>
                <a:ext uri="{FF2B5EF4-FFF2-40B4-BE49-F238E27FC236}">
                  <a16:creationId xmlns:a16="http://schemas.microsoft.com/office/drawing/2014/main" id="{13BF9C89-B21F-4210-865E-D678F1D80C9F}"/>
                </a:ext>
              </a:extLst>
            </p:cNvPr>
            <p:cNvSpPr txBox="1"/>
            <p:nvPr/>
          </p:nvSpPr>
          <p:spPr>
            <a:xfrm>
              <a:off x="9009810" y="3515882"/>
              <a:ext cx="1057755" cy="461665"/>
            </a:xfrm>
            <a:prstGeom prst="rect">
              <a:avLst/>
            </a:prstGeom>
            <a:noFill/>
            <a:ln w="38100">
              <a:solidFill>
                <a:schemeClr val="accent1"/>
              </a:solidFill>
            </a:ln>
          </p:spPr>
          <p:txBody>
            <a:bodyPr wrap="square" rtlCol="0">
              <a:spAutoFit/>
            </a:bodyPr>
            <a:lstStyle/>
            <a:p>
              <a:pPr algn="ctr"/>
              <a:r>
                <a:rPr lang="en-US" altLang="zh-TW" sz="2400" dirty="0">
                  <a:solidFill>
                    <a:schemeClr val="accent1">
                      <a:lumMod val="75000"/>
                    </a:schemeClr>
                  </a:solidFill>
                </a:rPr>
                <a:t>detail</a:t>
              </a:r>
              <a:endParaRPr lang="zh-TW" altLang="en-US" sz="2400" dirty="0">
                <a:solidFill>
                  <a:schemeClr val="accent1">
                    <a:lumMod val="75000"/>
                  </a:schemeClr>
                </a:solidFill>
              </a:endParaRPr>
            </a:p>
          </p:txBody>
        </p:sp>
        <p:pic>
          <p:nvPicPr>
            <p:cNvPr id="35" name="圖片 34">
              <a:extLst>
                <a:ext uri="{FF2B5EF4-FFF2-40B4-BE49-F238E27FC236}">
                  <a16:creationId xmlns:a16="http://schemas.microsoft.com/office/drawing/2014/main" id="{FA06BA97-3469-4F04-854A-AEB1C1CF4BBA}"/>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54047" b="94893" l="75826" r="97314">
                          <a14:backgroundMark x1="87625" y1="79538" x2="87625" y2="79538"/>
                          <a14:backgroundMark x1="91792" y1="56608" x2="91792" y2="56608"/>
                          <a14:backgroundMark x1="90125" y1="55016" x2="95708" y2="60589"/>
                        </a14:backgroundRemoval>
                      </a14:imgEffect>
                    </a14:imgLayer>
                  </a14:imgProps>
                </a:ext>
              </a:extLst>
            </a:blip>
            <a:srcRect l="73140" t="48941" b="1"/>
            <a:stretch/>
          </p:blipFill>
          <p:spPr>
            <a:xfrm>
              <a:off x="9538687" y="3838938"/>
              <a:ext cx="864000" cy="859524"/>
            </a:xfrm>
            <a:prstGeom prst="rect">
              <a:avLst/>
            </a:prstGeom>
          </p:spPr>
        </p:pic>
      </p:grpSp>
    </p:spTree>
    <p:extLst>
      <p:ext uri="{BB962C8B-B14F-4D97-AF65-F5344CB8AC3E}">
        <p14:creationId xmlns:p14="http://schemas.microsoft.com/office/powerpoint/2010/main" val="192795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b="1" dirty="0"/>
              <a:t>Correlation Matrix plots(continuous variables)</a:t>
            </a:r>
            <a:endParaRPr lang="zh-TW" altLang="en-US" sz="4000" b="1" dirty="0"/>
          </a:p>
        </p:txBody>
      </p:sp>
      <p:sp>
        <p:nvSpPr>
          <p:cNvPr id="3" name="日期版面配置區 2"/>
          <p:cNvSpPr>
            <a:spLocks noGrp="1"/>
          </p:cNvSpPr>
          <p:nvPr>
            <p:ph type="dt" sz="half" idx="10"/>
          </p:nvPr>
        </p:nvSpPr>
        <p:spPr/>
        <p:txBody>
          <a:bodyPr/>
          <a:lstStyle/>
          <a:p>
            <a:fld id="{2FA13160-5795-4302-AB24-0360D03076F2}" type="datetime1">
              <a:rPr lang="zh-TW" altLang="en-US" smtClean="0"/>
              <a:t>2020/7/1</a:t>
            </a:fld>
            <a:endParaRPr lang="zh-TW" altLang="en-US"/>
          </a:p>
        </p:txBody>
      </p:sp>
      <p:sp>
        <p:nvSpPr>
          <p:cNvPr id="7" name="投影片編號版面配置區 6"/>
          <p:cNvSpPr>
            <a:spLocks noGrp="1"/>
          </p:cNvSpPr>
          <p:nvPr>
            <p:ph type="sldNum" sz="quarter" idx="12"/>
          </p:nvPr>
        </p:nvSpPr>
        <p:spPr/>
        <p:txBody>
          <a:bodyPr/>
          <a:lstStyle/>
          <a:p>
            <a:fld id="{3A38D370-E555-49CE-9B0F-08382B162A36}" type="slidenum">
              <a:rPr lang="zh-TW" altLang="en-US" smtClean="0"/>
              <a:t>8</a:t>
            </a:fld>
            <a:endParaRPr lang="zh-TW" altLang="en-US"/>
          </a:p>
        </p:txBody>
      </p:sp>
      <p:pic>
        <p:nvPicPr>
          <p:cNvPr id="8" name="圖片 7">
            <a:extLst>
              <a:ext uri="{FF2B5EF4-FFF2-40B4-BE49-F238E27FC236}">
                <a16:creationId xmlns:a16="http://schemas.microsoft.com/office/drawing/2014/main" id="{80C1ACF8-4457-42AC-B50D-380FD983A47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95" t="11878" r="33287" b="24426"/>
          <a:stretch/>
        </p:blipFill>
        <p:spPr>
          <a:xfrm>
            <a:off x="6475680" y="1916757"/>
            <a:ext cx="4680000" cy="3584945"/>
          </a:xfrm>
          <a:prstGeom prst="rect">
            <a:avLst/>
          </a:prstGeom>
        </p:spPr>
      </p:pic>
      <p:pic>
        <p:nvPicPr>
          <p:cNvPr id="12" name="圖片 11">
            <a:extLst>
              <a:ext uri="{FF2B5EF4-FFF2-40B4-BE49-F238E27FC236}">
                <a16:creationId xmlns:a16="http://schemas.microsoft.com/office/drawing/2014/main" id="{494C1924-752E-4868-8182-897655AA3C43}"/>
              </a:ext>
            </a:extLst>
          </p:cNvPr>
          <p:cNvPicPr>
            <a:picLocks noChangeAspect="1"/>
          </p:cNvPicPr>
          <p:nvPr/>
        </p:nvPicPr>
        <p:blipFill>
          <a:blip r:embed="rId3"/>
          <a:stretch>
            <a:fillRect/>
          </a:stretch>
        </p:blipFill>
        <p:spPr>
          <a:xfrm>
            <a:off x="1172981" y="3844847"/>
            <a:ext cx="5267325" cy="876300"/>
          </a:xfrm>
          <a:prstGeom prst="rect">
            <a:avLst/>
          </a:prstGeom>
        </p:spPr>
      </p:pic>
      <p:pic>
        <p:nvPicPr>
          <p:cNvPr id="14" name="圖片 13">
            <a:extLst>
              <a:ext uri="{FF2B5EF4-FFF2-40B4-BE49-F238E27FC236}">
                <a16:creationId xmlns:a16="http://schemas.microsoft.com/office/drawing/2014/main" id="{96E3D892-7C08-4E5E-BD83-90E981997AC8}"/>
              </a:ext>
            </a:extLst>
          </p:cNvPr>
          <p:cNvPicPr>
            <a:picLocks noChangeAspect="1"/>
          </p:cNvPicPr>
          <p:nvPr/>
        </p:nvPicPr>
        <p:blipFill>
          <a:blip r:embed="rId4"/>
          <a:stretch>
            <a:fillRect/>
          </a:stretch>
        </p:blipFill>
        <p:spPr>
          <a:xfrm>
            <a:off x="1172981" y="2282897"/>
            <a:ext cx="5266800" cy="1349500"/>
          </a:xfrm>
          <a:prstGeom prst="rect">
            <a:avLst/>
          </a:prstGeom>
          <a:ln>
            <a:solidFill>
              <a:srgbClr val="E6E6E6"/>
            </a:solidFill>
          </a:ln>
        </p:spPr>
      </p:pic>
    </p:spTree>
    <p:extLst>
      <p:ext uri="{BB962C8B-B14F-4D97-AF65-F5344CB8AC3E}">
        <p14:creationId xmlns:p14="http://schemas.microsoft.com/office/powerpoint/2010/main" val="2070194144"/>
      </p:ext>
    </p:extLst>
  </p:cSld>
  <p:clrMapOvr>
    <a:masterClrMapping/>
  </p:clrMapOvr>
</p:sld>
</file>

<file path=ppt/theme/theme1.xml><?xml version="1.0" encoding="utf-8"?>
<a:theme xmlns:a="http://schemas.openxmlformats.org/drawingml/2006/main" name="回顧">
  <a:themeElements>
    <a:clrScheme name="自訂 2">
      <a:dk1>
        <a:sysClr val="windowText" lastClr="000000"/>
      </a:dk1>
      <a:lt1>
        <a:sysClr val="window" lastClr="FFFFFF"/>
      </a:lt1>
      <a:dk2>
        <a:srgbClr val="000000"/>
      </a:dk2>
      <a:lt2>
        <a:srgbClr val="F8F8F8"/>
      </a:lt2>
      <a:accent1>
        <a:srgbClr val="848EBA"/>
      </a:accent1>
      <a:accent2>
        <a:srgbClr val="435A89"/>
      </a:accent2>
      <a:accent3>
        <a:srgbClr val="969696"/>
      </a:accent3>
      <a:accent4>
        <a:srgbClr val="808080"/>
      </a:accent4>
      <a:accent5>
        <a:srgbClr val="5F5F5F"/>
      </a:accent5>
      <a:accent6>
        <a:srgbClr val="4D4D4D"/>
      </a:accent6>
      <a:hlink>
        <a:srgbClr val="5F5F5F"/>
      </a:hlink>
      <a:folHlink>
        <a:srgbClr val="919191"/>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21286</TotalTime>
  <Words>1063</Words>
  <Application>Microsoft Office PowerPoint</Application>
  <PresentationFormat>寬螢幕</PresentationFormat>
  <Paragraphs>262</Paragraphs>
  <Slides>23</Slides>
  <Notes>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Microsoft JhengHei UI</vt:lpstr>
      <vt:lpstr>微軟正黑體</vt:lpstr>
      <vt:lpstr>新細明體</vt:lpstr>
      <vt:lpstr>Arial</vt:lpstr>
      <vt:lpstr>Arial</vt:lpstr>
      <vt:lpstr>Calibri</vt:lpstr>
      <vt:lpstr>Calibri Light</vt:lpstr>
      <vt:lpstr>Cambria Math</vt:lpstr>
      <vt:lpstr>回顧</vt:lpstr>
      <vt:lpstr>House Prices: Advanced Regression Techniques</vt:lpstr>
      <vt:lpstr>Dataset</vt:lpstr>
      <vt:lpstr>Data preprocessing</vt:lpstr>
      <vt:lpstr>Convert Nominal variables to dummy variables</vt:lpstr>
      <vt:lpstr>Convert Ordinal variables to dummy variables</vt:lpstr>
      <vt:lpstr>Data imputation</vt:lpstr>
      <vt:lpstr>K  Nearest Neighbor</vt:lpstr>
      <vt:lpstr>Multiple Imputation by Chained Equations (MICE) </vt:lpstr>
      <vt:lpstr>Correlation Matrix plots(continuous variables)</vt:lpstr>
      <vt:lpstr>Correlation of variables</vt:lpstr>
      <vt:lpstr>Correlation of variables</vt:lpstr>
      <vt:lpstr>Principle Component Analysis</vt:lpstr>
      <vt:lpstr>PCA  ( the cumulative variance of components ) </vt:lpstr>
      <vt:lpstr>PCA ( components V.S. variables )</vt:lpstr>
      <vt:lpstr>Analysis Methods</vt:lpstr>
      <vt:lpstr>Cross-validation</vt:lpstr>
      <vt:lpstr>Lasso regression</vt:lpstr>
      <vt:lpstr>Ridge regression</vt:lpstr>
      <vt:lpstr>Random forest</vt:lpstr>
      <vt:lpstr>Decision tree</vt:lpstr>
      <vt:lpstr>Evaluation metrics</vt:lpstr>
      <vt:lpstr>Compare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育如 顧</dc:creator>
  <cp:lastModifiedBy>筑鈞 游</cp:lastModifiedBy>
  <cp:revision>362</cp:revision>
  <dcterms:created xsi:type="dcterms:W3CDTF">2019-10-06T13:03:41Z</dcterms:created>
  <dcterms:modified xsi:type="dcterms:W3CDTF">2020-07-01T14:12:24Z</dcterms:modified>
</cp:coreProperties>
</file>