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801600" cy="9601200" type="A3"/>
  <p:notesSz cx="9940925" cy="1437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1" autoAdjust="0"/>
    <p:restoredTop sz="96187" autoAdjust="0"/>
  </p:normalViewPr>
  <p:slideViewPr>
    <p:cSldViewPr snapToGrid="0">
      <p:cViewPr>
        <p:scale>
          <a:sx n="66" d="100"/>
          <a:sy n="66" d="100"/>
        </p:scale>
        <p:origin x="9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EC121-57C4-4200-9514-79C73A47C792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6725" y="1797050"/>
            <a:ext cx="6467475" cy="4849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6915150"/>
            <a:ext cx="7953375" cy="565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9325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63" y="13649325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9AE4-69F4-4B7C-A11A-2D117841E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9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</a:t>
            </a:r>
            <a:r>
              <a:rPr lang="en-GB" baseline="0" dirty="0" smtClean="0"/>
              <a:t> organise the graph as per </a:t>
            </a:r>
            <a:r>
              <a:rPr lang="en-GB" baseline="0" smtClean="0"/>
              <a:t>data requirements </a:t>
            </a:r>
            <a:r>
              <a:rPr lang="en-GB" baseline="0" dirty="0" smtClean="0"/>
              <a:t>for Australia and the PMSLT?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C9AE4-69F4-4B7C-A11A-2D117841EB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5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</a:t>
            </a:r>
            <a:r>
              <a:rPr lang="en-GB" baseline="0" dirty="0" smtClean="0"/>
              <a:t> organise the graph as per </a:t>
            </a:r>
            <a:r>
              <a:rPr lang="en-GB" baseline="0" smtClean="0"/>
              <a:t>data requirements </a:t>
            </a:r>
            <a:r>
              <a:rPr lang="en-GB" baseline="0" dirty="0" smtClean="0"/>
              <a:t>for Australia and the PMSLT?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C9AE4-69F4-4B7C-A11A-2D117841EB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2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6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5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7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4353-82A1-48F6-BB45-D2EBEC40E12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1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31970" y="1208894"/>
            <a:ext cx="166264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Synthetic </a:t>
            </a:r>
            <a:r>
              <a:rPr lang="en-GB" sz="1100" dirty="0" smtClean="0"/>
              <a:t>population</a:t>
            </a:r>
            <a:endParaRPr lang="en-GB" sz="11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013151" y="1070161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Population by age groups and sex</a:t>
            </a:r>
            <a:endParaRPr lang="en-GB" sz="11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31970" y="693367"/>
            <a:ext cx="16626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Data inputs sources</a:t>
            </a:r>
            <a:endParaRPr lang="en-GB" sz="1400" b="1" dirty="0"/>
          </a:p>
        </p:txBody>
      </p:sp>
      <p:cxnSp>
        <p:nvCxnSpPr>
          <p:cNvPr id="281" name="Straight Arrow Connector 280"/>
          <p:cNvCxnSpPr>
            <a:endCxn id="228" idx="1"/>
          </p:cNvCxnSpPr>
          <p:nvPr/>
        </p:nvCxnSpPr>
        <p:spPr>
          <a:xfrm>
            <a:off x="2401322" y="1370243"/>
            <a:ext cx="61182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728296" y="7897814"/>
            <a:ext cx="6265427" cy="1428596"/>
            <a:chOff x="706856" y="4401292"/>
            <a:chExt cx="6265427" cy="1428596"/>
          </a:xfrm>
        </p:grpSpPr>
        <p:cxnSp>
          <p:nvCxnSpPr>
            <p:cNvPr id="208" name="Straight Arrow Connector 207"/>
            <p:cNvCxnSpPr>
              <a:stCxn id="272" idx="3"/>
              <a:endCxn id="207" idx="1"/>
            </p:cNvCxnSpPr>
            <p:nvPr/>
          </p:nvCxnSpPr>
          <p:spPr>
            <a:xfrm flipV="1">
              <a:off x="2271119" y="4701374"/>
              <a:ext cx="871819" cy="30008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3142938" y="4401292"/>
              <a:ext cx="1004856" cy="6001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death by mode, age an sex groups</a:t>
              </a:r>
              <a:endParaRPr lang="en-GB" sz="11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06856" y="4786012"/>
              <a:ext cx="1564263" cy="4308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Injuries mode (baseline and scenario)</a:t>
              </a:r>
              <a:endParaRPr lang="en-GB" sz="11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142938" y="5203633"/>
              <a:ext cx="1004856" cy="6001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injuries by mode, age an sex groups</a:t>
              </a:r>
              <a:endParaRPr lang="en-GB" sz="1100" dirty="0"/>
            </a:p>
          </p:txBody>
        </p:sp>
        <p:cxnSp>
          <p:nvCxnSpPr>
            <p:cNvPr id="275" name="Straight Arrow Connector 274"/>
            <p:cNvCxnSpPr>
              <a:stCxn id="272" idx="3"/>
              <a:endCxn id="274" idx="1"/>
            </p:cNvCxnSpPr>
            <p:nvPr/>
          </p:nvCxnSpPr>
          <p:spPr>
            <a:xfrm>
              <a:off x="2271119" y="5001456"/>
              <a:ext cx="871819" cy="5022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5756180" y="4405409"/>
              <a:ext cx="1208639" cy="5960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death rate by mode, age an sex groups</a:t>
              </a:r>
              <a:endParaRPr lang="en-GB" sz="11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5753258" y="5229724"/>
              <a:ext cx="1219025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injuries rate by mode, age an sex groups</a:t>
              </a:r>
              <a:endParaRPr lang="en-GB" sz="1100" dirty="0"/>
            </a:p>
          </p:txBody>
        </p:sp>
        <p:cxnSp>
          <p:nvCxnSpPr>
            <p:cNvPr id="291" name="Straight Arrow Connector 290"/>
            <p:cNvCxnSpPr>
              <a:stCxn id="207" idx="3"/>
              <a:endCxn id="284" idx="1"/>
            </p:cNvCxnSpPr>
            <p:nvPr/>
          </p:nvCxnSpPr>
          <p:spPr>
            <a:xfrm>
              <a:off x="4147794" y="4701374"/>
              <a:ext cx="1608386" cy="20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endCxn id="289" idx="1"/>
            </p:cNvCxnSpPr>
            <p:nvPr/>
          </p:nvCxnSpPr>
          <p:spPr>
            <a:xfrm>
              <a:off x="4178128" y="5497640"/>
              <a:ext cx="15751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/>
          <p:cNvCxnSpPr>
            <a:stCxn id="228" idx="3"/>
            <a:endCxn id="284" idx="1"/>
          </p:cNvCxnSpPr>
          <p:nvPr/>
        </p:nvCxnSpPr>
        <p:spPr>
          <a:xfrm>
            <a:off x="4018007" y="1370243"/>
            <a:ext cx="1759613" cy="682971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28" idx="3"/>
            <a:endCxn id="289" idx="1"/>
          </p:cNvCxnSpPr>
          <p:nvPr/>
        </p:nvCxnSpPr>
        <p:spPr>
          <a:xfrm>
            <a:off x="4018007" y="1370243"/>
            <a:ext cx="1756691" cy="765608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228" idx="3"/>
            <a:endCxn id="576" idx="1"/>
          </p:cNvCxnSpPr>
          <p:nvPr/>
        </p:nvCxnSpPr>
        <p:spPr>
          <a:xfrm flipV="1">
            <a:off x="4018007" y="1338267"/>
            <a:ext cx="4268054" cy="3197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/>
          <p:cNvGrpSpPr/>
          <p:nvPr/>
        </p:nvGrpSpPr>
        <p:grpSpPr>
          <a:xfrm>
            <a:off x="587943" y="2194884"/>
            <a:ext cx="6420592" cy="3716442"/>
            <a:chOff x="718170" y="5253387"/>
            <a:chExt cx="6420592" cy="3716442"/>
          </a:xfrm>
        </p:grpSpPr>
        <p:sp>
          <p:nvSpPr>
            <p:cNvPr id="320" name="Rectangle 319"/>
            <p:cNvSpPr/>
            <p:nvPr/>
          </p:nvSpPr>
          <p:spPr>
            <a:xfrm>
              <a:off x="4236197" y="6850743"/>
              <a:ext cx="2902565" cy="211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796920" y="7273864"/>
              <a:ext cx="1149812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specific case fatality</a:t>
              </a:r>
              <a:endParaRPr lang="en-GB" sz="11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45574" y="6550437"/>
              <a:ext cx="1011691" cy="938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All-cause mortality rates by age groups and sex</a:t>
              </a:r>
              <a:endParaRPr lang="en-GB" sz="11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718170" y="7556755"/>
              <a:ext cx="1505322" cy="4308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Global Burden of Disease data</a:t>
              </a:r>
              <a:endParaRPr lang="en-GB" sz="11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379059" y="7261925"/>
              <a:ext cx="120158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err="1" smtClean="0"/>
                <a:t>Dismod</a:t>
              </a:r>
              <a:r>
                <a:rPr lang="en-GB" sz="1100" b="1" dirty="0" smtClean="0"/>
                <a:t> </a:t>
              </a:r>
              <a:r>
                <a:rPr lang="en-GB" sz="1100" b="1" dirty="0"/>
                <a:t>II </a:t>
              </a:r>
              <a:r>
                <a:rPr lang="en-GB" sz="1100" b="1" dirty="0" smtClean="0"/>
                <a:t>C</a:t>
              </a:r>
              <a:r>
                <a:rPr lang="en-GB" sz="1100" dirty="0" smtClean="0"/>
                <a:t>ollection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129064" y="5253387"/>
              <a:ext cx="1004856" cy="6001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Total  YLD rates by age and sex</a:t>
              </a:r>
              <a:endParaRPr lang="en-GB" sz="11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158863" y="8195097"/>
              <a:ext cx="100485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parameters</a:t>
              </a:r>
              <a:endParaRPr lang="en-GB" sz="1100" dirty="0"/>
            </a:p>
          </p:txBody>
        </p:sp>
        <p:cxnSp>
          <p:nvCxnSpPr>
            <p:cNvPr id="304" name="Straight Arrow Connector 303"/>
            <p:cNvCxnSpPr>
              <a:stCxn id="249" idx="3"/>
              <a:endCxn id="229" idx="1"/>
            </p:cNvCxnSpPr>
            <p:nvPr/>
          </p:nvCxnSpPr>
          <p:spPr>
            <a:xfrm flipV="1">
              <a:off x="2223492" y="7019797"/>
              <a:ext cx="922082" cy="7524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endCxn id="309" idx="1"/>
            </p:cNvCxnSpPr>
            <p:nvPr/>
          </p:nvCxnSpPr>
          <p:spPr>
            <a:xfrm>
              <a:off x="2237807" y="7805003"/>
              <a:ext cx="9055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49" idx="3"/>
              <a:endCxn id="283" idx="1"/>
            </p:cNvCxnSpPr>
            <p:nvPr/>
          </p:nvCxnSpPr>
          <p:spPr>
            <a:xfrm>
              <a:off x="2223492" y="7772199"/>
              <a:ext cx="935371" cy="6383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3143380" y="7543541"/>
              <a:ext cx="1004856" cy="6001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Population by age and sex groups</a:t>
              </a:r>
              <a:endParaRPr lang="en-GB" sz="1100" dirty="0"/>
            </a:p>
          </p:txBody>
        </p:sp>
        <p:cxnSp>
          <p:nvCxnSpPr>
            <p:cNvPr id="313" name="Straight Arrow Connector 312"/>
            <p:cNvCxnSpPr>
              <a:stCxn id="249" idx="3"/>
              <a:endCxn id="268" idx="1"/>
            </p:cNvCxnSpPr>
            <p:nvPr/>
          </p:nvCxnSpPr>
          <p:spPr>
            <a:xfrm flipV="1">
              <a:off x="2223492" y="5553469"/>
              <a:ext cx="905572" cy="221873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4344808" y="8279974"/>
              <a:ext cx="111318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err="1" smtClean="0"/>
                <a:t>Dismod</a:t>
              </a:r>
              <a:r>
                <a:rPr lang="en-GB" sz="1100" b="1" dirty="0" smtClean="0"/>
                <a:t> II </a:t>
              </a:r>
            </a:p>
            <a:p>
              <a:pPr algn="ctr"/>
              <a:r>
                <a:rPr lang="en-GB" sz="1100" dirty="0"/>
                <a:t>D</a:t>
              </a:r>
              <a:r>
                <a:rPr lang="en-GB" sz="1100" dirty="0" smtClean="0"/>
                <a:t>ata set </a:t>
              </a:r>
            </a:p>
          </p:txBody>
        </p:sp>
        <p:cxnSp>
          <p:nvCxnSpPr>
            <p:cNvPr id="328" name="Straight Arrow Connector 327"/>
            <p:cNvCxnSpPr>
              <a:stCxn id="229" idx="3"/>
              <a:endCxn id="251" idx="1"/>
            </p:cNvCxnSpPr>
            <p:nvPr/>
          </p:nvCxnSpPr>
          <p:spPr>
            <a:xfrm>
              <a:off x="4157265" y="7019797"/>
              <a:ext cx="221794" cy="4575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09" idx="3"/>
              <a:endCxn id="251" idx="1"/>
            </p:cNvCxnSpPr>
            <p:nvPr/>
          </p:nvCxnSpPr>
          <p:spPr>
            <a:xfrm flipV="1">
              <a:off x="4148236" y="7477369"/>
              <a:ext cx="230823" cy="3662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>
              <a:stCxn id="283" idx="3"/>
              <a:endCxn id="327" idx="1"/>
            </p:cNvCxnSpPr>
            <p:nvPr/>
          </p:nvCxnSpPr>
          <p:spPr>
            <a:xfrm>
              <a:off x="4163719" y="8410541"/>
              <a:ext cx="181089" cy="848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5806207" y="8275718"/>
              <a:ext cx="1149812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specific incidence</a:t>
              </a:r>
              <a:endParaRPr lang="en-GB" sz="1100" dirty="0"/>
            </a:p>
          </p:txBody>
        </p:sp>
        <p:cxnSp>
          <p:nvCxnSpPr>
            <p:cNvPr id="349" name="Straight Arrow Connector 348"/>
            <p:cNvCxnSpPr>
              <a:endCxn id="220" idx="2"/>
            </p:cNvCxnSpPr>
            <p:nvPr/>
          </p:nvCxnSpPr>
          <p:spPr>
            <a:xfrm flipV="1">
              <a:off x="5910409" y="7704751"/>
              <a:ext cx="461417" cy="2353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/>
            <p:cNvSpPr txBox="1"/>
            <p:nvPr/>
          </p:nvSpPr>
          <p:spPr>
            <a:xfrm>
              <a:off x="4713039" y="7776919"/>
              <a:ext cx="120158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err="1" smtClean="0"/>
                <a:t>Dismod</a:t>
              </a:r>
              <a:r>
                <a:rPr lang="en-GB" sz="1100" b="1" dirty="0" smtClean="0"/>
                <a:t> </a:t>
              </a:r>
              <a:r>
                <a:rPr lang="en-GB" sz="1100" b="1" dirty="0"/>
                <a:t>II </a:t>
              </a:r>
              <a:r>
                <a:rPr lang="en-GB" sz="1100" dirty="0" smtClean="0"/>
                <a:t>Processing</a:t>
              </a:r>
              <a:endParaRPr lang="en-GB" sz="1100" dirty="0" smtClean="0"/>
            </a:p>
          </p:txBody>
        </p:sp>
        <p:cxnSp>
          <p:nvCxnSpPr>
            <p:cNvPr id="352" name="Straight Arrow Connector 351"/>
            <p:cNvCxnSpPr>
              <a:endCxn id="344" idx="0"/>
            </p:cNvCxnSpPr>
            <p:nvPr/>
          </p:nvCxnSpPr>
          <p:spPr>
            <a:xfrm>
              <a:off x="5917226" y="7981152"/>
              <a:ext cx="463887" cy="2945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4444648" y="7704751"/>
              <a:ext cx="245139" cy="28761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V="1">
              <a:off x="4416906" y="8056368"/>
              <a:ext cx="267572" cy="21935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0" name="Straight Arrow Connector 379"/>
          <p:cNvCxnSpPr>
            <a:stCxn id="268" idx="3"/>
            <a:endCxn id="576" idx="1"/>
          </p:cNvCxnSpPr>
          <p:nvPr/>
        </p:nvCxnSpPr>
        <p:spPr>
          <a:xfrm flipV="1">
            <a:off x="4003693" y="1338267"/>
            <a:ext cx="4282368" cy="115669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7357317" y="723066"/>
            <a:ext cx="5079828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PMSLT</a:t>
            </a:r>
            <a:endParaRPr lang="en-GB" sz="1400" b="1" dirty="0"/>
          </a:p>
        </p:txBody>
      </p:sp>
      <p:cxnSp>
        <p:nvCxnSpPr>
          <p:cNvPr id="393" name="Straight Arrow Connector 392"/>
          <p:cNvCxnSpPr/>
          <p:nvPr/>
        </p:nvCxnSpPr>
        <p:spPr>
          <a:xfrm flipV="1">
            <a:off x="6820780" y="4471315"/>
            <a:ext cx="21909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stCxn id="172" idx="1"/>
            <a:endCxn id="172" idx="1"/>
          </p:cNvCxnSpPr>
          <p:nvPr/>
        </p:nvCxnSpPr>
        <p:spPr>
          <a:xfrm>
            <a:off x="3013151" y="73120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/>
          <p:cNvGrpSpPr/>
          <p:nvPr/>
        </p:nvGrpSpPr>
        <p:grpSpPr>
          <a:xfrm>
            <a:off x="3013151" y="6123268"/>
            <a:ext cx="2360969" cy="1319121"/>
            <a:chOff x="7588166" y="6595765"/>
            <a:chExt cx="968263" cy="1969802"/>
          </a:xfrm>
        </p:grpSpPr>
        <p:sp>
          <p:nvSpPr>
            <p:cNvPr id="90" name="TextBox 89"/>
            <p:cNvSpPr txBox="1"/>
            <p:nvPr/>
          </p:nvSpPr>
          <p:spPr>
            <a:xfrm>
              <a:off x="7588166" y="6595765"/>
              <a:ext cx="968263" cy="394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 smtClean="0"/>
                <a:t>PA PIF </a:t>
              </a:r>
              <a:r>
                <a:rPr lang="en-GB" sz="1100" dirty="0" smtClean="0"/>
                <a:t>per pop group, per disease</a:t>
              </a:r>
              <a:endParaRPr lang="en-GB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594944" y="7156071"/>
              <a:ext cx="955334" cy="386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/>
                <a:t>PM2.5 PIF </a:t>
              </a:r>
              <a:r>
                <a:rPr lang="en-GB" sz="1100" dirty="0" smtClean="0"/>
                <a:t>per pop group, per disease</a:t>
              </a:r>
              <a:endParaRPr lang="en-GB" sz="11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588166" y="8176160"/>
              <a:ext cx="949252" cy="3894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 smtClean="0"/>
                <a:t>Noise </a:t>
              </a:r>
              <a:r>
                <a:rPr lang="en-GB" sz="1100" dirty="0"/>
                <a:t>PIF </a:t>
              </a:r>
              <a:r>
                <a:rPr lang="en-GB" sz="1100" dirty="0" smtClean="0"/>
                <a:t>per pop group, per disease</a:t>
              </a:r>
              <a:endParaRPr lang="en-GB" sz="11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88766" y="7636166"/>
              <a:ext cx="961512" cy="386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/>
                <a:t>NO2</a:t>
              </a:r>
              <a:r>
                <a:rPr lang="en-GB" sz="1100" dirty="0" smtClean="0"/>
                <a:t> </a:t>
              </a:r>
              <a:r>
                <a:rPr lang="en-GB" sz="1100" dirty="0"/>
                <a:t>PIF </a:t>
              </a:r>
              <a:r>
                <a:rPr lang="en-GB" sz="1100" dirty="0" smtClean="0"/>
                <a:t>per pop group, per disease</a:t>
              </a:r>
              <a:endParaRPr lang="en-GB" sz="1100" dirty="0"/>
            </a:p>
          </p:txBody>
        </p:sp>
      </p:grpSp>
      <p:cxnSp>
        <p:nvCxnSpPr>
          <p:cNvPr id="439" name="Straight Arrow Connector 438"/>
          <p:cNvCxnSpPr>
            <a:stCxn id="344" idx="3"/>
            <a:endCxn id="577" idx="1"/>
          </p:cNvCxnSpPr>
          <p:nvPr/>
        </p:nvCxnSpPr>
        <p:spPr>
          <a:xfrm flipV="1">
            <a:off x="6825792" y="4498252"/>
            <a:ext cx="2185983" cy="9344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3001187" y="693366"/>
            <a:ext cx="395593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Inputs</a:t>
            </a:r>
            <a:endParaRPr lang="en-GB" sz="1400" b="1" dirty="0"/>
          </a:p>
        </p:txBody>
      </p:sp>
      <p:sp>
        <p:nvSpPr>
          <p:cNvPr id="454" name="TextBox 453"/>
          <p:cNvSpPr txBox="1"/>
          <p:nvPr/>
        </p:nvSpPr>
        <p:spPr>
          <a:xfrm>
            <a:off x="3013153" y="2852185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YLD and prevalence</a:t>
            </a:r>
            <a:endParaRPr lang="en-GB" sz="1100" dirty="0"/>
          </a:p>
        </p:txBody>
      </p:sp>
      <p:sp>
        <p:nvSpPr>
          <p:cNvPr id="473" name="TextBox 472"/>
          <p:cNvSpPr txBox="1"/>
          <p:nvPr/>
        </p:nvSpPr>
        <p:spPr>
          <a:xfrm>
            <a:off x="5807306" y="6443958"/>
            <a:ext cx="1149812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specific </a:t>
            </a:r>
            <a:r>
              <a:rPr lang="en-GB" sz="1100" dirty="0" smtClean="0"/>
              <a:t>incidence scenario</a:t>
            </a:r>
            <a:endParaRPr lang="en-GB" sz="1100" dirty="0"/>
          </a:p>
        </p:txBody>
      </p:sp>
      <p:sp>
        <p:nvSpPr>
          <p:cNvPr id="477" name="TextBox 476"/>
          <p:cNvSpPr txBox="1"/>
          <p:nvPr/>
        </p:nvSpPr>
        <p:spPr>
          <a:xfrm>
            <a:off x="587943" y="6470661"/>
            <a:ext cx="15053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ITHIM calculations</a:t>
            </a:r>
            <a:endParaRPr lang="en-GB" sz="1100" dirty="0"/>
          </a:p>
        </p:txBody>
      </p:sp>
      <p:cxnSp>
        <p:nvCxnSpPr>
          <p:cNvPr id="478" name="Straight Arrow Connector 477"/>
          <p:cNvCxnSpPr/>
          <p:nvPr/>
        </p:nvCxnSpPr>
        <p:spPr>
          <a:xfrm>
            <a:off x="2103693" y="6625526"/>
            <a:ext cx="92765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endCxn id="90" idx="1"/>
          </p:cNvCxnSpPr>
          <p:nvPr/>
        </p:nvCxnSpPr>
        <p:spPr>
          <a:xfrm flipV="1">
            <a:off x="2082222" y="6255337"/>
            <a:ext cx="930929" cy="34613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endCxn id="260" idx="1"/>
          </p:cNvCxnSpPr>
          <p:nvPr/>
        </p:nvCxnSpPr>
        <p:spPr>
          <a:xfrm>
            <a:off x="2103693" y="6594236"/>
            <a:ext cx="910921" cy="35528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endCxn id="172" idx="1"/>
          </p:cNvCxnSpPr>
          <p:nvPr/>
        </p:nvCxnSpPr>
        <p:spPr>
          <a:xfrm>
            <a:off x="2110492" y="6632756"/>
            <a:ext cx="902659" cy="6792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endCxn id="473" idx="0"/>
          </p:cNvCxnSpPr>
          <p:nvPr/>
        </p:nvCxnSpPr>
        <p:spPr>
          <a:xfrm>
            <a:off x="6305050" y="5657789"/>
            <a:ext cx="0" cy="7861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endCxn id="473" idx="1"/>
          </p:cNvCxnSpPr>
          <p:nvPr/>
        </p:nvCxnSpPr>
        <p:spPr>
          <a:xfrm>
            <a:off x="5377392" y="6717565"/>
            <a:ext cx="42991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90" idx="3"/>
            <a:endCxn id="473" idx="1"/>
          </p:cNvCxnSpPr>
          <p:nvPr/>
        </p:nvCxnSpPr>
        <p:spPr>
          <a:xfrm>
            <a:off x="5374120" y="6255338"/>
            <a:ext cx="433186" cy="48870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endCxn id="473" idx="1"/>
          </p:cNvCxnSpPr>
          <p:nvPr/>
        </p:nvCxnSpPr>
        <p:spPr>
          <a:xfrm flipV="1">
            <a:off x="5351287" y="6744040"/>
            <a:ext cx="456019" cy="5831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endCxn id="473" idx="1"/>
          </p:cNvCxnSpPr>
          <p:nvPr/>
        </p:nvCxnSpPr>
        <p:spPr>
          <a:xfrm flipV="1">
            <a:off x="5355417" y="6744040"/>
            <a:ext cx="451889" cy="22877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endCxn id="454" idx="1"/>
          </p:cNvCxnSpPr>
          <p:nvPr/>
        </p:nvCxnSpPr>
        <p:spPr>
          <a:xfrm flipV="1">
            <a:off x="2086375" y="3152267"/>
            <a:ext cx="926778" cy="156865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endCxn id="576" idx="1"/>
          </p:cNvCxnSpPr>
          <p:nvPr/>
        </p:nvCxnSpPr>
        <p:spPr>
          <a:xfrm flipV="1">
            <a:off x="4051392" y="1338267"/>
            <a:ext cx="4234669" cy="26867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" name="Group 572"/>
          <p:cNvGrpSpPr/>
          <p:nvPr/>
        </p:nvGrpSpPr>
        <p:grpSpPr>
          <a:xfrm>
            <a:off x="8228411" y="1207462"/>
            <a:ext cx="4208734" cy="4444251"/>
            <a:chOff x="9115379" y="1349086"/>
            <a:chExt cx="4208734" cy="4444251"/>
          </a:xfrm>
        </p:grpSpPr>
        <p:sp>
          <p:nvSpPr>
            <p:cNvPr id="574" name="TextBox 573"/>
            <p:cNvSpPr txBox="1"/>
            <p:nvPr/>
          </p:nvSpPr>
          <p:spPr>
            <a:xfrm>
              <a:off x="9115379" y="1790297"/>
              <a:ext cx="109818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Life years lived</a:t>
              </a: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10000343" y="2157097"/>
              <a:ext cx="175990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Health adjusted life years</a:t>
              </a:r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9173029" y="1349086"/>
              <a:ext cx="4151084" cy="26161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L</a:t>
              </a:r>
              <a:r>
                <a:rPr lang="en-GB" sz="1100" b="1" dirty="0" smtClean="0"/>
                <a:t>ife table</a:t>
              </a:r>
              <a:endParaRPr lang="en-GB" sz="1100" b="1" dirty="0"/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9898743" y="4509071"/>
              <a:ext cx="3323770" cy="26161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smtClean="0"/>
                <a:t>Disease specific life table</a:t>
              </a:r>
              <a:endParaRPr lang="en-GB" sz="1100" b="1" dirty="0"/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9898743" y="5045545"/>
              <a:ext cx="76469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Mortality</a:t>
              </a: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11823527" y="5516338"/>
              <a:ext cx="784189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Incidence</a:t>
              </a: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10809839" y="5291111"/>
              <a:ext cx="867289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Prevalence</a:t>
              </a:r>
            </a:p>
          </p:txBody>
        </p:sp>
      </p:grpSp>
      <p:cxnSp>
        <p:nvCxnSpPr>
          <p:cNvPr id="589" name="Straight Arrow Connector 588"/>
          <p:cNvCxnSpPr>
            <a:endCxn id="579" idx="1"/>
          </p:cNvCxnSpPr>
          <p:nvPr/>
        </p:nvCxnSpPr>
        <p:spPr>
          <a:xfrm flipV="1">
            <a:off x="6985097" y="5513214"/>
            <a:ext cx="3951462" cy="125592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6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17093" y="426990"/>
            <a:ext cx="4208734" cy="2590397"/>
            <a:chOff x="9115379" y="1341391"/>
            <a:chExt cx="4208734" cy="2590397"/>
          </a:xfrm>
        </p:grpSpPr>
        <p:sp>
          <p:nvSpPr>
            <p:cNvPr id="5" name="TextBox 4"/>
            <p:cNvSpPr txBox="1"/>
            <p:nvPr/>
          </p:nvSpPr>
          <p:spPr>
            <a:xfrm>
              <a:off x="9115379" y="1790297"/>
              <a:ext cx="109818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Life years lived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00343" y="2157097"/>
              <a:ext cx="175990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Health adjusted life years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73029" y="1349086"/>
              <a:ext cx="4151084" cy="26161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L</a:t>
              </a:r>
              <a:r>
                <a:rPr lang="en-GB" sz="1100" b="1" dirty="0" smtClean="0"/>
                <a:t>ife table</a:t>
              </a:r>
              <a:endParaRPr lang="en-GB" sz="11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00343" y="2647522"/>
              <a:ext cx="3323770" cy="26161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smtClean="0"/>
                <a:t>Disease specific life table</a:t>
              </a:r>
              <a:endParaRPr lang="en-GB" sz="11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0343" y="3183996"/>
              <a:ext cx="76469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Mortality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925127" y="3654789"/>
              <a:ext cx="784189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Incidence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1439" y="3429562"/>
              <a:ext cx="867289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Prevalence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0343" y="2639827"/>
              <a:ext cx="426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173029" y="1341391"/>
              <a:ext cx="426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3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2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4236197" y="6850743"/>
            <a:ext cx="2902565" cy="2119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8" name="Straight Arrow Connector 207"/>
          <p:cNvCxnSpPr>
            <a:stCxn id="272" idx="3"/>
            <a:endCxn id="207" idx="1"/>
          </p:cNvCxnSpPr>
          <p:nvPr/>
        </p:nvCxnSpPr>
        <p:spPr>
          <a:xfrm flipV="1">
            <a:off x="2271119" y="4701374"/>
            <a:ext cx="871819" cy="30008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622" y="72430"/>
            <a:ext cx="1262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</a:t>
            </a:r>
            <a:r>
              <a:rPr lang="en-GB" sz="1400" dirty="0" smtClean="0"/>
              <a:t> = physical activity; </a:t>
            </a:r>
            <a:r>
              <a:rPr lang="en-GB" sz="1400" b="1" dirty="0" smtClean="0"/>
              <a:t>AP</a:t>
            </a:r>
            <a:r>
              <a:rPr lang="en-GB" sz="1400" dirty="0" smtClean="0"/>
              <a:t> = air pollution; </a:t>
            </a:r>
            <a:r>
              <a:rPr lang="en-GB" sz="1400" dirty="0" err="1" smtClean="0"/>
              <a:t>m</a:t>
            </a:r>
            <a:r>
              <a:rPr lang="en-GB" sz="1400" b="1" dirty="0" err="1" smtClean="0"/>
              <a:t>MET</a:t>
            </a:r>
            <a:r>
              <a:rPr lang="en-GB" sz="1400" dirty="0" smtClean="0"/>
              <a:t> </a:t>
            </a:r>
            <a:r>
              <a:rPr lang="en-GB" sz="1400" dirty="0"/>
              <a:t>= </a:t>
            </a:r>
            <a:r>
              <a:rPr lang="en-GB" sz="1400" dirty="0" smtClean="0"/>
              <a:t>marginal metabolic equivalent </a:t>
            </a:r>
            <a:r>
              <a:rPr lang="en-GB" sz="1400" dirty="0"/>
              <a:t>of </a:t>
            </a:r>
            <a:r>
              <a:rPr lang="en-GB" sz="1400" dirty="0" smtClean="0"/>
              <a:t>task; </a:t>
            </a:r>
            <a:r>
              <a:rPr lang="en-GB" sz="1400" b="1" dirty="0" smtClean="0"/>
              <a:t>RR</a:t>
            </a:r>
            <a:r>
              <a:rPr lang="en-GB" sz="1400" dirty="0" smtClean="0"/>
              <a:t> = relative risk; </a:t>
            </a:r>
            <a:r>
              <a:rPr lang="en-GB" sz="1400" b="1" dirty="0" smtClean="0"/>
              <a:t>PAF</a:t>
            </a:r>
            <a:r>
              <a:rPr lang="en-GB" sz="1400" dirty="0" smtClean="0"/>
              <a:t> = population attributable fraction;</a:t>
            </a:r>
          </a:p>
          <a:p>
            <a:r>
              <a:rPr lang="en-GB" sz="1400" b="1" dirty="0" smtClean="0"/>
              <a:t>PMSLT</a:t>
            </a:r>
            <a:r>
              <a:rPr lang="en-GB" sz="1400" dirty="0" smtClean="0"/>
              <a:t> = proportional multistate life table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9472" y="5972667"/>
            <a:ext cx="150164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Synthetic </a:t>
            </a:r>
            <a:r>
              <a:rPr lang="en-GB" sz="1100" dirty="0" smtClean="0"/>
              <a:t>population with scenarios</a:t>
            </a:r>
            <a:endParaRPr lang="en-GB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5913914" y="1556304"/>
            <a:ext cx="1042105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PA PIF </a:t>
            </a:r>
            <a:r>
              <a:rPr lang="en-GB" sz="1100" dirty="0" smtClean="0"/>
              <a:t>per pop group, per disease</a:t>
            </a:r>
            <a:endParaRPr lang="en-GB" sz="1100" dirty="0"/>
          </a:p>
        </p:txBody>
      </p:sp>
      <p:cxnSp>
        <p:nvCxnSpPr>
          <p:cNvPr id="112" name="Straight Arrow Connector 111"/>
          <p:cNvCxnSpPr>
            <a:stCxn id="90" idx="3"/>
          </p:cNvCxnSpPr>
          <p:nvPr/>
        </p:nvCxnSpPr>
        <p:spPr>
          <a:xfrm flipV="1">
            <a:off x="6956019" y="1848654"/>
            <a:ext cx="3895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720209" y="3765268"/>
            <a:ext cx="1042105" cy="76944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DALY, YLD, YLL and deaths due to all pathways</a:t>
            </a:r>
            <a:endParaRPr lang="en-GB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913914" y="2232513"/>
            <a:ext cx="104210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PM2.5 PIF </a:t>
            </a:r>
            <a:r>
              <a:rPr lang="en-GB" sz="1100" dirty="0" smtClean="0"/>
              <a:t>per pop group, per disease</a:t>
            </a:r>
            <a:endParaRPr lang="en-GB" sz="1100" dirty="0"/>
          </a:p>
        </p:txBody>
      </p:sp>
      <p:cxnSp>
        <p:nvCxnSpPr>
          <p:cNvPr id="142" name="Straight Arrow Connector 141"/>
          <p:cNvCxnSpPr>
            <a:stCxn id="139" idx="3"/>
          </p:cNvCxnSpPr>
          <p:nvPr/>
        </p:nvCxnSpPr>
        <p:spPr>
          <a:xfrm flipV="1">
            <a:off x="6956019" y="2524863"/>
            <a:ext cx="3895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913914" y="3584708"/>
            <a:ext cx="104210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Noise </a:t>
            </a:r>
            <a:r>
              <a:rPr lang="en-GB" sz="1100" dirty="0"/>
              <a:t>PIF </a:t>
            </a:r>
            <a:r>
              <a:rPr lang="en-GB" sz="1100" dirty="0" smtClean="0"/>
              <a:t>per pop group, per disease</a:t>
            </a:r>
            <a:endParaRPr lang="en-GB" sz="1100" dirty="0"/>
          </a:p>
        </p:txBody>
      </p:sp>
      <p:cxnSp>
        <p:nvCxnSpPr>
          <p:cNvPr id="175" name="Straight Arrow Connector 174"/>
          <p:cNvCxnSpPr>
            <a:stCxn id="172" idx="3"/>
          </p:cNvCxnSpPr>
          <p:nvPr/>
        </p:nvCxnSpPr>
        <p:spPr>
          <a:xfrm flipV="1">
            <a:off x="6956019" y="3877058"/>
            <a:ext cx="365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142938" y="4401292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Road death by mode, age an sex groups</a:t>
            </a:r>
            <a:endParaRPr lang="en-GB" sz="1100" dirty="0"/>
          </a:p>
        </p:txBody>
      </p:sp>
      <p:sp>
        <p:nvSpPr>
          <p:cNvPr id="220" name="TextBox 219"/>
          <p:cNvSpPr txBox="1"/>
          <p:nvPr/>
        </p:nvSpPr>
        <p:spPr>
          <a:xfrm>
            <a:off x="5796920" y="7273864"/>
            <a:ext cx="114981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specific case fatality</a:t>
            </a:r>
            <a:endParaRPr lang="en-GB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7256479" y="1173725"/>
            <a:ext cx="3129295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Disease life tables</a:t>
            </a:r>
            <a:endParaRPr lang="en-GB" sz="14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5913914" y="2908510"/>
            <a:ext cx="104210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NO2</a:t>
            </a:r>
            <a:r>
              <a:rPr lang="en-GB" sz="1100" dirty="0" smtClean="0"/>
              <a:t> </a:t>
            </a:r>
            <a:r>
              <a:rPr lang="en-GB" sz="1100" dirty="0"/>
              <a:t>PIF </a:t>
            </a:r>
            <a:r>
              <a:rPr lang="en-GB" sz="1100" dirty="0" smtClean="0"/>
              <a:t>per pop group, per disease</a:t>
            </a:r>
            <a:endParaRPr lang="en-GB" sz="1100" dirty="0"/>
          </a:p>
        </p:txBody>
      </p:sp>
      <p:cxnSp>
        <p:nvCxnSpPr>
          <p:cNvPr id="263" name="Straight Arrow Connector 262"/>
          <p:cNvCxnSpPr>
            <a:stCxn id="260" idx="3"/>
          </p:cNvCxnSpPr>
          <p:nvPr/>
        </p:nvCxnSpPr>
        <p:spPr>
          <a:xfrm flipV="1">
            <a:off x="6956019" y="3200860"/>
            <a:ext cx="365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129228" y="5965166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Population by age groups and sex</a:t>
            </a:r>
            <a:endParaRPr lang="en-GB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115518" y="6668718"/>
            <a:ext cx="1032276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All-cause mortality rates by age groups and sex</a:t>
            </a:r>
            <a:endParaRPr lang="en-GB" sz="11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21844" y="7587565"/>
            <a:ext cx="150164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Global Burden of Disease data</a:t>
            </a:r>
            <a:endParaRPr lang="en-GB" sz="11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379059" y="7261925"/>
            <a:ext cx="120158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 smtClean="0"/>
              <a:t>Dismod</a:t>
            </a:r>
            <a:r>
              <a:rPr lang="en-GB" sz="1100" b="1" dirty="0" smtClean="0"/>
              <a:t> </a:t>
            </a:r>
            <a:r>
              <a:rPr lang="en-GB" sz="1100" b="1" dirty="0"/>
              <a:t>II </a:t>
            </a:r>
            <a:r>
              <a:rPr lang="en-GB" sz="1100" b="1" dirty="0" smtClean="0"/>
              <a:t>C</a:t>
            </a:r>
            <a:r>
              <a:rPr lang="en-GB" sz="1100" dirty="0" smtClean="0"/>
              <a:t>ollection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69472" y="1183767"/>
            <a:ext cx="150164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Data inputs sources</a:t>
            </a:r>
            <a:endParaRPr lang="en-GB" sz="11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082393" y="1183767"/>
            <a:ext cx="388989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Data inputs sources</a:t>
            </a:r>
            <a:endParaRPr lang="en-GB" sz="1100" dirty="0"/>
          </a:p>
        </p:txBody>
      </p:sp>
      <p:sp>
        <p:nvSpPr>
          <p:cNvPr id="268" name="TextBox 267"/>
          <p:cNvSpPr txBox="1"/>
          <p:nvPr/>
        </p:nvSpPr>
        <p:spPr>
          <a:xfrm>
            <a:off x="3114468" y="8832327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Total  YLD rates by age and sex</a:t>
            </a:r>
            <a:endParaRPr lang="en-GB" sz="11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69472" y="4786012"/>
            <a:ext cx="150164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Injuries mode (baseline and scenario)</a:t>
            </a:r>
            <a:endParaRPr lang="en-GB" sz="11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142938" y="5203633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Road injuries by mode, age an sex groups</a:t>
            </a:r>
            <a:endParaRPr lang="en-GB" sz="1100" dirty="0"/>
          </a:p>
        </p:txBody>
      </p:sp>
      <p:cxnSp>
        <p:nvCxnSpPr>
          <p:cNvPr id="275" name="Straight Arrow Connector 274"/>
          <p:cNvCxnSpPr>
            <a:stCxn id="272" idx="3"/>
            <a:endCxn id="274" idx="1"/>
          </p:cNvCxnSpPr>
          <p:nvPr/>
        </p:nvCxnSpPr>
        <p:spPr>
          <a:xfrm>
            <a:off x="2271119" y="5001456"/>
            <a:ext cx="871819" cy="50225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2271119" y="6239641"/>
            <a:ext cx="843349" cy="353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3129064" y="8280612"/>
            <a:ext cx="100485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parameters</a:t>
            </a:r>
            <a:endParaRPr lang="en-GB" sz="11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756180" y="4405409"/>
            <a:ext cx="1208639" cy="5960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Road death rate by mode, age an sex groups</a:t>
            </a:r>
            <a:endParaRPr lang="en-GB" sz="1100" dirty="0"/>
          </a:p>
        </p:txBody>
      </p:sp>
      <p:sp>
        <p:nvSpPr>
          <p:cNvPr id="289" name="TextBox 288"/>
          <p:cNvSpPr txBox="1"/>
          <p:nvPr/>
        </p:nvSpPr>
        <p:spPr>
          <a:xfrm>
            <a:off x="5753258" y="5229724"/>
            <a:ext cx="1219025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Road injuries rate by mode, age an sex groups</a:t>
            </a:r>
            <a:endParaRPr lang="en-GB" sz="1100" dirty="0"/>
          </a:p>
        </p:txBody>
      </p:sp>
      <p:cxnSp>
        <p:nvCxnSpPr>
          <p:cNvPr id="291" name="Straight Arrow Connector 290"/>
          <p:cNvCxnSpPr>
            <a:endCxn id="284" idx="1"/>
          </p:cNvCxnSpPr>
          <p:nvPr/>
        </p:nvCxnSpPr>
        <p:spPr>
          <a:xfrm>
            <a:off x="4236197" y="4684750"/>
            <a:ext cx="15199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endCxn id="289" idx="1"/>
          </p:cNvCxnSpPr>
          <p:nvPr/>
        </p:nvCxnSpPr>
        <p:spPr>
          <a:xfrm>
            <a:off x="4178128" y="5497640"/>
            <a:ext cx="157513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28" idx="3"/>
            <a:endCxn id="284" idx="1"/>
          </p:cNvCxnSpPr>
          <p:nvPr/>
        </p:nvCxnSpPr>
        <p:spPr>
          <a:xfrm flipV="1">
            <a:off x="4134084" y="4703433"/>
            <a:ext cx="1622096" cy="15618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28" idx="3"/>
            <a:endCxn id="289" idx="1"/>
          </p:cNvCxnSpPr>
          <p:nvPr/>
        </p:nvCxnSpPr>
        <p:spPr>
          <a:xfrm flipV="1">
            <a:off x="4134084" y="5529806"/>
            <a:ext cx="1619174" cy="7354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49" idx="3"/>
            <a:endCxn id="229" idx="1"/>
          </p:cNvCxnSpPr>
          <p:nvPr/>
        </p:nvCxnSpPr>
        <p:spPr>
          <a:xfrm flipV="1">
            <a:off x="2223491" y="7053439"/>
            <a:ext cx="892027" cy="74957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endCxn id="309" idx="1"/>
          </p:cNvCxnSpPr>
          <p:nvPr/>
        </p:nvCxnSpPr>
        <p:spPr>
          <a:xfrm>
            <a:off x="2223491" y="7803009"/>
            <a:ext cx="90557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49" idx="3"/>
            <a:endCxn id="283" idx="1"/>
          </p:cNvCxnSpPr>
          <p:nvPr/>
        </p:nvCxnSpPr>
        <p:spPr>
          <a:xfrm>
            <a:off x="2223491" y="7803009"/>
            <a:ext cx="905573" cy="6930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3129064" y="7541547"/>
            <a:ext cx="1004856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Population by age and sex groups</a:t>
            </a:r>
            <a:endParaRPr lang="en-GB" sz="1100" dirty="0"/>
          </a:p>
        </p:txBody>
      </p:sp>
      <p:cxnSp>
        <p:nvCxnSpPr>
          <p:cNvPr id="313" name="Straight Arrow Connector 312"/>
          <p:cNvCxnSpPr>
            <a:stCxn id="249" idx="3"/>
            <a:endCxn id="268" idx="1"/>
          </p:cNvCxnSpPr>
          <p:nvPr/>
        </p:nvCxnSpPr>
        <p:spPr>
          <a:xfrm>
            <a:off x="2223491" y="7803009"/>
            <a:ext cx="890977" cy="1329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4148844" y="6297012"/>
            <a:ext cx="3172661" cy="296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4344808" y="8279974"/>
            <a:ext cx="111318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 smtClean="0"/>
              <a:t>Dismod</a:t>
            </a:r>
            <a:r>
              <a:rPr lang="en-GB" sz="1100" b="1" dirty="0" smtClean="0"/>
              <a:t> II </a:t>
            </a:r>
          </a:p>
          <a:p>
            <a:pPr algn="ctr"/>
            <a:r>
              <a:rPr lang="en-GB" sz="1100" dirty="0"/>
              <a:t>D</a:t>
            </a:r>
            <a:r>
              <a:rPr lang="en-GB" sz="1100" dirty="0" smtClean="0"/>
              <a:t>ata set </a:t>
            </a:r>
          </a:p>
        </p:txBody>
      </p:sp>
      <p:cxnSp>
        <p:nvCxnSpPr>
          <p:cNvPr id="328" name="Straight Arrow Connector 327"/>
          <p:cNvCxnSpPr>
            <a:stCxn id="229" idx="3"/>
            <a:endCxn id="251" idx="1"/>
          </p:cNvCxnSpPr>
          <p:nvPr/>
        </p:nvCxnSpPr>
        <p:spPr>
          <a:xfrm>
            <a:off x="4147794" y="7053439"/>
            <a:ext cx="231265" cy="423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09" idx="3"/>
            <a:endCxn id="251" idx="1"/>
          </p:cNvCxnSpPr>
          <p:nvPr/>
        </p:nvCxnSpPr>
        <p:spPr>
          <a:xfrm flipV="1">
            <a:off x="4133920" y="7477369"/>
            <a:ext cx="245139" cy="3642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83" idx="3"/>
            <a:endCxn id="327" idx="1"/>
          </p:cNvCxnSpPr>
          <p:nvPr/>
        </p:nvCxnSpPr>
        <p:spPr>
          <a:xfrm flipV="1">
            <a:off x="4133920" y="8495418"/>
            <a:ext cx="210888" cy="6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5806207" y="8275718"/>
            <a:ext cx="114981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specific incidence</a:t>
            </a:r>
            <a:endParaRPr lang="en-GB" sz="1100" dirty="0"/>
          </a:p>
        </p:txBody>
      </p:sp>
      <p:cxnSp>
        <p:nvCxnSpPr>
          <p:cNvPr id="349" name="Straight Arrow Connector 348"/>
          <p:cNvCxnSpPr>
            <a:endCxn id="220" idx="2"/>
          </p:cNvCxnSpPr>
          <p:nvPr/>
        </p:nvCxnSpPr>
        <p:spPr>
          <a:xfrm flipV="1">
            <a:off x="5910409" y="7704751"/>
            <a:ext cx="461417" cy="2353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713039" y="7776919"/>
            <a:ext cx="1201586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 smtClean="0"/>
              <a:t>Dismod</a:t>
            </a:r>
            <a:r>
              <a:rPr lang="en-GB" sz="1100" b="1" dirty="0" smtClean="0"/>
              <a:t> </a:t>
            </a:r>
            <a:r>
              <a:rPr lang="en-GB" sz="1100" b="1" dirty="0"/>
              <a:t>II </a:t>
            </a:r>
            <a:r>
              <a:rPr lang="en-GB" sz="1100" dirty="0" smtClean="0"/>
              <a:t>Processing</a:t>
            </a:r>
            <a:endParaRPr lang="en-GB" sz="1100" dirty="0" smtClean="0"/>
          </a:p>
        </p:txBody>
      </p:sp>
      <p:cxnSp>
        <p:nvCxnSpPr>
          <p:cNvPr id="352" name="Straight Arrow Connector 351"/>
          <p:cNvCxnSpPr>
            <a:endCxn id="344" idx="0"/>
          </p:cNvCxnSpPr>
          <p:nvPr/>
        </p:nvCxnSpPr>
        <p:spPr>
          <a:xfrm>
            <a:off x="5917226" y="7981152"/>
            <a:ext cx="463887" cy="29456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4444648" y="7704751"/>
            <a:ext cx="245139" cy="2876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 flipV="1">
            <a:off x="4416906" y="8056368"/>
            <a:ext cx="267572" cy="2193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63" y="695193"/>
            <a:ext cx="12320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Calculated by summarizing non-transport related </a:t>
            </a:r>
            <a:r>
              <a:rPr lang="en-GB" dirty="0" err="1" smtClean="0"/>
              <a:t>mMEThs</a:t>
            </a:r>
            <a:r>
              <a:rPr lang="en-GB" dirty="0" smtClean="0"/>
              <a:t>/week with transport related </a:t>
            </a:r>
            <a:r>
              <a:rPr lang="en-GB" dirty="0" err="1" smtClean="0"/>
              <a:t>mMEThs</a:t>
            </a:r>
            <a:r>
              <a:rPr lang="en-GB" dirty="0" smtClean="0"/>
              <a:t>/week.</a:t>
            </a:r>
          </a:p>
          <a:p>
            <a:pPr marL="342900" indent="-342900">
              <a:buAutoNum type="arabicPeriod"/>
            </a:pPr>
            <a:r>
              <a:rPr lang="en-GB" dirty="0" smtClean="0"/>
              <a:t>Calculated in individual levels using the disease specific and all-cause mortality RRs from the new meta-analysis study. </a:t>
            </a:r>
            <a:r>
              <a:rPr lang="en-GB" u="sng" dirty="0" smtClean="0"/>
              <a:t>Open questions: Dementia and depression</a:t>
            </a:r>
            <a:r>
              <a:rPr lang="en-GB" dirty="0" smtClean="0"/>
              <a:t>? </a:t>
            </a:r>
          </a:p>
          <a:p>
            <a:pPr marL="342900" indent="-342900">
              <a:buAutoNum type="arabicPeriod"/>
            </a:pPr>
            <a:r>
              <a:rPr lang="en-GB" dirty="0" smtClean="0"/>
              <a:t>Population attributable fraction (PAF)/population incidence fraction (PIF) calculated for defined population groups by taking average of RRs of individuals in each group. </a:t>
            </a:r>
            <a:r>
              <a:rPr lang="en-GB" u="sng" dirty="0" smtClean="0"/>
              <a:t>Open question: Population groups</a:t>
            </a:r>
            <a:r>
              <a:rPr lang="en-GB" dirty="0" smtClean="0"/>
              <a:t>.</a:t>
            </a:r>
          </a:p>
          <a:p>
            <a:pPr marL="342900" indent="-342900">
              <a:buAutoNum type="arabicPeriod"/>
            </a:pPr>
            <a:r>
              <a:rPr lang="en-GB" dirty="0" smtClean="0"/>
              <a:t>Individual levels exposure to PM2.5 by taking into account background (home address) PM2.5 concentration, and the increase in exposure concentration  while in traffic (all modes) and ventilation rates (walking, cycling). </a:t>
            </a:r>
            <a:r>
              <a:rPr lang="en-GB" u="sng" dirty="0" smtClean="0"/>
              <a:t>Also, could take into account time doing non-transport related physical activity (ventilation rates)</a:t>
            </a:r>
            <a:r>
              <a:rPr lang="en-GB" dirty="0" smtClean="0"/>
              <a:t>. Need to link </a:t>
            </a:r>
            <a:r>
              <a:rPr lang="en-GB" dirty="0" err="1" smtClean="0"/>
              <a:t>mMETs</a:t>
            </a:r>
            <a:r>
              <a:rPr lang="en-GB" dirty="0" smtClean="0"/>
              <a:t> with the inhalation rate.</a:t>
            </a:r>
          </a:p>
          <a:p>
            <a:pPr marL="342900" indent="-342900">
              <a:buAutoNum type="arabicPeriod"/>
            </a:pPr>
            <a:r>
              <a:rPr lang="en-GB" dirty="0" smtClean="0"/>
              <a:t>RRs for each individual based on Global Burden of Disease Integrated Exposure Function (IEF). Parameters available in Cohen et al. 2017 paper.  </a:t>
            </a:r>
            <a:r>
              <a:rPr lang="en-GB" u="sng" dirty="0" smtClean="0"/>
              <a:t>Source of all-cause mortality RR uncertain</a:t>
            </a:r>
            <a:r>
              <a:rPr lang="en-GB" dirty="0" smtClean="0"/>
              <a:t>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N.A.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1" y="3557515"/>
            <a:ext cx="3387049" cy="65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2137" y="3699618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Cohen et al.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569</Words>
  <Application>Microsoft Office PowerPoint</Application>
  <PresentationFormat>A3 Paper (297x420 mm)</PresentationFormat>
  <Paragraphs>86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Clinical School Computing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Tainio</dc:creator>
  <cp:lastModifiedBy>Belen Zapata-Diomedi</cp:lastModifiedBy>
  <cp:revision>65</cp:revision>
  <cp:lastPrinted>2017-12-04T14:27:09Z</cp:lastPrinted>
  <dcterms:created xsi:type="dcterms:W3CDTF">2017-11-27T14:55:57Z</dcterms:created>
  <dcterms:modified xsi:type="dcterms:W3CDTF">2018-04-04T14:42:03Z</dcterms:modified>
</cp:coreProperties>
</file>