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9940925" cy="1437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6F2"/>
    <a:srgbClr val="FF7D7D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81" autoAdjust="0"/>
    <p:restoredTop sz="96187" autoAdjust="0"/>
  </p:normalViewPr>
  <p:slideViewPr>
    <p:cSldViewPr snapToGrid="0">
      <p:cViewPr varScale="1">
        <p:scale>
          <a:sx n="78" d="100"/>
          <a:sy n="78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EC121-57C4-4200-9514-79C73A47C792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6725" y="1797050"/>
            <a:ext cx="6467475" cy="4849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6915150"/>
            <a:ext cx="7953375" cy="565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9325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63" y="13649325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9AE4-69F4-4B7C-A11A-2D117841E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9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</a:t>
            </a:r>
            <a:r>
              <a:rPr lang="en-GB" baseline="0" dirty="0" smtClean="0"/>
              <a:t> organise the graph as per data requirements for Australia and the PMSLT?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C9AE4-69F4-4B7C-A11A-2D117841EB7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5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6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3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5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7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3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3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4353-82A1-48F6-BB45-D2EBEC40E129}" type="datetimeFigureOut">
              <a:rPr lang="en-GB" smtClean="0"/>
              <a:t>05/04/2018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C9A7-F945-43D9-83F2-4C88EF3AC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1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traight Arrow Connector 261"/>
          <p:cNvCxnSpPr>
            <a:stCxn id="289" idx="3"/>
            <a:endCxn id="243" idx="2"/>
          </p:cNvCxnSpPr>
          <p:nvPr/>
        </p:nvCxnSpPr>
        <p:spPr>
          <a:xfrm flipV="1">
            <a:off x="6967502" y="2946894"/>
            <a:ext cx="3239158" cy="39799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84" idx="3"/>
            <a:endCxn id="218" idx="1"/>
          </p:cNvCxnSpPr>
          <p:nvPr/>
        </p:nvCxnSpPr>
        <p:spPr>
          <a:xfrm flipV="1">
            <a:off x="7016420" y="2731451"/>
            <a:ext cx="4096619" cy="33726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028683" y="1624440"/>
            <a:ext cx="3290770" cy="129951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5179" y="1027381"/>
            <a:ext cx="1662641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Synthetic population</a:t>
            </a:r>
            <a:endParaRPr lang="en-GB" sz="11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028636" y="1022428"/>
            <a:ext cx="100485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Population</a:t>
            </a:r>
            <a:endParaRPr lang="en-GB" sz="11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51625" y="175600"/>
            <a:ext cx="166264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Data inputs sources</a:t>
            </a:r>
            <a:endParaRPr lang="en-GB" sz="1400" b="1" dirty="0"/>
          </a:p>
        </p:txBody>
      </p:sp>
      <p:cxnSp>
        <p:nvCxnSpPr>
          <p:cNvPr id="281" name="Straight Arrow Connector 280"/>
          <p:cNvCxnSpPr>
            <a:stCxn id="67" idx="3"/>
            <a:endCxn id="228" idx="1"/>
          </p:cNvCxnSpPr>
          <p:nvPr/>
        </p:nvCxnSpPr>
        <p:spPr>
          <a:xfrm flipV="1">
            <a:off x="2417820" y="1153233"/>
            <a:ext cx="610816" cy="49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741726" y="5796282"/>
            <a:ext cx="6274694" cy="1438356"/>
            <a:chOff x="720286" y="4401292"/>
            <a:chExt cx="6274694" cy="1438356"/>
          </a:xfrm>
        </p:grpSpPr>
        <p:cxnSp>
          <p:nvCxnSpPr>
            <p:cNvPr id="208" name="Straight Arrow Connector 207"/>
            <p:cNvCxnSpPr>
              <a:stCxn id="272" idx="3"/>
              <a:endCxn id="207" idx="1"/>
            </p:cNvCxnSpPr>
            <p:nvPr/>
          </p:nvCxnSpPr>
          <p:spPr>
            <a:xfrm flipV="1">
              <a:off x="2383486" y="4701374"/>
              <a:ext cx="759452" cy="31547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3142938" y="4401292"/>
              <a:ext cx="1004856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Road </a:t>
              </a:r>
              <a:r>
                <a:rPr lang="en-GB" sz="1100" dirty="0" smtClean="0"/>
                <a:t>death-per victim mode</a:t>
              </a:r>
              <a:endParaRPr lang="en-GB" sz="11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20286" y="4801401"/>
              <a:ext cx="1663200" cy="4308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Injuries mode (baseline and scenario)</a:t>
              </a:r>
              <a:endParaRPr lang="en-GB" sz="11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142938" y="5203633"/>
              <a:ext cx="1004856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Road </a:t>
              </a:r>
              <a:r>
                <a:rPr lang="en-GB" sz="1100" dirty="0" smtClean="0"/>
                <a:t>injuries-per victim mode</a:t>
              </a:r>
              <a:endParaRPr lang="en-GB" sz="1100" dirty="0"/>
            </a:p>
          </p:txBody>
        </p:sp>
        <p:cxnSp>
          <p:nvCxnSpPr>
            <p:cNvPr id="275" name="Straight Arrow Connector 274"/>
            <p:cNvCxnSpPr>
              <a:stCxn id="272" idx="3"/>
              <a:endCxn id="274" idx="1"/>
            </p:cNvCxnSpPr>
            <p:nvPr/>
          </p:nvCxnSpPr>
          <p:spPr>
            <a:xfrm>
              <a:off x="2383486" y="5016845"/>
              <a:ext cx="759452" cy="4868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5774580" y="4401292"/>
              <a:ext cx="1220400" cy="6155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100" dirty="0"/>
                <a:t>Δ </a:t>
              </a:r>
              <a:r>
                <a:rPr lang="en-GB" sz="1100" dirty="0" smtClean="0"/>
                <a:t> </a:t>
              </a:r>
              <a:r>
                <a:rPr lang="en-GB" sz="1100" dirty="0" smtClean="0"/>
                <a:t>Road </a:t>
              </a:r>
              <a:r>
                <a:rPr lang="en-GB" sz="1100" dirty="0" smtClean="0"/>
                <a:t>death </a:t>
              </a:r>
              <a:r>
                <a:rPr lang="en-GB" sz="1100" dirty="0" smtClean="0"/>
                <a:t>rate-per victim mode</a:t>
              </a:r>
              <a:endParaRPr lang="en-GB" sz="11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5727037" y="5224095"/>
              <a:ext cx="1219025" cy="6155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100" dirty="0"/>
                <a:t>Δ </a:t>
              </a:r>
              <a:r>
                <a:rPr lang="en-GB" sz="1100" dirty="0" smtClean="0"/>
                <a:t> </a:t>
              </a:r>
              <a:r>
                <a:rPr lang="en-GB" sz="1100" dirty="0" smtClean="0"/>
                <a:t>Road </a:t>
              </a:r>
              <a:r>
                <a:rPr lang="en-GB" sz="1100" dirty="0" smtClean="0"/>
                <a:t>injuries </a:t>
              </a:r>
              <a:r>
                <a:rPr lang="en-GB" sz="1100" dirty="0" smtClean="0"/>
                <a:t>rate-per victim mode</a:t>
              </a:r>
              <a:endParaRPr lang="en-GB" sz="1100" dirty="0"/>
            </a:p>
          </p:txBody>
        </p:sp>
        <p:cxnSp>
          <p:nvCxnSpPr>
            <p:cNvPr id="291" name="Straight Arrow Connector 290"/>
            <p:cNvCxnSpPr>
              <a:stCxn id="207" idx="3"/>
              <a:endCxn id="284" idx="1"/>
            </p:cNvCxnSpPr>
            <p:nvPr/>
          </p:nvCxnSpPr>
          <p:spPr>
            <a:xfrm>
              <a:off x="4147794" y="4701374"/>
              <a:ext cx="1626786" cy="76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endCxn id="289" idx="1"/>
            </p:cNvCxnSpPr>
            <p:nvPr/>
          </p:nvCxnSpPr>
          <p:spPr>
            <a:xfrm>
              <a:off x="4151907" y="5492013"/>
              <a:ext cx="15751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/>
          <p:cNvCxnSpPr>
            <a:stCxn id="228" idx="3"/>
            <a:endCxn id="284" idx="1"/>
          </p:cNvCxnSpPr>
          <p:nvPr/>
        </p:nvCxnSpPr>
        <p:spPr>
          <a:xfrm>
            <a:off x="4033492" y="1153233"/>
            <a:ext cx="1762528" cy="49508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28" idx="3"/>
            <a:endCxn id="289" idx="1"/>
          </p:cNvCxnSpPr>
          <p:nvPr/>
        </p:nvCxnSpPr>
        <p:spPr>
          <a:xfrm>
            <a:off x="4033492" y="1153233"/>
            <a:ext cx="1714985" cy="577362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228" idx="3"/>
            <a:endCxn id="576" idx="1"/>
          </p:cNvCxnSpPr>
          <p:nvPr/>
        </p:nvCxnSpPr>
        <p:spPr>
          <a:xfrm>
            <a:off x="4033492" y="1153233"/>
            <a:ext cx="3351469" cy="47682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oup 338"/>
          <p:cNvGrpSpPr/>
          <p:nvPr/>
        </p:nvGrpSpPr>
        <p:grpSpPr>
          <a:xfrm>
            <a:off x="756958" y="1333242"/>
            <a:ext cx="6165422" cy="2772100"/>
            <a:chOff x="880833" y="5049863"/>
            <a:chExt cx="6165422" cy="2772100"/>
          </a:xfrm>
        </p:grpSpPr>
        <p:sp>
          <p:nvSpPr>
            <p:cNvPr id="320" name="Rectangle 319"/>
            <p:cNvSpPr/>
            <p:nvPr/>
          </p:nvSpPr>
          <p:spPr>
            <a:xfrm>
              <a:off x="4260356" y="5901049"/>
              <a:ext cx="2785899" cy="1906839"/>
            </a:xfrm>
            <a:prstGeom prst="rect">
              <a:avLst/>
            </a:prstGeom>
            <a:solidFill>
              <a:srgbClr val="CB8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860329" y="6186827"/>
              <a:ext cx="1149812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Disease specific case fatality</a:t>
              </a:r>
              <a:endParaRPr lang="en-GB" sz="11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9886" y="6363433"/>
              <a:ext cx="1004400" cy="6001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All-cause mortality </a:t>
              </a:r>
              <a:r>
                <a:rPr lang="en-GB" sz="1100" dirty="0" smtClean="0"/>
                <a:t>rates</a:t>
              </a:r>
              <a:endParaRPr lang="en-GB" sz="11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880833" y="6418153"/>
              <a:ext cx="1662641" cy="4308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Global Burden of Disease data</a:t>
              </a:r>
              <a:endParaRPr lang="en-GB" sz="11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401314" y="6189260"/>
              <a:ext cx="120158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smtClean="0"/>
                <a:t>Dismod</a:t>
              </a:r>
              <a:r>
                <a:rPr lang="en-GB" sz="1100" b="1" dirty="0" smtClean="0"/>
                <a:t> </a:t>
              </a:r>
              <a:r>
                <a:rPr lang="en-GB" sz="1100" b="1" dirty="0"/>
                <a:t>II </a:t>
              </a:r>
              <a:r>
                <a:rPr lang="en-GB" sz="1100" b="1" dirty="0" smtClean="0"/>
                <a:t>C</a:t>
              </a:r>
              <a:r>
                <a:rPr lang="en-GB" sz="1100" dirty="0" smtClean="0"/>
                <a:t>ollection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142998" y="5049863"/>
              <a:ext cx="1004400" cy="4308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Total  </a:t>
              </a:r>
              <a:r>
                <a:rPr lang="en-GB" sz="1100" dirty="0" smtClean="0"/>
                <a:t>YLD rates</a:t>
              </a:r>
              <a:endParaRPr lang="en-GB" sz="11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121296" y="7391076"/>
              <a:ext cx="1004856" cy="4308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Disease parameters</a:t>
              </a:r>
              <a:endParaRPr lang="en-GB" sz="1100" dirty="0"/>
            </a:p>
          </p:txBody>
        </p:sp>
        <p:cxnSp>
          <p:nvCxnSpPr>
            <p:cNvPr id="304" name="Straight Arrow Connector 303"/>
            <p:cNvCxnSpPr>
              <a:stCxn id="249" idx="3"/>
              <a:endCxn id="229" idx="1"/>
            </p:cNvCxnSpPr>
            <p:nvPr/>
          </p:nvCxnSpPr>
          <p:spPr>
            <a:xfrm>
              <a:off x="2543474" y="6633597"/>
              <a:ext cx="586412" cy="299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stCxn id="249" idx="3"/>
              <a:endCxn id="309" idx="1"/>
            </p:cNvCxnSpPr>
            <p:nvPr/>
          </p:nvCxnSpPr>
          <p:spPr>
            <a:xfrm>
              <a:off x="2543474" y="6633597"/>
              <a:ext cx="587415" cy="5223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49" idx="3"/>
              <a:endCxn id="283" idx="1"/>
            </p:cNvCxnSpPr>
            <p:nvPr/>
          </p:nvCxnSpPr>
          <p:spPr>
            <a:xfrm>
              <a:off x="2543474" y="6633597"/>
              <a:ext cx="577822" cy="97292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3130889" y="7025152"/>
              <a:ext cx="1004856" cy="2616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Population</a:t>
              </a:r>
              <a:endParaRPr lang="en-GB" sz="1100" dirty="0"/>
            </a:p>
          </p:txBody>
        </p:sp>
        <p:cxnSp>
          <p:nvCxnSpPr>
            <p:cNvPr id="313" name="Straight Arrow Connector 312"/>
            <p:cNvCxnSpPr>
              <a:stCxn id="249" idx="3"/>
              <a:endCxn id="268" idx="1"/>
            </p:cNvCxnSpPr>
            <p:nvPr/>
          </p:nvCxnSpPr>
          <p:spPr>
            <a:xfrm flipV="1">
              <a:off x="2543474" y="5265307"/>
              <a:ext cx="599524" cy="136829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4414559" y="7290807"/>
              <a:ext cx="1113184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smtClean="0"/>
                <a:t>Dismod</a:t>
              </a:r>
              <a:r>
                <a:rPr lang="en-GB" sz="1100" b="1" dirty="0" smtClean="0"/>
                <a:t> II </a:t>
              </a:r>
            </a:p>
            <a:p>
              <a:pPr algn="ctr"/>
              <a:r>
                <a:rPr lang="en-GB" sz="1100" dirty="0"/>
                <a:t>D</a:t>
              </a:r>
              <a:r>
                <a:rPr lang="en-GB" sz="1100" dirty="0" smtClean="0"/>
                <a:t>ata set </a:t>
              </a:r>
            </a:p>
          </p:txBody>
        </p:sp>
        <p:cxnSp>
          <p:nvCxnSpPr>
            <p:cNvPr id="328" name="Straight Arrow Connector 327"/>
            <p:cNvCxnSpPr>
              <a:stCxn id="229" idx="3"/>
              <a:endCxn id="251" idx="1"/>
            </p:cNvCxnSpPr>
            <p:nvPr/>
          </p:nvCxnSpPr>
          <p:spPr>
            <a:xfrm flipV="1">
              <a:off x="4134286" y="6404704"/>
              <a:ext cx="267028" cy="25881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09" idx="3"/>
              <a:endCxn id="251" idx="1"/>
            </p:cNvCxnSpPr>
            <p:nvPr/>
          </p:nvCxnSpPr>
          <p:spPr>
            <a:xfrm flipV="1">
              <a:off x="4135745" y="6404704"/>
              <a:ext cx="265569" cy="75125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>
              <a:stCxn id="283" idx="3"/>
            </p:cNvCxnSpPr>
            <p:nvPr/>
          </p:nvCxnSpPr>
          <p:spPr>
            <a:xfrm flipV="1">
              <a:off x="4126152" y="7606519"/>
              <a:ext cx="2751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Box 343"/>
            <p:cNvSpPr txBox="1"/>
            <p:nvPr/>
          </p:nvSpPr>
          <p:spPr>
            <a:xfrm>
              <a:off x="5819281" y="7273487"/>
              <a:ext cx="1149812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Disease specific incidence</a:t>
              </a:r>
              <a:endParaRPr lang="en-GB" sz="1100" dirty="0"/>
            </a:p>
          </p:txBody>
        </p:sp>
        <p:cxnSp>
          <p:nvCxnSpPr>
            <p:cNvPr id="349" name="Straight Arrow Connector 348"/>
            <p:cNvCxnSpPr>
              <a:stCxn id="350" idx="3"/>
              <a:endCxn id="220" idx="2"/>
            </p:cNvCxnSpPr>
            <p:nvPr/>
          </p:nvCxnSpPr>
          <p:spPr>
            <a:xfrm flipV="1">
              <a:off x="6041217" y="6617714"/>
              <a:ext cx="394018" cy="3028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Box 349"/>
            <p:cNvSpPr txBox="1"/>
            <p:nvPr/>
          </p:nvSpPr>
          <p:spPr>
            <a:xfrm>
              <a:off x="4839631" y="6705104"/>
              <a:ext cx="120158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 smtClean="0"/>
                <a:t>Dismod</a:t>
              </a:r>
              <a:r>
                <a:rPr lang="en-GB" sz="1100" b="1" dirty="0" smtClean="0"/>
                <a:t> </a:t>
              </a:r>
              <a:r>
                <a:rPr lang="en-GB" sz="1100" b="1" dirty="0"/>
                <a:t>II </a:t>
              </a:r>
              <a:r>
                <a:rPr lang="en-GB" sz="1100" dirty="0" smtClean="0"/>
                <a:t>Processing</a:t>
              </a:r>
            </a:p>
          </p:txBody>
        </p:sp>
        <p:cxnSp>
          <p:nvCxnSpPr>
            <p:cNvPr id="352" name="Straight Arrow Connector 351"/>
            <p:cNvCxnSpPr>
              <a:stCxn id="350" idx="3"/>
              <a:endCxn id="344" idx="0"/>
            </p:cNvCxnSpPr>
            <p:nvPr/>
          </p:nvCxnSpPr>
          <p:spPr>
            <a:xfrm>
              <a:off x="6041217" y="6920548"/>
              <a:ext cx="352970" cy="35293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4636905" y="6629556"/>
              <a:ext cx="195435" cy="3410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V="1">
              <a:off x="4600749" y="6986777"/>
              <a:ext cx="217277" cy="2878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0" name="Straight Arrow Connector 379"/>
          <p:cNvCxnSpPr>
            <a:stCxn id="268" idx="3"/>
            <a:endCxn id="576" idx="1"/>
          </p:cNvCxnSpPr>
          <p:nvPr/>
        </p:nvCxnSpPr>
        <p:spPr>
          <a:xfrm>
            <a:off x="4023523" y="1548686"/>
            <a:ext cx="3361438" cy="8137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7357317" y="168913"/>
            <a:ext cx="5079828" cy="30777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PMSLT </a:t>
            </a:r>
            <a:r>
              <a:rPr lang="en-GB" sz="1400" b="1" dirty="0" smtClean="0"/>
              <a:t>mechanisms</a:t>
            </a:r>
            <a:endParaRPr lang="en-GB" sz="1400" b="1" dirty="0"/>
          </a:p>
        </p:txBody>
      </p:sp>
      <p:cxnSp>
        <p:nvCxnSpPr>
          <p:cNvPr id="391" name="Straight Connector 390"/>
          <p:cNvCxnSpPr>
            <a:stCxn id="172" idx="1"/>
            <a:endCxn id="172" idx="1"/>
          </p:cNvCxnSpPr>
          <p:nvPr/>
        </p:nvCxnSpPr>
        <p:spPr>
          <a:xfrm>
            <a:off x="3004276" y="54244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/>
          <p:cNvGrpSpPr/>
          <p:nvPr/>
        </p:nvGrpSpPr>
        <p:grpSpPr>
          <a:xfrm>
            <a:off x="3004276" y="4235730"/>
            <a:ext cx="2360969" cy="1319121"/>
            <a:chOff x="7588166" y="6595765"/>
            <a:chExt cx="968263" cy="1969802"/>
          </a:xfrm>
        </p:grpSpPr>
        <p:sp>
          <p:nvSpPr>
            <p:cNvPr id="90" name="TextBox 89"/>
            <p:cNvSpPr txBox="1"/>
            <p:nvPr/>
          </p:nvSpPr>
          <p:spPr>
            <a:xfrm>
              <a:off x="7588166" y="6595765"/>
              <a:ext cx="968263" cy="394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 smtClean="0"/>
                <a:t>PA </a:t>
              </a:r>
              <a:r>
                <a:rPr lang="en-GB" sz="1100" dirty="0" smtClean="0"/>
                <a:t>PIF-per </a:t>
              </a:r>
              <a:r>
                <a:rPr lang="en-GB" sz="1100" dirty="0" smtClean="0"/>
                <a:t>disease</a:t>
              </a:r>
              <a:endParaRPr lang="en-GB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594944" y="7156071"/>
              <a:ext cx="955334" cy="386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/>
                <a:t>PM2.5 </a:t>
              </a:r>
              <a:r>
                <a:rPr lang="en-GB" sz="1100" dirty="0" smtClean="0"/>
                <a:t>PIF-per </a:t>
              </a:r>
              <a:r>
                <a:rPr lang="en-GB" sz="1100" dirty="0" smtClean="0"/>
                <a:t>disease</a:t>
              </a:r>
              <a:endParaRPr lang="en-GB" sz="11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588166" y="8176160"/>
              <a:ext cx="949252" cy="3894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 smtClean="0"/>
                <a:t>Noise </a:t>
              </a:r>
              <a:r>
                <a:rPr lang="en-GB" sz="1100" dirty="0" smtClean="0"/>
                <a:t>PIF-per </a:t>
              </a:r>
              <a:r>
                <a:rPr lang="en-GB" sz="1100" dirty="0" smtClean="0"/>
                <a:t>disease</a:t>
              </a:r>
              <a:endParaRPr lang="en-GB" sz="11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588766" y="7636166"/>
              <a:ext cx="961512" cy="386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20"/>
                </a:lnSpc>
              </a:pPr>
              <a:r>
                <a:rPr lang="en-GB" sz="1100" dirty="0"/>
                <a:t>NO2</a:t>
              </a:r>
              <a:r>
                <a:rPr lang="en-GB" sz="1100" dirty="0" smtClean="0"/>
                <a:t> </a:t>
              </a:r>
              <a:r>
                <a:rPr lang="en-GB" sz="1100" dirty="0" smtClean="0"/>
                <a:t>PIF-per </a:t>
              </a:r>
              <a:r>
                <a:rPr lang="en-GB" sz="1100" dirty="0" smtClean="0"/>
                <a:t>disease</a:t>
              </a:r>
              <a:endParaRPr lang="en-GB" sz="1100" dirty="0"/>
            </a:p>
          </p:txBody>
        </p:sp>
      </p:grpSp>
      <p:sp>
        <p:nvSpPr>
          <p:cNvPr id="446" name="TextBox 445"/>
          <p:cNvSpPr txBox="1"/>
          <p:nvPr/>
        </p:nvSpPr>
        <p:spPr>
          <a:xfrm>
            <a:off x="2995461" y="173381"/>
            <a:ext cx="395593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Inputs PMSLT</a:t>
            </a:r>
            <a:endParaRPr lang="en-GB" sz="1400" b="1" dirty="0"/>
          </a:p>
        </p:txBody>
      </p:sp>
      <p:sp>
        <p:nvSpPr>
          <p:cNvPr id="454" name="TextBox 453"/>
          <p:cNvSpPr txBox="1"/>
          <p:nvPr/>
        </p:nvSpPr>
        <p:spPr>
          <a:xfrm>
            <a:off x="3008198" y="1829970"/>
            <a:ext cx="1004856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Disease YLD and </a:t>
            </a:r>
            <a:r>
              <a:rPr lang="en-GB" sz="1100" dirty="0" smtClean="0"/>
              <a:t>prevalence (DW)</a:t>
            </a:r>
            <a:endParaRPr lang="en-GB" sz="1100" dirty="0"/>
          </a:p>
        </p:txBody>
      </p:sp>
      <p:sp>
        <p:nvSpPr>
          <p:cNvPr id="473" name="TextBox 472"/>
          <p:cNvSpPr txBox="1"/>
          <p:nvPr/>
        </p:nvSpPr>
        <p:spPr>
          <a:xfrm>
            <a:off x="5831314" y="4546679"/>
            <a:ext cx="1149812" cy="600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Disease specific incidence scenario</a:t>
            </a:r>
            <a:endParaRPr lang="en-GB" sz="1100" dirty="0"/>
          </a:p>
        </p:txBody>
      </p:sp>
      <p:sp>
        <p:nvSpPr>
          <p:cNvPr id="477" name="TextBox 476"/>
          <p:cNvSpPr txBox="1"/>
          <p:nvPr/>
        </p:nvSpPr>
        <p:spPr>
          <a:xfrm>
            <a:off x="741726" y="4618249"/>
            <a:ext cx="166320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ITHIM calculations</a:t>
            </a:r>
            <a:endParaRPr lang="en-GB" sz="1100" dirty="0"/>
          </a:p>
        </p:txBody>
      </p:sp>
      <p:cxnSp>
        <p:nvCxnSpPr>
          <p:cNvPr id="478" name="Straight Arrow Connector 477"/>
          <p:cNvCxnSpPr>
            <a:stCxn id="477" idx="3"/>
          </p:cNvCxnSpPr>
          <p:nvPr/>
        </p:nvCxnSpPr>
        <p:spPr>
          <a:xfrm flipV="1">
            <a:off x="2404926" y="4737988"/>
            <a:ext cx="617550" cy="1106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stCxn id="477" idx="3"/>
            <a:endCxn id="90" idx="1"/>
          </p:cNvCxnSpPr>
          <p:nvPr/>
        </p:nvCxnSpPr>
        <p:spPr>
          <a:xfrm flipV="1">
            <a:off x="2404926" y="4367800"/>
            <a:ext cx="599350" cy="38125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477" idx="3"/>
            <a:endCxn id="260" idx="1"/>
          </p:cNvCxnSpPr>
          <p:nvPr/>
        </p:nvCxnSpPr>
        <p:spPr>
          <a:xfrm>
            <a:off x="2404926" y="4749054"/>
            <a:ext cx="600813" cy="3129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stCxn id="477" idx="3"/>
            <a:endCxn id="172" idx="1"/>
          </p:cNvCxnSpPr>
          <p:nvPr/>
        </p:nvCxnSpPr>
        <p:spPr>
          <a:xfrm>
            <a:off x="2404926" y="4749054"/>
            <a:ext cx="599350" cy="67541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endCxn id="473" idx="0"/>
          </p:cNvCxnSpPr>
          <p:nvPr/>
        </p:nvCxnSpPr>
        <p:spPr>
          <a:xfrm>
            <a:off x="6406220" y="4021002"/>
            <a:ext cx="0" cy="52567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endCxn id="473" idx="1"/>
          </p:cNvCxnSpPr>
          <p:nvPr/>
        </p:nvCxnSpPr>
        <p:spPr>
          <a:xfrm>
            <a:off x="5401400" y="4820286"/>
            <a:ext cx="42991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>
            <a:stCxn id="90" idx="3"/>
            <a:endCxn id="473" idx="1"/>
          </p:cNvCxnSpPr>
          <p:nvPr/>
        </p:nvCxnSpPr>
        <p:spPr>
          <a:xfrm>
            <a:off x="5365245" y="4367800"/>
            <a:ext cx="466069" cy="47896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endCxn id="473" idx="1"/>
          </p:cNvCxnSpPr>
          <p:nvPr/>
        </p:nvCxnSpPr>
        <p:spPr>
          <a:xfrm flipV="1">
            <a:off x="5375295" y="4846761"/>
            <a:ext cx="456019" cy="58314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endCxn id="473" idx="1"/>
          </p:cNvCxnSpPr>
          <p:nvPr/>
        </p:nvCxnSpPr>
        <p:spPr>
          <a:xfrm flipV="1">
            <a:off x="5379425" y="4846761"/>
            <a:ext cx="451889" cy="22877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249" idx="3"/>
            <a:endCxn id="454" idx="1"/>
          </p:cNvCxnSpPr>
          <p:nvPr/>
        </p:nvCxnSpPr>
        <p:spPr>
          <a:xfrm flipV="1">
            <a:off x="2419599" y="2214691"/>
            <a:ext cx="588599" cy="70228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stCxn id="454" idx="3"/>
            <a:endCxn id="576" idx="1"/>
          </p:cNvCxnSpPr>
          <p:nvPr/>
        </p:nvCxnSpPr>
        <p:spPr>
          <a:xfrm flipV="1">
            <a:off x="4013054" y="1630061"/>
            <a:ext cx="3371907" cy="58463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" name="Group 572"/>
          <p:cNvGrpSpPr/>
          <p:nvPr/>
        </p:nvGrpSpPr>
        <p:grpSpPr>
          <a:xfrm>
            <a:off x="7384961" y="964061"/>
            <a:ext cx="5052183" cy="4144464"/>
            <a:chOff x="8244282" y="1188134"/>
            <a:chExt cx="5052183" cy="4078250"/>
          </a:xfrm>
        </p:grpSpPr>
        <p:sp>
          <p:nvSpPr>
            <p:cNvPr id="576" name="TextBox 575"/>
            <p:cNvSpPr txBox="1"/>
            <p:nvPr/>
          </p:nvSpPr>
          <p:spPr>
            <a:xfrm>
              <a:off x="8244282" y="1188134"/>
              <a:ext cx="5052183" cy="131071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GB" sz="1100" b="1" dirty="0"/>
                <a:t>L</a:t>
              </a:r>
              <a:r>
                <a:rPr lang="en-GB" sz="1100" b="1" dirty="0" smtClean="0"/>
                <a:t>ife table</a:t>
              </a:r>
              <a:endParaRPr lang="en-GB" sz="1100" b="1" dirty="0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11549544" y="1492221"/>
              <a:ext cx="165282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Life years </a:t>
              </a:r>
              <a:r>
                <a:rPr lang="en-GB" sz="1200" dirty="0" smtClean="0"/>
                <a:t>lived baseline</a:t>
              </a:r>
            </a:p>
          </p:txBody>
        </p:sp>
        <p:sp>
          <p:nvSpPr>
            <p:cNvPr id="575" name="TextBox 574"/>
            <p:cNvSpPr txBox="1"/>
            <p:nvPr/>
          </p:nvSpPr>
          <p:spPr>
            <a:xfrm>
              <a:off x="8927825" y="1493786"/>
              <a:ext cx="2314544" cy="2725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dirty="0" smtClean="0"/>
                <a:t>Health adjusted life </a:t>
              </a:r>
              <a:r>
                <a:rPr lang="en-GB" sz="1200" dirty="0" smtClean="0"/>
                <a:t>years baseline</a:t>
              </a:r>
              <a:endParaRPr lang="en-GB" sz="1200" dirty="0" smtClean="0"/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8322003" y="3495142"/>
              <a:ext cx="4974462" cy="177124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GB" sz="1100" b="1" dirty="0" smtClean="0"/>
                <a:t>Disease specific life table</a:t>
              </a:r>
              <a:endParaRPr lang="en-GB" sz="1100" b="1" dirty="0"/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9259901" y="4124661"/>
              <a:ext cx="1080000" cy="454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Incidence baseline</a:t>
              </a:r>
              <a:endParaRPr lang="en-GB" sz="1200" dirty="0" smtClean="0"/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11851424" y="3774402"/>
              <a:ext cx="1080000" cy="272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l-GR" sz="1200" dirty="0"/>
                <a:t>Δ 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Mortality</a:t>
              </a:r>
              <a:endParaRPr lang="en-GB" sz="1200" dirty="0" smtClean="0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10469544" y="4127964"/>
              <a:ext cx="1080000" cy="454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Prevalence baseline</a:t>
              </a:r>
              <a:endParaRPr lang="en-GB" sz="1200" dirty="0" smtClean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54221" y="608289"/>
            <a:ext cx="11685520" cy="3077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By age and sex</a:t>
            </a:r>
            <a:endParaRPr lang="en-GB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0682209" y="1715254"/>
            <a:ext cx="16608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/>
              <a:t>Life years </a:t>
            </a:r>
            <a:r>
              <a:rPr lang="en-GB" sz="1200" dirty="0" smtClean="0"/>
              <a:t>lived scenario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068504" y="1701528"/>
            <a:ext cx="2322559" cy="281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 smtClean="0"/>
              <a:t>Health adjusted life </a:t>
            </a:r>
            <a:r>
              <a:rPr lang="en-GB" sz="1200" dirty="0" smtClean="0"/>
              <a:t>years scenario</a:t>
            </a:r>
            <a:endParaRPr lang="en-GB" sz="1200" dirty="0" smtClean="0"/>
          </a:p>
        </p:txBody>
      </p:sp>
      <p:cxnSp>
        <p:nvCxnSpPr>
          <p:cNvPr id="393" name="Straight Arrow Connector 392"/>
          <p:cNvCxnSpPr/>
          <p:nvPr/>
        </p:nvCxnSpPr>
        <p:spPr>
          <a:xfrm flipV="1">
            <a:off x="7002189" y="4745218"/>
            <a:ext cx="1398390" cy="9895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0990202" y="4507155"/>
            <a:ext cx="10800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Mortality</a:t>
            </a:r>
            <a:r>
              <a:rPr lang="en-GB" sz="1200" dirty="0" smtClean="0"/>
              <a:t> scenarios</a:t>
            </a:r>
            <a:endParaRPr lang="en-GB" sz="1200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9619279" y="4494331"/>
            <a:ext cx="1080000" cy="4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Prevalence scenario</a:t>
            </a:r>
            <a:endParaRPr lang="en-GB" sz="12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8401288" y="4494331"/>
            <a:ext cx="10800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Incidence scenario</a:t>
            </a:r>
            <a:endParaRPr lang="en-GB" sz="1200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11113039" y="2516007"/>
            <a:ext cx="108000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Δ</a:t>
            </a:r>
            <a:r>
              <a:rPr lang="en-GB" sz="1100" dirty="0" smtClean="0"/>
              <a:t> All-cause </a:t>
            </a:r>
            <a:r>
              <a:rPr lang="en-GB" sz="1100" dirty="0" smtClean="0"/>
              <a:t>mortality </a:t>
            </a:r>
            <a:r>
              <a:rPr lang="en-GB" sz="1100" dirty="0" smtClean="0"/>
              <a:t>rates</a:t>
            </a:r>
            <a:endParaRPr lang="en-GB" sz="1100" dirty="0"/>
          </a:p>
        </p:txBody>
      </p:sp>
      <p:cxnSp>
        <p:nvCxnSpPr>
          <p:cNvPr id="589" name="Straight Arrow Connector 588"/>
          <p:cNvCxnSpPr>
            <a:endCxn id="577" idx="1"/>
          </p:cNvCxnSpPr>
          <p:nvPr/>
        </p:nvCxnSpPr>
        <p:spPr>
          <a:xfrm>
            <a:off x="6898190" y="2738744"/>
            <a:ext cx="564492" cy="146978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/>
          <p:nvPr/>
        </p:nvCxnSpPr>
        <p:spPr>
          <a:xfrm>
            <a:off x="6845218" y="3869323"/>
            <a:ext cx="1555361" cy="30977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6660" y="2516007"/>
            <a:ext cx="108000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/>
              <a:t>Δ </a:t>
            </a:r>
            <a:r>
              <a:rPr lang="en-GB" sz="1100" dirty="0" smtClean="0"/>
              <a:t> </a:t>
            </a:r>
            <a:r>
              <a:rPr lang="en-GB" sz="1100" dirty="0" smtClean="0"/>
              <a:t>Total YLD rates</a:t>
            </a:r>
            <a:endParaRPr lang="en-GB" sz="1100" dirty="0"/>
          </a:p>
        </p:txBody>
      </p:sp>
      <p:sp>
        <p:nvSpPr>
          <p:cNvPr id="277" name="TextBox 276"/>
          <p:cNvSpPr txBox="1"/>
          <p:nvPr/>
        </p:nvSpPr>
        <p:spPr>
          <a:xfrm>
            <a:off x="9610223" y="3592323"/>
            <a:ext cx="10800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200" dirty="0"/>
              <a:t>Δ </a:t>
            </a:r>
            <a:r>
              <a:rPr lang="en-GB" sz="1200" dirty="0" smtClean="0"/>
              <a:t> </a:t>
            </a:r>
            <a:r>
              <a:rPr lang="en-GB" sz="1200" dirty="0" smtClean="0"/>
              <a:t>Prevalence</a:t>
            </a:r>
            <a:endParaRPr lang="en-GB" sz="1200" dirty="0" smtClean="0"/>
          </a:p>
        </p:txBody>
      </p:sp>
      <p:sp>
        <p:nvSpPr>
          <p:cNvPr id="278" name="TextBox 277"/>
          <p:cNvSpPr txBox="1"/>
          <p:nvPr/>
        </p:nvSpPr>
        <p:spPr>
          <a:xfrm>
            <a:off x="10990202" y="3966069"/>
            <a:ext cx="1080000" cy="461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Prevalence baseline</a:t>
            </a:r>
            <a:endParaRPr lang="en-GB" sz="1200" dirty="0" smtClean="0"/>
          </a:p>
        </p:txBody>
      </p:sp>
      <p:cxnSp>
        <p:nvCxnSpPr>
          <p:cNvPr id="279" name="Straight Arrow Connector 278"/>
          <p:cNvCxnSpPr>
            <a:endCxn id="243" idx="2"/>
          </p:cNvCxnSpPr>
          <p:nvPr/>
        </p:nvCxnSpPr>
        <p:spPr>
          <a:xfrm flipV="1">
            <a:off x="10206660" y="2946894"/>
            <a:ext cx="0" cy="64542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 flipV="1">
            <a:off x="11634934" y="2946894"/>
            <a:ext cx="0" cy="64542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H="1" flipV="1">
            <a:off x="11653039" y="1992254"/>
            <a:ext cx="0" cy="5237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 flipV="1">
            <a:off x="10211396" y="1989711"/>
            <a:ext cx="0" cy="5237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6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160</Words>
  <Application>Microsoft Office PowerPoint</Application>
  <PresentationFormat>A3 Paper (297x420 mm)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Clinical School Computing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Tainio</dc:creator>
  <cp:lastModifiedBy>Belen Zapata-Diomedi</cp:lastModifiedBy>
  <cp:revision>85</cp:revision>
  <cp:lastPrinted>2017-12-04T14:27:09Z</cp:lastPrinted>
  <dcterms:created xsi:type="dcterms:W3CDTF">2017-11-27T14:55:57Z</dcterms:created>
  <dcterms:modified xsi:type="dcterms:W3CDTF">2018-04-05T09:39:06Z</dcterms:modified>
</cp:coreProperties>
</file>