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1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4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6CE-A9F1-45EB-BD9C-6C389109E5A5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4474-AEE6-4DB8-885A-5F72ED2C1F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7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241" y="738555"/>
            <a:ext cx="4255968" cy="2146160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 smtClean="0"/>
              <a:t>程式一維陣列</a:t>
            </a:r>
            <a:r>
              <a:rPr lang="zh-TW" altLang="en-US" sz="3600" dirty="0"/>
              <a:t>表達</a:t>
            </a:r>
            <a:r>
              <a:rPr lang="en-US" altLang="zh-TW" sz="3600" dirty="0" smtClean="0"/>
              <a:t>: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int</a:t>
            </a:r>
            <a:r>
              <a:rPr lang="en-US" altLang="zh-TW" sz="3600" dirty="0" smtClean="0"/>
              <a:t> a[5];</a:t>
            </a:r>
            <a:br>
              <a:rPr lang="en-US" altLang="zh-TW" sz="3600" dirty="0" smtClean="0"/>
            </a:br>
            <a:r>
              <a:rPr lang="en-US" altLang="zh-TW" sz="3600" dirty="0" smtClean="0"/>
              <a:t>float a[5];</a:t>
            </a:r>
            <a:br>
              <a:rPr lang="en-US" altLang="zh-TW" sz="3600" dirty="0" smtClean="0"/>
            </a:br>
            <a:r>
              <a:rPr lang="en-US" altLang="zh-TW" sz="3600" dirty="0" smtClean="0"/>
              <a:t>char a[5];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8241" y="3821847"/>
            <a:ext cx="9144000" cy="1655762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zh-TW" altLang="en-US" sz="3600" dirty="0">
                <a:latin typeface="+mj-lt"/>
                <a:ea typeface="+mj-ea"/>
                <a:cs typeface="+mj-cs"/>
              </a:rPr>
              <a:t>實際</a:t>
            </a:r>
            <a:r>
              <a:rPr lang="zh-TW" altLang="en-US" sz="3600" dirty="0" smtClean="0">
                <a:latin typeface="+mj-lt"/>
                <a:ea typeface="+mj-ea"/>
                <a:cs typeface="+mj-cs"/>
              </a:rPr>
              <a:t>位置</a:t>
            </a:r>
            <a:r>
              <a:rPr lang="en-US" altLang="zh-TW" sz="3600" dirty="0" smtClean="0">
                <a:latin typeface="+mj-lt"/>
                <a:ea typeface="+mj-ea"/>
                <a:cs typeface="+mj-cs"/>
              </a:rPr>
              <a:t>(</a:t>
            </a:r>
            <a:r>
              <a:rPr lang="zh-TW" altLang="en-US" sz="3600" dirty="0" smtClean="0">
                <a:latin typeface="+mj-lt"/>
                <a:ea typeface="+mj-ea"/>
                <a:cs typeface="+mj-cs"/>
              </a:rPr>
              <a:t>以</a:t>
            </a:r>
            <a:r>
              <a:rPr lang="en-US" altLang="zh-TW" sz="3600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US" altLang="zh-TW" sz="3600" dirty="0" smtClean="0">
                <a:latin typeface="+mj-lt"/>
                <a:ea typeface="+mj-ea"/>
                <a:cs typeface="+mj-cs"/>
              </a:rPr>
              <a:t> a[5]</a:t>
            </a:r>
            <a:r>
              <a:rPr lang="zh-TW" altLang="en-US" sz="3600" dirty="0" smtClean="0">
                <a:latin typeface="+mj-lt"/>
                <a:ea typeface="+mj-ea"/>
                <a:cs typeface="+mj-cs"/>
              </a:rPr>
              <a:t>為例</a:t>
            </a:r>
            <a:r>
              <a:rPr lang="en-US" altLang="zh-TW" sz="3600" dirty="0" smtClean="0">
                <a:latin typeface="+mj-lt"/>
                <a:ea typeface="+mj-ea"/>
                <a:cs typeface="+mj-cs"/>
              </a:rPr>
              <a:t>):</a:t>
            </a:r>
            <a:r>
              <a:rPr lang="en-US" altLang="zh-TW" sz="3600" dirty="0">
                <a:latin typeface="+mj-lt"/>
                <a:ea typeface="+mj-ea"/>
                <a:cs typeface="+mj-cs"/>
              </a:rPr>
              <a:t/>
            </a:r>
            <a:br>
              <a:rPr lang="en-US" altLang="zh-TW" sz="3600" dirty="0">
                <a:latin typeface="+mj-lt"/>
                <a:ea typeface="+mj-ea"/>
                <a:cs typeface="+mj-cs"/>
              </a:rPr>
            </a:br>
            <a:endParaRPr lang="en-US" altLang="zh-TW" sz="36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9754"/>
              </p:ext>
            </p:extLst>
          </p:nvPr>
        </p:nvGraphicFramePr>
        <p:xfrm>
          <a:off x="713153" y="4579490"/>
          <a:ext cx="8756160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93310">
                  <a:extLst>
                    <a:ext uri="{9D8B030D-6E8A-4147-A177-3AD203B41FA5}">
                      <a16:colId xmlns:a16="http://schemas.microsoft.com/office/drawing/2014/main" val="2595825676"/>
                    </a:ext>
                  </a:extLst>
                </a:gridCol>
                <a:gridCol w="1582079">
                  <a:extLst>
                    <a:ext uri="{9D8B030D-6E8A-4147-A177-3AD203B41FA5}">
                      <a16:colId xmlns:a16="http://schemas.microsoft.com/office/drawing/2014/main" val="3556906865"/>
                    </a:ext>
                  </a:extLst>
                </a:gridCol>
                <a:gridCol w="1163061">
                  <a:extLst>
                    <a:ext uri="{9D8B030D-6E8A-4147-A177-3AD203B41FA5}">
                      <a16:colId xmlns:a16="http://schemas.microsoft.com/office/drawing/2014/main" val="3248153739"/>
                    </a:ext>
                  </a:extLst>
                </a:gridCol>
                <a:gridCol w="1372570">
                  <a:extLst>
                    <a:ext uri="{9D8B030D-6E8A-4147-A177-3AD203B41FA5}">
                      <a16:colId xmlns:a16="http://schemas.microsoft.com/office/drawing/2014/main" val="1165215662"/>
                    </a:ext>
                  </a:extLst>
                </a:gridCol>
                <a:gridCol w="1276826">
                  <a:extLst>
                    <a:ext uri="{9D8B030D-6E8A-4147-A177-3AD203B41FA5}">
                      <a16:colId xmlns:a16="http://schemas.microsoft.com/office/drawing/2014/main" val="2029195792"/>
                    </a:ext>
                  </a:extLst>
                </a:gridCol>
                <a:gridCol w="1468314">
                  <a:extLst>
                    <a:ext uri="{9D8B030D-6E8A-4147-A177-3AD203B41FA5}">
                      <a16:colId xmlns:a16="http://schemas.microsoft.com/office/drawing/2014/main" val="168174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+mn-ea"/>
                          <a:ea typeface="+mn-ea"/>
                        </a:rPr>
                        <a:t>內容</a:t>
                      </a:r>
                      <a:endParaRPr lang="zh-TW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35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-1081132128 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6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+mn-ea"/>
                          <a:ea typeface="+mn-ea"/>
                        </a:rPr>
                        <a:t>程式表達位置</a:t>
                      </a:r>
                      <a:endParaRPr lang="zh-TW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*</a:t>
                      </a:r>
                      <a:r>
                        <a:rPr lang="en-US" altLang="zh-TW" dirty="0" smtClean="0"/>
                        <a:t>type(</a:t>
                      </a:r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 =4)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+mn-ea"/>
                          <a:ea typeface="+mn-ea"/>
                        </a:rPr>
                        <a:t>實際位置</a:t>
                      </a:r>
                      <a:endParaRPr lang="zh-TW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534772336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初始位置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534772340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534772344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534772348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534772352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14059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9469313" y="4721470"/>
            <a:ext cx="720971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119944" y="4526818"/>
            <a:ext cx="1582617" cy="38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dirty="0" smtClean="0">
                <a:solidFill>
                  <a:schemeClr val="accent1"/>
                </a:solidFill>
              </a:rPr>
              <a:t>亂碼</a:t>
            </a:r>
            <a:r>
              <a:rPr lang="en-US" altLang="zh-TW" sz="2000" dirty="0" smtClean="0">
                <a:solidFill>
                  <a:schemeClr val="accent1"/>
                </a:solidFill>
              </a:rPr>
              <a:t>(</a:t>
            </a:r>
            <a:r>
              <a:rPr lang="zh-TW" altLang="en-US" sz="2000" dirty="0" smtClean="0">
                <a:solidFill>
                  <a:schemeClr val="accent1"/>
                </a:solidFill>
              </a:rPr>
              <a:t>未指定</a:t>
            </a:r>
            <a:r>
              <a:rPr lang="en-US" altLang="zh-TW" sz="2000" dirty="0" smtClean="0">
                <a:solidFill>
                  <a:schemeClr val="accent1"/>
                </a:solidFill>
              </a:rPr>
              <a:t>)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469313" y="5534025"/>
            <a:ext cx="720971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10190284" y="5542817"/>
            <a:ext cx="1582617" cy="352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dirty="0" smtClean="0">
                <a:solidFill>
                  <a:schemeClr val="accent1"/>
                </a:solidFill>
              </a:rPr>
              <a:t>位置隨機，但連續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弧形箭號 (上彎) 11"/>
          <p:cNvSpPr/>
          <p:nvPr/>
        </p:nvSpPr>
        <p:spPr>
          <a:xfrm>
            <a:off x="3719147" y="5803064"/>
            <a:ext cx="984738" cy="31637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751670" y="6119436"/>
            <a:ext cx="984738" cy="352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>
                <a:solidFill>
                  <a:srgbClr val="FF0000"/>
                </a:solidFill>
              </a:rPr>
              <a:t>+4byte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弧形箭號 (上彎) 13"/>
          <p:cNvSpPr/>
          <p:nvPr/>
        </p:nvSpPr>
        <p:spPr>
          <a:xfrm>
            <a:off x="4944209" y="5730467"/>
            <a:ext cx="984738" cy="32997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944209" y="6060440"/>
            <a:ext cx="984738" cy="352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>
                <a:solidFill>
                  <a:srgbClr val="FF0000"/>
                </a:solidFill>
              </a:rPr>
              <a:t>+4byte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弧形箭號 (上彎) 15"/>
          <p:cNvSpPr/>
          <p:nvPr/>
        </p:nvSpPr>
        <p:spPr>
          <a:xfrm>
            <a:off x="6409595" y="5719135"/>
            <a:ext cx="984738" cy="32997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6362702" y="6076233"/>
            <a:ext cx="984738" cy="352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>
                <a:solidFill>
                  <a:srgbClr val="FF0000"/>
                </a:solidFill>
              </a:rPr>
              <a:t>+4byte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弧形箭號 (上彎) 17"/>
          <p:cNvSpPr/>
          <p:nvPr/>
        </p:nvSpPr>
        <p:spPr>
          <a:xfrm>
            <a:off x="7740160" y="5730467"/>
            <a:ext cx="984738" cy="32997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陣列宣告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966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[5];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[5]={1,3,42,12,53};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[5]={0};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[5]={}; </a:t>
            </a:r>
            <a:r>
              <a:rPr lang="en-US" altLang="zh-TW" dirty="0" smtClean="0">
                <a:sym typeface="Wingdings" panose="05000000000000000000" pitchFamily="2" charset="2"/>
              </a:rPr>
              <a:t>default </a:t>
            </a:r>
            <a:r>
              <a:rPr lang="zh-TW" altLang="en-US" dirty="0" smtClean="0">
                <a:sym typeface="Wingdings" panose="05000000000000000000" pitchFamily="2" charset="2"/>
              </a:rPr>
              <a:t>為全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[]={1,3,42,12,53,34,….}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大小依擁有多少值而定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10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7895"/>
            <a:ext cx="10515600" cy="264965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程式表示法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[3][4]; </a:t>
            </a:r>
          </a:p>
          <a:p>
            <a:pPr marL="0" indent="0">
              <a:buNone/>
            </a:pPr>
            <a:r>
              <a:rPr lang="en-US" altLang="zh-TW" dirty="0" smtClean="0"/>
              <a:t>	float …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…;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: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↓</a:t>
            </a:r>
            <a:r>
              <a:rPr lang="en-US" altLang="zh-TW" dirty="0">
                <a:sym typeface="Wingdings" panose="05000000000000000000" pitchFamily="2" charset="2"/>
              </a:rPr>
              <a:t>][</a:t>
            </a:r>
            <a:r>
              <a:rPr lang="zh-TW" altLang="en-US" dirty="0">
                <a:sym typeface="Wingdings" panose="05000000000000000000" pitchFamily="2" charset="2"/>
              </a:rPr>
              <a:t>→</a:t>
            </a:r>
            <a:r>
              <a:rPr lang="en-US" altLang="zh-TW" dirty="0" smtClean="0">
                <a:sym typeface="Wingdings" panose="05000000000000000000" pitchFamily="2" charset="2"/>
              </a:rPr>
              <a:t>]</a:t>
            </a:r>
            <a:endParaRPr lang="en-US" altLang="zh-TW" dirty="0" smtClean="0"/>
          </a:p>
          <a:p>
            <a:r>
              <a:rPr lang="zh-TW" altLang="en-US" dirty="0" smtClean="0"/>
              <a:t>實際位置</a:t>
            </a:r>
            <a:r>
              <a:rPr lang="en-US" altLang="zh-TW" dirty="0" smtClean="0"/>
              <a:t>(</a:t>
            </a:r>
            <a:r>
              <a:rPr lang="zh-TW" altLang="en-US" dirty="0"/>
              <a:t>依</a:t>
            </a:r>
            <a:r>
              <a:rPr lang="zh-TW" altLang="en-US" dirty="0" smtClean="0"/>
              <a:t>上面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12063"/>
              </p:ext>
            </p:extLst>
          </p:nvPr>
        </p:nvGraphicFramePr>
        <p:xfrm>
          <a:off x="1838569" y="4360204"/>
          <a:ext cx="8128000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776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609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8078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68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[0][0]</a:t>
                      </a:r>
                    </a:p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[0][1]</a:t>
                      </a:r>
                    </a:p>
                    <a:p>
                      <a:pPr algn="ctr"/>
                      <a:r>
                        <a:rPr lang="en-US" altLang="zh-TW" dirty="0" smtClean="0"/>
                        <a:t>1004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[0][2]</a:t>
                      </a:r>
                    </a:p>
                    <a:p>
                      <a:pPr algn="ctr"/>
                      <a:r>
                        <a:rPr lang="en-US" altLang="zh-TW" dirty="0" smtClean="0"/>
                        <a:t>1008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[0][3]</a:t>
                      </a:r>
                    </a:p>
                    <a:p>
                      <a:pPr algn="ctr"/>
                      <a:r>
                        <a:rPr lang="en-US" altLang="zh-TW" dirty="0" smtClean="0"/>
                        <a:t>1012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[1][0]</a:t>
                      </a:r>
                    </a:p>
                    <a:p>
                      <a:pPr algn="ctr"/>
                      <a:r>
                        <a:rPr lang="en-US" altLang="zh-TW" dirty="0" smtClean="0"/>
                        <a:t>1016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[1][1]</a:t>
                      </a:r>
                    </a:p>
                    <a:p>
                      <a:pPr algn="ctr"/>
                      <a:r>
                        <a:rPr lang="en-US" altLang="zh-TW" dirty="0" smtClean="0"/>
                        <a:t>1020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[1][2]</a:t>
                      </a:r>
                    </a:p>
                    <a:p>
                      <a:pPr algn="ctr"/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[1][3]</a:t>
                      </a:r>
                    </a:p>
                    <a:p>
                      <a:pPr algn="ctr"/>
                      <a:r>
                        <a:rPr lang="en-US" altLang="zh-TW" dirty="0" smtClean="0"/>
                        <a:t>1028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[2][0]</a:t>
                      </a:r>
                    </a:p>
                    <a:p>
                      <a:pPr algn="ctr"/>
                      <a:r>
                        <a:rPr lang="en-US" altLang="zh-TW" dirty="0" smtClean="0"/>
                        <a:t>1032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[2][1]</a:t>
                      </a:r>
                    </a:p>
                    <a:p>
                      <a:pPr algn="ctr"/>
                      <a:r>
                        <a:rPr lang="en-US" altLang="zh-TW" dirty="0" smtClean="0"/>
                        <a:t>1036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[2][2]</a:t>
                      </a:r>
                    </a:p>
                    <a:p>
                      <a:pPr algn="ctr"/>
                      <a:r>
                        <a:rPr lang="en-US" altLang="zh-TW" dirty="0" smtClean="0"/>
                        <a:t>1040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[2][3]</a:t>
                      </a:r>
                    </a:p>
                    <a:p>
                      <a:pPr algn="ctr"/>
                      <a:r>
                        <a:rPr lang="en-US" altLang="zh-TW" dirty="0" smtClean="0"/>
                        <a:t>1044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6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70832"/>
              </p:ext>
            </p:extLst>
          </p:nvPr>
        </p:nvGraphicFramePr>
        <p:xfrm>
          <a:off x="1912815" y="394874"/>
          <a:ext cx="8128000" cy="1920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776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609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8078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68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[0][0]</a:t>
                      </a:r>
                    </a:p>
                    <a:p>
                      <a:pPr algn="ctr"/>
                      <a:r>
                        <a:rPr lang="en-US" altLang="zh-TW" b="0" dirty="0" smtClean="0"/>
                        <a:t>1000(</a:t>
                      </a:r>
                      <a:r>
                        <a:rPr lang="zh-TW" altLang="en-US" b="0" dirty="0" smtClean="0"/>
                        <a:t>初始位置</a:t>
                      </a:r>
                      <a:r>
                        <a:rPr lang="en-US" altLang="zh-TW" b="0" dirty="0" smtClean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[0][1]</a:t>
                      </a:r>
                    </a:p>
                    <a:p>
                      <a:pPr algn="ctr"/>
                      <a:r>
                        <a:rPr lang="en-US" altLang="zh-TW" b="0" dirty="0" smtClean="0"/>
                        <a:t>1004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[0][2]</a:t>
                      </a:r>
                    </a:p>
                    <a:p>
                      <a:pPr algn="ctr"/>
                      <a:r>
                        <a:rPr lang="en-US" altLang="zh-TW" b="0" dirty="0" smtClean="0"/>
                        <a:t>1008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[0][3]</a:t>
                      </a:r>
                    </a:p>
                    <a:p>
                      <a:pPr algn="ctr"/>
                      <a:r>
                        <a:rPr lang="en-US" altLang="zh-TW" b="0" dirty="0" smtClean="0"/>
                        <a:t>1012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[1][0]</a:t>
                      </a:r>
                    </a:p>
                    <a:p>
                      <a:pPr algn="ctr"/>
                      <a:r>
                        <a:rPr lang="en-US" altLang="zh-TW" dirty="0" smtClean="0"/>
                        <a:t>1016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[1][1]</a:t>
                      </a:r>
                    </a:p>
                    <a:p>
                      <a:pPr algn="ctr"/>
                      <a:r>
                        <a:rPr lang="en-US" altLang="zh-TW" dirty="0" smtClean="0"/>
                        <a:t>1020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[1][2]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[1][3]</a:t>
                      </a:r>
                    </a:p>
                    <a:p>
                      <a:pPr algn="ctr"/>
                      <a:r>
                        <a:rPr lang="en-US" altLang="zh-TW" dirty="0" smtClean="0"/>
                        <a:t>1028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[2][0]</a:t>
                      </a:r>
                    </a:p>
                    <a:p>
                      <a:pPr algn="ctr"/>
                      <a:r>
                        <a:rPr lang="en-US" altLang="zh-TW" dirty="0" smtClean="0"/>
                        <a:t>1032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[2][1]</a:t>
                      </a:r>
                    </a:p>
                    <a:p>
                      <a:pPr algn="ctr"/>
                      <a:r>
                        <a:rPr lang="en-US" altLang="zh-TW" dirty="0" smtClean="0"/>
                        <a:t>1036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[2][2]</a:t>
                      </a:r>
                    </a:p>
                    <a:p>
                      <a:pPr algn="ctr"/>
                      <a:r>
                        <a:rPr lang="en-US" altLang="zh-TW" dirty="0" smtClean="0"/>
                        <a:t>1040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[2][3]</a:t>
                      </a:r>
                    </a:p>
                    <a:p>
                      <a:pPr algn="ctr"/>
                      <a:r>
                        <a:rPr lang="en-US" altLang="zh-TW" dirty="0" smtClean="0"/>
                        <a:t>1044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63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354044" y="2792830"/>
            <a:ext cx="2373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arr</a:t>
            </a:r>
            <a:r>
              <a:rPr lang="en-US" altLang="zh-TW" sz="2400" dirty="0" smtClean="0"/>
              <a:t>[3][</a:t>
            </a:r>
            <a:r>
              <a:rPr lang="en-US" altLang="zh-TW" sz="2400" dirty="0" smtClean="0">
                <a:solidFill>
                  <a:schemeClr val="accent2"/>
                </a:solidFill>
              </a:rPr>
              <a:t>4</a:t>
            </a:r>
            <a:r>
              <a:rPr lang="en-US" altLang="zh-TW" sz="2400" dirty="0" smtClean="0"/>
              <a:t>];</a:t>
            </a:r>
          </a:p>
          <a:p>
            <a:r>
              <a:rPr lang="en-US" altLang="zh-TW" sz="2400" dirty="0" err="1" smtClean="0">
                <a:solidFill>
                  <a:schemeClr val="accent1"/>
                </a:solidFill>
              </a:rPr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arr</a:t>
            </a:r>
            <a:r>
              <a:rPr lang="en-US" altLang="zh-TW" sz="2400" dirty="0" smtClean="0"/>
              <a:t>[</a:t>
            </a:r>
            <a:r>
              <a:rPr lang="en-US" altLang="zh-TW" sz="2400" dirty="0" smtClean="0">
                <a:solidFill>
                  <a:schemeClr val="accent4"/>
                </a:solidFill>
              </a:rPr>
              <a:t>1</a:t>
            </a:r>
            <a:r>
              <a:rPr lang="en-US" altLang="zh-TW" sz="2400" dirty="0" smtClean="0"/>
              <a:t>][</a:t>
            </a:r>
            <a:r>
              <a:rPr lang="en-US" altLang="zh-TW" sz="2400" dirty="0">
                <a:solidFill>
                  <a:schemeClr val="accent6"/>
                </a:solidFill>
              </a:rPr>
              <a:t>2</a:t>
            </a:r>
            <a:r>
              <a:rPr lang="en-US" altLang="zh-TW" sz="2400" dirty="0" smtClean="0"/>
              <a:t>]; </a:t>
            </a:r>
            <a:endParaRPr lang="en-US" altLang="zh-TW" sz="2400" dirty="0">
              <a:solidFill>
                <a:schemeClr val="accent6"/>
              </a:solidFill>
            </a:endParaRPr>
          </a:p>
          <a:p>
            <a:endParaRPr lang="en-US" altLang="zh-TW" dirty="0" smtClean="0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1362" y="4244672"/>
            <a:ext cx="10799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sym typeface="Wingdings" panose="05000000000000000000" pitchFamily="2" charset="2"/>
              </a:rPr>
              <a:t>另類宣告 </a:t>
            </a:r>
            <a:r>
              <a:rPr lang="en-US" altLang="zh-TW" sz="3200" dirty="0" err="1" smtClean="0">
                <a:sym typeface="Wingdings" panose="05000000000000000000" pitchFamily="2" charset="2"/>
              </a:rPr>
              <a:t>int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sym typeface="Wingdings" panose="05000000000000000000" pitchFamily="2" charset="2"/>
              </a:rPr>
              <a:t>arr</a:t>
            </a:r>
            <a:r>
              <a:rPr lang="en-US" altLang="zh-TW" sz="3200" dirty="0" smtClean="0">
                <a:sym typeface="Wingdings" panose="05000000000000000000" pitchFamily="2" charset="2"/>
              </a:rPr>
              <a:t>[][4]</a:t>
            </a:r>
            <a:r>
              <a:rPr lang="en-US" altLang="zh-TW" sz="3200" dirty="0" smtClean="0"/>
              <a:t>={{1,3,3,2},{2,34,32,22},{3,23,3,-1}…}; </a:t>
            </a:r>
            <a:r>
              <a:rPr lang="en-US" altLang="zh-TW" sz="3200" dirty="0" smtClean="0">
                <a:sym typeface="Wingdings" panose="05000000000000000000" pitchFamily="2" charset="2"/>
              </a:rPr>
              <a:t>;</a:t>
            </a:r>
            <a:endParaRPr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4905" y="3013611"/>
            <a:ext cx="5460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=&gt;</a:t>
            </a:r>
            <a:r>
              <a:rPr lang="zh-TW" altLang="en-US" sz="2400" dirty="0" smtClean="0"/>
              <a:t>實際位置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初始位置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chemeClr val="accent1"/>
                </a:solidFill>
              </a:rPr>
              <a:t>type</a:t>
            </a:r>
            <a:r>
              <a:rPr lang="en-US" altLang="zh-TW" sz="2400" dirty="0" smtClean="0"/>
              <a:t>*</a:t>
            </a:r>
            <a:r>
              <a:rPr lang="en-US" altLang="zh-TW" sz="2400" dirty="0" smtClean="0">
                <a:solidFill>
                  <a:schemeClr val="accent2"/>
                </a:solidFill>
              </a:rPr>
              <a:t>4</a:t>
            </a:r>
            <a:r>
              <a:rPr lang="en-US" altLang="zh-TW" sz="2400" dirty="0" smtClean="0"/>
              <a:t>*</a:t>
            </a:r>
            <a:r>
              <a:rPr lang="en-US" altLang="zh-TW" sz="2400" dirty="0" smtClean="0">
                <a:solidFill>
                  <a:schemeClr val="accent4"/>
                </a:solidFill>
              </a:rPr>
              <a:t>1</a:t>
            </a:r>
            <a:r>
              <a:rPr lang="en-US" altLang="zh-TW" sz="2400" dirty="0" smtClean="0"/>
              <a:t>+</a:t>
            </a:r>
            <a:r>
              <a:rPr lang="en-US" altLang="zh-TW" sz="2400" dirty="0" smtClean="0">
                <a:solidFill>
                  <a:schemeClr val="accent1"/>
                </a:solidFill>
              </a:rPr>
              <a:t>type</a:t>
            </a:r>
            <a:r>
              <a:rPr lang="en-US" altLang="zh-TW" sz="2400" dirty="0" smtClean="0"/>
              <a:t>*</a:t>
            </a:r>
            <a:r>
              <a:rPr lang="en-US" altLang="zh-TW" sz="2400" dirty="0" smtClean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39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陣列宣告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845" y="2335578"/>
            <a:ext cx="11840309" cy="27639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[3][4];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[3][4]={{1,3,3,2},{2,34,32,22},{3,23,3,-1}};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[3][4]={0};</a:t>
            </a:r>
          </a:p>
          <a:p>
            <a:pPr marL="514350" indent="-514350">
              <a:buAutoNum type="arabicPeriod"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[3][4]={}; </a:t>
            </a:r>
            <a:r>
              <a:rPr lang="en-US" altLang="zh-TW" dirty="0" smtClean="0">
                <a:sym typeface="Wingdings" panose="05000000000000000000" pitchFamily="2" charset="2"/>
              </a:rPr>
              <a:t>default </a:t>
            </a:r>
            <a:r>
              <a:rPr lang="zh-TW" altLang="en-US" dirty="0" smtClean="0">
                <a:sym typeface="Wingdings" panose="05000000000000000000" pitchFamily="2" charset="2"/>
              </a:rPr>
              <a:t>為全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[][4]={{1,3,3,2},{2,34,32,22},{3,23,3,-1}…};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大小依擁有多少值而定</a:t>
            </a:r>
          </a:p>
        </p:txBody>
      </p:sp>
    </p:spTree>
    <p:extLst>
      <p:ext uri="{BB962C8B-B14F-4D97-AF65-F5344CB8AC3E}">
        <p14:creationId xmlns:p14="http://schemas.microsoft.com/office/powerpoint/2010/main" val="3113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362</Words>
  <Application>Microsoft Office PowerPoint</Application>
  <PresentationFormat>寬螢幕</PresentationFormat>
  <Paragraphs>97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程式一維陣列表達: int a[5]; float a[5]; char a[5];</vt:lpstr>
      <vt:lpstr>陣列宣告(以int為例)</vt:lpstr>
      <vt:lpstr>二維陣列</vt:lpstr>
      <vt:lpstr>PowerPoint 簡報</vt:lpstr>
      <vt:lpstr>陣列宣告(以int為例)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程式: int a[5];</dc:title>
  <dc:creator>user</dc:creator>
  <cp:lastModifiedBy>user</cp:lastModifiedBy>
  <cp:revision>12</cp:revision>
  <dcterms:created xsi:type="dcterms:W3CDTF">2023-11-11T09:57:14Z</dcterms:created>
  <dcterms:modified xsi:type="dcterms:W3CDTF">2023-11-12T04:02:29Z</dcterms:modified>
</cp:coreProperties>
</file>