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77" r:id="rId3"/>
    <p:sldId id="274" r:id="rId4"/>
    <p:sldId id="278" r:id="rId5"/>
    <p:sldId id="280" r:id="rId6"/>
    <p:sldId id="276" r:id="rId7"/>
    <p:sldId id="279" r:id="rId8"/>
    <p:sldId id="273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466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7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16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99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84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8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03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7632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22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9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9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3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6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8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60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2CFC47-AC8E-4337-B904-D3278D25DF73}" type="datetimeFigureOut">
              <a:rPr lang="es-CO" smtClean="0"/>
              <a:t>31/03/2016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1CCE6-F481-4B39-8BBF-1083EC6836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22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0572" y="3162979"/>
            <a:ext cx="6266138" cy="1173352"/>
          </a:xfrm>
          <a:custGeom>
            <a:avLst/>
            <a:gdLst>
              <a:gd name="connsiteX0" fmla="*/ 6350 w 7327900"/>
              <a:gd name="connsiteY0" fmla="*/ 6350 h 1292860"/>
              <a:gd name="connsiteX1" fmla="*/ 6350 w 7327900"/>
              <a:gd name="connsiteY1" fmla="*/ 1286509 h 1292860"/>
              <a:gd name="connsiteX2" fmla="*/ 7321550 w 7327900"/>
              <a:gd name="connsiteY2" fmla="*/ 1286509 h 1292860"/>
              <a:gd name="connsiteX3" fmla="*/ 7321550 w 7327900"/>
              <a:gd name="connsiteY3" fmla="*/ 6350 h 1292860"/>
              <a:gd name="connsiteX4" fmla="*/ 6350 w 7327900"/>
              <a:gd name="connsiteY4" fmla="*/ 6350 h 129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60">
                <a:moveTo>
                  <a:pt x="6350" y="6350"/>
                </a:moveTo>
                <a:lnTo>
                  <a:pt x="6350" y="1286509"/>
                </a:ln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37CA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38391" y="4434072"/>
            <a:ext cx="6266138" cy="1075149"/>
          </a:xfrm>
          <a:custGeom>
            <a:avLst/>
            <a:gdLst>
              <a:gd name="connsiteX0" fmla="*/ 6350 w 7327900"/>
              <a:gd name="connsiteY0" fmla="*/ 6350 h 1184655"/>
              <a:gd name="connsiteX1" fmla="*/ 6350 w 7327900"/>
              <a:gd name="connsiteY1" fmla="*/ 1178305 h 1184655"/>
              <a:gd name="connsiteX2" fmla="*/ 7321549 w 7327900"/>
              <a:gd name="connsiteY2" fmla="*/ 1178305 h 1184655"/>
              <a:gd name="connsiteX3" fmla="*/ 7321549 w 7327900"/>
              <a:gd name="connsiteY3" fmla="*/ 6350 h 1184655"/>
              <a:gd name="connsiteX4" fmla="*/ 6350 w 7327900"/>
              <a:gd name="connsiteY4" fmla="*/ 6350 h 1184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184655">
                <a:moveTo>
                  <a:pt x="6350" y="6350"/>
                </a:moveTo>
                <a:lnTo>
                  <a:pt x="6350" y="1178305"/>
                </a:lnTo>
                <a:lnTo>
                  <a:pt x="7321549" y="1178305"/>
                </a:lnTo>
                <a:lnTo>
                  <a:pt x="7321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B8C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34700" y="3168742"/>
            <a:ext cx="195477" cy="1161826"/>
          </a:xfrm>
          <a:custGeom>
            <a:avLst/>
            <a:gdLst>
              <a:gd name="connsiteX0" fmla="*/ 0 w 228600"/>
              <a:gd name="connsiteY0" fmla="*/ 0 h 1280160"/>
              <a:gd name="connsiteX1" fmla="*/ 0 w 228600"/>
              <a:gd name="connsiteY1" fmla="*/ 1280159 h 1280160"/>
              <a:gd name="connsiteX2" fmla="*/ 228600 w 228600"/>
              <a:gd name="connsiteY2" fmla="*/ 1280159 h 1280160"/>
              <a:gd name="connsiteX3" fmla="*/ 228600 w 228600"/>
              <a:gd name="connsiteY3" fmla="*/ 0 h 1280160"/>
              <a:gd name="connsiteX4" fmla="*/ 0 w 228600"/>
              <a:gd name="connsiteY4" fmla="*/ 0 h 128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60">
                <a:moveTo>
                  <a:pt x="0" y="0"/>
                </a:moveTo>
                <a:lnTo>
                  <a:pt x="0" y="1280159"/>
                </a:ln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737C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43822" y="4439835"/>
            <a:ext cx="195477" cy="1063623"/>
          </a:xfrm>
          <a:custGeom>
            <a:avLst/>
            <a:gdLst>
              <a:gd name="connsiteX0" fmla="*/ 0 w 228600"/>
              <a:gd name="connsiteY0" fmla="*/ 0 h 1171955"/>
              <a:gd name="connsiteX1" fmla="*/ 0 w 228600"/>
              <a:gd name="connsiteY1" fmla="*/ 1171955 h 1171955"/>
              <a:gd name="connsiteX2" fmla="*/ 228600 w 228600"/>
              <a:gd name="connsiteY2" fmla="*/ 1171955 h 1171955"/>
              <a:gd name="connsiteX3" fmla="*/ 228600 w 228600"/>
              <a:gd name="connsiteY3" fmla="*/ 0 h 1171955"/>
              <a:gd name="connsiteX4" fmla="*/ 0 w 228600"/>
              <a:gd name="connsiteY4" fmla="*/ 0 h 1171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171955">
                <a:moveTo>
                  <a:pt x="0" y="0"/>
                </a:moveTo>
                <a:lnTo>
                  <a:pt x="0" y="1171955"/>
                </a:lnTo>
                <a:lnTo>
                  <a:pt x="228600" y="1171955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37131" y="3423237"/>
            <a:ext cx="3257302" cy="340689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280"/>
              </a:lnSpc>
            </a:pPr>
            <a:r>
              <a:rPr lang="en-US" altLang="zh-CN" sz="2500" dirty="0" err="1" smtClean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Sistemas</a:t>
            </a:r>
            <a:r>
              <a:rPr lang="en-US" altLang="zh-CN" sz="2500" dirty="0" smtClean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 </a:t>
            </a:r>
            <a:r>
              <a:rPr lang="en-US" altLang="zh-CN" sz="2500" dirty="0" err="1" smtClean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Embebidos</a:t>
            </a:r>
            <a:endParaRPr lang="en-US" altLang="zh-CN" sz="2500" dirty="0">
              <a:solidFill>
                <a:srgbClr val="000000"/>
              </a:solidFill>
              <a:latin typeface="Bookman Old Style" pitchFamily="18" charset="0"/>
              <a:cs typeface="Bookman Old Style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491816" y="4535908"/>
            <a:ext cx="3777316" cy="1240807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 algn="r"/>
            <a:r>
              <a:rPr lang="en-US" altLang="zh-CN" dirty="0" smtClean="0"/>
              <a:t>		</a:t>
            </a:r>
            <a:r>
              <a:rPr lang="es-CO" i="1" dirty="0"/>
              <a:t> Sistemas Embebidos</a:t>
            </a:r>
          </a:p>
          <a:p>
            <a:pPr algn="r"/>
            <a:r>
              <a:rPr lang="es-CO" i="1" dirty="0" err="1" smtClean="0"/>
              <a:t>RACHINGENIERIA</a:t>
            </a:r>
            <a:endParaRPr lang="es-CO" i="1" dirty="0"/>
          </a:p>
          <a:p>
            <a:pPr algn="r"/>
            <a:r>
              <a:rPr lang="es-CO" i="1" dirty="0"/>
              <a:t>Ricardo Alfonso Cervantes </a:t>
            </a:r>
            <a:r>
              <a:rPr lang="es-CO" i="1" dirty="0" smtClean="0"/>
              <a:t>Hernández</a:t>
            </a:r>
          </a:p>
          <a:p>
            <a:pPr algn="r"/>
            <a:r>
              <a:rPr lang="es-CO" altLang="zh-CN" sz="1200" i="1" dirty="0" smtClean="0">
                <a:solidFill>
                  <a:srgbClr val="464653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algn="r"/>
            <a:endParaRPr lang="en-US" altLang="zh-CN" sz="1200" dirty="0">
              <a:solidFill>
                <a:srgbClr val="4646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70157" y="6166437"/>
            <a:ext cx="76944" cy="18154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1052"/>
              </a:lnSpc>
            </a:pPr>
            <a:r>
              <a:rPr lang="en-US" altLang="zh-CN" sz="1200" dirty="0">
                <a:solidFill>
                  <a:srgbClr val="46465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51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47440" y="1348318"/>
            <a:ext cx="7048044" cy="20171"/>
          </a:xfrm>
          <a:custGeom>
            <a:avLst/>
            <a:gdLst>
              <a:gd name="connsiteX0" fmla="*/ 6350 w 8242296"/>
              <a:gd name="connsiteY0" fmla="*/ 6350 h 22225"/>
              <a:gd name="connsiteX1" fmla="*/ 8235946 w 824229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6" h="22225">
                <a:moveTo>
                  <a:pt x="6350" y="6350"/>
                </a:moveTo>
                <a:lnTo>
                  <a:pt x="8235946" y="6350"/>
                </a:lnTo>
              </a:path>
            </a:pathLst>
          </a:custGeom>
          <a:ln w="12700">
            <a:solidFill>
              <a:srgbClr val="A0B8CE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0264" y="6154911"/>
            <a:ext cx="102951" cy="172891"/>
          </a:xfrm>
          <a:custGeom>
            <a:avLst/>
            <a:gdLst>
              <a:gd name="connsiteX0" fmla="*/ 120396 w 120396"/>
              <a:gd name="connsiteY0" fmla="*/ 94488 h 190500"/>
              <a:gd name="connsiteX1" fmla="*/ 0 w 120396"/>
              <a:gd name="connsiteY1" fmla="*/ 0 h 190500"/>
              <a:gd name="connsiteX2" fmla="*/ 0 w 120396"/>
              <a:gd name="connsiteY2" fmla="*/ 190500 h 190500"/>
              <a:gd name="connsiteX3" fmla="*/ 120396 w 120396"/>
              <a:gd name="connsiteY3" fmla="*/ 94488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96" h="190500">
                <a:moveTo>
                  <a:pt x="120396" y="94488"/>
                </a:moveTo>
                <a:lnTo>
                  <a:pt x="0" y="0"/>
                </a:lnTo>
                <a:lnTo>
                  <a:pt x="0" y="190500"/>
                </a:lnTo>
                <a:lnTo>
                  <a:pt x="120396" y="94488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1720" y="908720"/>
            <a:ext cx="6449201" cy="372097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  <a:tabLst>
                <a:tab pos="233843" algn="l"/>
              </a:tabLst>
            </a:pPr>
            <a:r>
              <a:rPr lang="en-US" altLang="zh-CN" sz="2800" dirty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Sistemas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embebidos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104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embebidos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plataformas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recursos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muy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limitados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comparación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PC.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generalmente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tienen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sistema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operativo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completo,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sólo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subconjunto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manejar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ventajosamente.</a:t>
            </a:r>
          </a:p>
          <a:p>
            <a:pPr>
              <a:lnSpc>
                <a:spcPts val="877"/>
              </a:lnSpc>
            </a:pPr>
            <a:endParaRPr lang="en-US" altLang="zh-CN" dirty="0" smtClean="0"/>
          </a:p>
          <a:p>
            <a:pPr>
              <a:lnSpc>
                <a:spcPts val="2367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algunos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sí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mismo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funciones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ejecutan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solo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momentos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determinados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</a:p>
          <a:p>
            <a:pPr>
              <a:lnSpc>
                <a:spcPts val="2718"/>
              </a:lnSpc>
              <a:tabLst>
                <a:tab pos="233843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59743" y="6166437"/>
            <a:ext cx="76944" cy="18154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1052"/>
              </a:lnSpc>
            </a:pPr>
            <a:r>
              <a:rPr lang="en-US" altLang="zh-CN" sz="1200" dirty="0">
                <a:solidFill>
                  <a:srgbClr val="46465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4788024" y="6130482"/>
            <a:ext cx="49688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600" i="1" dirty="0" smtClean="0"/>
              <a:t>Sistemas Embebidos</a:t>
            </a:r>
            <a:endParaRPr lang="es-CO" sz="1600" i="1" dirty="0"/>
          </a:p>
          <a:p>
            <a:r>
              <a:rPr lang="es-CO" sz="1600" i="1" dirty="0"/>
              <a:t>Ricardo Alfonso Cervantes Hernández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56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0572" y="3162979"/>
            <a:ext cx="6266138" cy="1173352"/>
          </a:xfrm>
          <a:custGeom>
            <a:avLst/>
            <a:gdLst>
              <a:gd name="connsiteX0" fmla="*/ 6350 w 7327900"/>
              <a:gd name="connsiteY0" fmla="*/ 6350 h 1292860"/>
              <a:gd name="connsiteX1" fmla="*/ 6350 w 7327900"/>
              <a:gd name="connsiteY1" fmla="*/ 1286509 h 1292860"/>
              <a:gd name="connsiteX2" fmla="*/ 7321550 w 7327900"/>
              <a:gd name="connsiteY2" fmla="*/ 1286509 h 1292860"/>
              <a:gd name="connsiteX3" fmla="*/ 7321550 w 7327900"/>
              <a:gd name="connsiteY3" fmla="*/ 6350 h 1292860"/>
              <a:gd name="connsiteX4" fmla="*/ 6350 w 7327900"/>
              <a:gd name="connsiteY4" fmla="*/ 6350 h 129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60">
                <a:moveTo>
                  <a:pt x="6350" y="6350"/>
                </a:moveTo>
                <a:lnTo>
                  <a:pt x="6350" y="1286509"/>
                </a:ln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37CA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38391" y="4434072"/>
            <a:ext cx="6266138" cy="1075149"/>
          </a:xfrm>
          <a:custGeom>
            <a:avLst/>
            <a:gdLst>
              <a:gd name="connsiteX0" fmla="*/ 6350 w 7327900"/>
              <a:gd name="connsiteY0" fmla="*/ 6350 h 1184655"/>
              <a:gd name="connsiteX1" fmla="*/ 6350 w 7327900"/>
              <a:gd name="connsiteY1" fmla="*/ 1178305 h 1184655"/>
              <a:gd name="connsiteX2" fmla="*/ 7321549 w 7327900"/>
              <a:gd name="connsiteY2" fmla="*/ 1178305 h 1184655"/>
              <a:gd name="connsiteX3" fmla="*/ 7321549 w 7327900"/>
              <a:gd name="connsiteY3" fmla="*/ 6350 h 1184655"/>
              <a:gd name="connsiteX4" fmla="*/ 6350 w 7327900"/>
              <a:gd name="connsiteY4" fmla="*/ 6350 h 1184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184655">
                <a:moveTo>
                  <a:pt x="6350" y="6350"/>
                </a:moveTo>
                <a:lnTo>
                  <a:pt x="6350" y="1178305"/>
                </a:lnTo>
                <a:lnTo>
                  <a:pt x="7321549" y="1178305"/>
                </a:lnTo>
                <a:lnTo>
                  <a:pt x="7321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B8C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34700" y="3168742"/>
            <a:ext cx="195477" cy="1161826"/>
          </a:xfrm>
          <a:custGeom>
            <a:avLst/>
            <a:gdLst>
              <a:gd name="connsiteX0" fmla="*/ 0 w 228600"/>
              <a:gd name="connsiteY0" fmla="*/ 0 h 1280160"/>
              <a:gd name="connsiteX1" fmla="*/ 0 w 228600"/>
              <a:gd name="connsiteY1" fmla="*/ 1280159 h 1280160"/>
              <a:gd name="connsiteX2" fmla="*/ 228600 w 228600"/>
              <a:gd name="connsiteY2" fmla="*/ 1280159 h 1280160"/>
              <a:gd name="connsiteX3" fmla="*/ 228600 w 228600"/>
              <a:gd name="connsiteY3" fmla="*/ 0 h 1280160"/>
              <a:gd name="connsiteX4" fmla="*/ 0 w 228600"/>
              <a:gd name="connsiteY4" fmla="*/ 0 h 128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60">
                <a:moveTo>
                  <a:pt x="0" y="0"/>
                </a:moveTo>
                <a:lnTo>
                  <a:pt x="0" y="1280159"/>
                </a:ln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737C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43822" y="4439835"/>
            <a:ext cx="195477" cy="1063623"/>
          </a:xfrm>
          <a:custGeom>
            <a:avLst/>
            <a:gdLst>
              <a:gd name="connsiteX0" fmla="*/ 0 w 228600"/>
              <a:gd name="connsiteY0" fmla="*/ 0 h 1171955"/>
              <a:gd name="connsiteX1" fmla="*/ 0 w 228600"/>
              <a:gd name="connsiteY1" fmla="*/ 1171955 h 1171955"/>
              <a:gd name="connsiteX2" fmla="*/ 228600 w 228600"/>
              <a:gd name="connsiteY2" fmla="*/ 1171955 h 1171955"/>
              <a:gd name="connsiteX3" fmla="*/ 228600 w 228600"/>
              <a:gd name="connsiteY3" fmla="*/ 0 h 1171955"/>
              <a:gd name="connsiteX4" fmla="*/ 0 w 228600"/>
              <a:gd name="connsiteY4" fmla="*/ 0 h 1171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171955">
                <a:moveTo>
                  <a:pt x="0" y="0"/>
                </a:moveTo>
                <a:lnTo>
                  <a:pt x="0" y="1171955"/>
                </a:lnTo>
                <a:lnTo>
                  <a:pt x="228600" y="1171955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76998" y="3434763"/>
            <a:ext cx="1224694" cy="37390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Parte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900767" y="4608115"/>
            <a:ext cx="1636666" cy="378969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</a:pPr>
            <a:r>
              <a:rPr lang="es-CO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Periferias</a:t>
            </a:r>
            <a:endParaRPr lang="es-CO" altLang="zh-CN" sz="2800" dirty="0">
              <a:solidFill>
                <a:srgbClr val="464653"/>
              </a:solidFill>
              <a:latin typeface="Bookman Old Style" pitchFamily="18" charset="0"/>
              <a:cs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47440" y="1348318"/>
            <a:ext cx="7048044" cy="20171"/>
          </a:xfrm>
          <a:custGeom>
            <a:avLst/>
            <a:gdLst>
              <a:gd name="connsiteX0" fmla="*/ 6350 w 8242296"/>
              <a:gd name="connsiteY0" fmla="*/ 6350 h 22225"/>
              <a:gd name="connsiteX1" fmla="*/ 8235946 w 824229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6" h="22225">
                <a:moveTo>
                  <a:pt x="6350" y="6350"/>
                </a:moveTo>
                <a:lnTo>
                  <a:pt x="8235946" y="6350"/>
                </a:lnTo>
              </a:path>
            </a:pathLst>
          </a:custGeom>
          <a:ln w="12700">
            <a:solidFill>
              <a:srgbClr val="A0B8CE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0264" y="6154911"/>
            <a:ext cx="102951" cy="172891"/>
          </a:xfrm>
          <a:custGeom>
            <a:avLst/>
            <a:gdLst>
              <a:gd name="connsiteX0" fmla="*/ 120396 w 120396"/>
              <a:gd name="connsiteY0" fmla="*/ 94488 h 190500"/>
              <a:gd name="connsiteX1" fmla="*/ 0 w 120396"/>
              <a:gd name="connsiteY1" fmla="*/ 0 h 190500"/>
              <a:gd name="connsiteX2" fmla="*/ 0 w 120396"/>
              <a:gd name="connsiteY2" fmla="*/ 190500 h 190500"/>
              <a:gd name="connsiteX3" fmla="*/ 120396 w 120396"/>
              <a:gd name="connsiteY3" fmla="*/ 94488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96" h="190500">
                <a:moveTo>
                  <a:pt x="120396" y="94488"/>
                </a:moveTo>
                <a:lnTo>
                  <a:pt x="0" y="0"/>
                </a:lnTo>
                <a:lnTo>
                  <a:pt x="0" y="190500"/>
                </a:lnTo>
                <a:lnTo>
                  <a:pt x="120396" y="94488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1720" y="908720"/>
            <a:ext cx="2906245" cy="378969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  <a:tabLst>
                <a:tab pos="233843" algn="l"/>
              </a:tabLst>
            </a:pPr>
            <a:r>
              <a:rPr lang="en-US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Videos </a:t>
            </a:r>
            <a:r>
              <a:rPr lang="es-CO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Periferias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59743" y="6166437"/>
            <a:ext cx="76944" cy="18154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1052"/>
              </a:lnSpc>
            </a:pPr>
            <a:r>
              <a:rPr lang="en-US" altLang="zh-CN" sz="1200" dirty="0">
                <a:solidFill>
                  <a:srgbClr val="46465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4788024" y="6130482"/>
            <a:ext cx="49688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600" i="1" dirty="0" smtClean="0"/>
              <a:t>Sistemas Embebidos</a:t>
            </a:r>
            <a:endParaRPr lang="es-CO" sz="1600" i="1" dirty="0"/>
          </a:p>
          <a:p>
            <a:r>
              <a:rPr lang="es-CO" sz="1600" i="1" dirty="0"/>
              <a:t>Ricardo Alfonso Cervantes Hernández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556792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Manejo de periféricos desde configuración de Registros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GPIOs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Timer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DAC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SERIAL </a:t>
            </a:r>
            <a:r>
              <a:rPr lang="es-CO" dirty="0" err="1" smtClean="0"/>
              <a:t>UART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3356992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Manejo de periféricos usando Librerías </a:t>
            </a:r>
            <a:r>
              <a:rPr lang="es-CO" dirty="0" err="1" smtClean="0"/>
              <a:t>HAL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GPIOs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Timer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DAC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SERIAL </a:t>
            </a:r>
            <a:r>
              <a:rPr lang="es-CO" dirty="0" err="1" smtClean="0"/>
              <a:t>UART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1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47440" y="1348318"/>
            <a:ext cx="7048044" cy="20171"/>
          </a:xfrm>
          <a:custGeom>
            <a:avLst/>
            <a:gdLst>
              <a:gd name="connsiteX0" fmla="*/ 6350 w 8242296"/>
              <a:gd name="connsiteY0" fmla="*/ 6350 h 22225"/>
              <a:gd name="connsiteX1" fmla="*/ 8235946 w 824229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6" h="22225">
                <a:moveTo>
                  <a:pt x="6350" y="6350"/>
                </a:moveTo>
                <a:lnTo>
                  <a:pt x="8235946" y="6350"/>
                </a:lnTo>
              </a:path>
            </a:pathLst>
          </a:custGeom>
          <a:ln w="12700">
            <a:solidFill>
              <a:srgbClr val="A0B8CE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0264" y="6154911"/>
            <a:ext cx="102951" cy="172891"/>
          </a:xfrm>
          <a:custGeom>
            <a:avLst/>
            <a:gdLst>
              <a:gd name="connsiteX0" fmla="*/ 120396 w 120396"/>
              <a:gd name="connsiteY0" fmla="*/ 94488 h 190500"/>
              <a:gd name="connsiteX1" fmla="*/ 0 w 120396"/>
              <a:gd name="connsiteY1" fmla="*/ 0 h 190500"/>
              <a:gd name="connsiteX2" fmla="*/ 0 w 120396"/>
              <a:gd name="connsiteY2" fmla="*/ 190500 h 190500"/>
              <a:gd name="connsiteX3" fmla="*/ 120396 w 120396"/>
              <a:gd name="connsiteY3" fmla="*/ 94488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96" h="190500">
                <a:moveTo>
                  <a:pt x="120396" y="94488"/>
                </a:moveTo>
                <a:lnTo>
                  <a:pt x="0" y="0"/>
                </a:lnTo>
                <a:lnTo>
                  <a:pt x="0" y="190500"/>
                </a:lnTo>
                <a:lnTo>
                  <a:pt x="120396" y="94488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1720" y="908720"/>
            <a:ext cx="2906245" cy="378969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  <a:tabLst>
                <a:tab pos="233843" algn="l"/>
              </a:tabLst>
            </a:pPr>
            <a:r>
              <a:rPr lang="en-US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Videos </a:t>
            </a:r>
            <a:r>
              <a:rPr lang="es-CO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Periferias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59743" y="6166437"/>
            <a:ext cx="76944" cy="18154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1052"/>
              </a:lnSpc>
            </a:pPr>
            <a:r>
              <a:rPr lang="en-US" altLang="zh-CN" sz="1200" dirty="0">
                <a:solidFill>
                  <a:srgbClr val="46465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4788024" y="6130482"/>
            <a:ext cx="49688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600" i="1" dirty="0" smtClean="0"/>
              <a:t>Sistemas Embebidos</a:t>
            </a:r>
            <a:endParaRPr lang="es-CO" sz="1600" i="1" dirty="0"/>
          </a:p>
          <a:p>
            <a:r>
              <a:rPr lang="es-CO" sz="1600" i="1" dirty="0"/>
              <a:t>Ricardo Alfonso Cervantes Hernández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556792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Manejo de periféricos usando Librerías </a:t>
            </a:r>
            <a:r>
              <a:rPr lang="es-CO" dirty="0" err="1" smtClean="0"/>
              <a:t>HAL</a:t>
            </a:r>
            <a:r>
              <a:rPr lang="es-CO" dirty="0" smtClean="0"/>
              <a:t> con CUBE Mx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GPIOs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Timer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DAC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SERIAL </a:t>
            </a:r>
            <a:r>
              <a:rPr lang="es-CO" dirty="0" err="1" smtClean="0"/>
              <a:t>UART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0572" y="3162979"/>
            <a:ext cx="6266138" cy="1173352"/>
          </a:xfrm>
          <a:custGeom>
            <a:avLst/>
            <a:gdLst>
              <a:gd name="connsiteX0" fmla="*/ 6350 w 7327900"/>
              <a:gd name="connsiteY0" fmla="*/ 6350 h 1292860"/>
              <a:gd name="connsiteX1" fmla="*/ 6350 w 7327900"/>
              <a:gd name="connsiteY1" fmla="*/ 1286509 h 1292860"/>
              <a:gd name="connsiteX2" fmla="*/ 7321550 w 7327900"/>
              <a:gd name="connsiteY2" fmla="*/ 1286509 h 1292860"/>
              <a:gd name="connsiteX3" fmla="*/ 7321550 w 7327900"/>
              <a:gd name="connsiteY3" fmla="*/ 6350 h 1292860"/>
              <a:gd name="connsiteX4" fmla="*/ 6350 w 7327900"/>
              <a:gd name="connsiteY4" fmla="*/ 6350 h 129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60">
                <a:moveTo>
                  <a:pt x="6350" y="6350"/>
                </a:moveTo>
                <a:lnTo>
                  <a:pt x="6350" y="1286509"/>
                </a:ln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37CA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38391" y="4434072"/>
            <a:ext cx="6266138" cy="1075149"/>
          </a:xfrm>
          <a:custGeom>
            <a:avLst/>
            <a:gdLst>
              <a:gd name="connsiteX0" fmla="*/ 6350 w 7327900"/>
              <a:gd name="connsiteY0" fmla="*/ 6350 h 1184655"/>
              <a:gd name="connsiteX1" fmla="*/ 6350 w 7327900"/>
              <a:gd name="connsiteY1" fmla="*/ 1178305 h 1184655"/>
              <a:gd name="connsiteX2" fmla="*/ 7321549 w 7327900"/>
              <a:gd name="connsiteY2" fmla="*/ 1178305 h 1184655"/>
              <a:gd name="connsiteX3" fmla="*/ 7321549 w 7327900"/>
              <a:gd name="connsiteY3" fmla="*/ 6350 h 1184655"/>
              <a:gd name="connsiteX4" fmla="*/ 6350 w 7327900"/>
              <a:gd name="connsiteY4" fmla="*/ 6350 h 1184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184655">
                <a:moveTo>
                  <a:pt x="6350" y="6350"/>
                </a:moveTo>
                <a:lnTo>
                  <a:pt x="6350" y="1178305"/>
                </a:lnTo>
                <a:lnTo>
                  <a:pt x="7321549" y="1178305"/>
                </a:lnTo>
                <a:lnTo>
                  <a:pt x="7321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B8C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34700" y="3168742"/>
            <a:ext cx="195477" cy="1161826"/>
          </a:xfrm>
          <a:custGeom>
            <a:avLst/>
            <a:gdLst>
              <a:gd name="connsiteX0" fmla="*/ 0 w 228600"/>
              <a:gd name="connsiteY0" fmla="*/ 0 h 1280160"/>
              <a:gd name="connsiteX1" fmla="*/ 0 w 228600"/>
              <a:gd name="connsiteY1" fmla="*/ 1280159 h 1280160"/>
              <a:gd name="connsiteX2" fmla="*/ 228600 w 228600"/>
              <a:gd name="connsiteY2" fmla="*/ 1280159 h 1280160"/>
              <a:gd name="connsiteX3" fmla="*/ 228600 w 228600"/>
              <a:gd name="connsiteY3" fmla="*/ 0 h 1280160"/>
              <a:gd name="connsiteX4" fmla="*/ 0 w 228600"/>
              <a:gd name="connsiteY4" fmla="*/ 0 h 128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60">
                <a:moveTo>
                  <a:pt x="0" y="0"/>
                </a:moveTo>
                <a:lnTo>
                  <a:pt x="0" y="1280159"/>
                </a:ln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737C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43822" y="4439835"/>
            <a:ext cx="195477" cy="1063623"/>
          </a:xfrm>
          <a:custGeom>
            <a:avLst/>
            <a:gdLst>
              <a:gd name="connsiteX0" fmla="*/ 0 w 228600"/>
              <a:gd name="connsiteY0" fmla="*/ 0 h 1171955"/>
              <a:gd name="connsiteX1" fmla="*/ 0 w 228600"/>
              <a:gd name="connsiteY1" fmla="*/ 1171955 h 1171955"/>
              <a:gd name="connsiteX2" fmla="*/ 228600 w 228600"/>
              <a:gd name="connsiteY2" fmla="*/ 1171955 h 1171955"/>
              <a:gd name="connsiteX3" fmla="*/ 228600 w 228600"/>
              <a:gd name="connsiteY3" fmla="*/ 0 h 1171955"/>
              <a:gd name="connsiteX4" fmla="*/ 0 w 228600"/>
              <a:gd name="connsiteY4" fmla="*/ 0 h 1171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171955">
                <a:moveTo>
                  <a:pt x="0" y="0"/>
                </a:moveTo>
                <a:lnTo>
                  <a:pt x="0" y="1171955"/>
                </a:lnTo>
                <a:lnTo>
                  <a:pt x="228600" y="1171955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76998" y="3434763"/>
            <a:ext cx="1224694" cy="378071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Parte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Bookman Old Style" pitchFamily="18" charset="0"/>
                <a:cs typeface="Bookman Old Style" pitchFamily="18" charset="0"/>
              </a:rPr>
              <a:t>2</a:t>
            </a:r>
            <a:endParaRPr lang="en-US" altLang="zh-CN" sz="2800" dirty="0">
              <a:solidFill>
                <a:srgbClr val="000000"/>
              </a:solidFill>
              <a:latin typeface="Bookman Old Style" pitchFamily="18" charset="0"/>
              <a:cs typeface="Bookman Old Style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386803" y="4631280"/>
            <a:ext cx="1005083" cy="378969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</a:pPr>
            <a:r>
              <a:rPr lang="es-CO" altLang="zh-CN" sz="2800" dirty="0" err="1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RTOS</a:t>
            </a:r>
            <a:endParaRPr lang="es-CO" altLang="zh-CN" sz="2800" dirty="0">
              <a:solidFill>
                <a:srgbClr val="464653"/>
              </a:solidFill>
              <a:latin typeface="Bookman Old Style" pitchFamily="18" charset="0"/>
              <a:cs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47440" y="1348318"/>
            <a:ext cx="7048044" cy="20171"/>
          </a:xfrm>
          <a:custGeom>
            <a:avLst/>
            <a:gdLst>
              <a:gd name="connsiteX0" fmla="*/ 6350 w 8242296"/>
              <a:gd name="connsiteY0" fmla="*/ 6350 h 22225"/>
              <a:gd name="connsiteX1" fmla="*/ 8235946 w 824229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296" h="22225">
                <a:moveTo>
                  <a:pt x="6350" y="6350"/>
                </a:moveTo>
                <a:lnTo>
                  <a:pt x="8235946" y="6350"/>
                </a:lnTo>
              </a:path>
            </a:pathLst>
          </a:custGeom>
          <a:ln w="12700">
            <a:solidFill>
              <a:srgbClr val="A0B8CE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0264" y="6154911"/>
            <a:ext cx="102951" cy="172891"/>
          </a:xfrm>
          <a:custGeom>
            <a:avLst/>
            <a:gdLst>
              <a:gd name="connsiteX0" fmla="*/ 120396 w 120396"/>
              <a:gd name="connsiteY0" fmla="*/ 94488 h 190500"/>
              <a:gd name="connsiteX1" fmla="*/ 0 w 120396"/>
              <a:gd name="connsiteY1" fmla="*/ 0 h 190500"/>
              <a:gd name="connsiteX2" fmla="*/ 0 w 120396"/>
              <a:gd name="connsiteY2" fmla="*/ 190500 h 190500"/>
              <a:gd name="connsiteX3" fmla="*/ 120396 w 120396"/>
              <a:gd name="connsiteY3" fmla="*/ 94488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96" h="190500">
                <a:moveTo>
                  <a:pt x="120396" y="94488"/>
                </a:moveTo>
                <a:lnTo>
                  <a:pt x="0" y="0"/>
                </a:lnTo>
                <a:lnTo>
                  <a:pt x="0" y="190500"/>
                </a:lnTo>
                <a:lnTo>
                  <a:pt x="120396" y="94488"/>
                </a:lnTo>
              </a:path>
            </a:pathLst>
          </a:custGeom>
          <a:solidFill>
            <a:srgbClr val="A0B8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75" tIns="40087" rIns="80175" bIns="4008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1720" y="908720"/>
            <a:ext cx="2906245" cy="378969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2630"/>
              </a:lnSpc>
              <a:tabLst>
                <a:tab pos="233843" algn="l"/>
              </a:tabLst>
            </a:pPr>
            <a:r>
              <a:rPr lang="en-US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Videos </a:t>
            </a:r>
            <a:r>
              <a:rPr lang="es-CO" altLang="zh-CN" sz="2800" dirty="0" smtClean="0">
                <a:solidFill>
                  <a:srgbClr val="464653"/>
                </a:solidFill>
                <a:latin typeface="Bookman Old Style" pitchFamily="18" charset="0"/>
                <a:cs typeface="Bookman Old Style" pitchFamily="18" charset="0"/>
              </a:rPr>
              <a:t>Periferias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59743" y="6166437"/>
            <a:ext cx="76944" cy="181543"/>
          </a:xfrm>
          <a:prstGeom prst="rect">
            <a:avLst/>
          </a:prstGeom>
          <a:noFill/>
        </p:spPr>
        <p:txBody>
          <a:bodyPr wrap="none" lIns="0" tIns="0" rIns="0" bIns="40087" rtlCol="0">
            <a:spAutoFit/>
          </a:bodyPr>
          <a:lstStyle/>
          <a:p>
            <a:pPr>
              <a:lnSpc>
                <a:spcPts val="1052"/>
              </a:lnSpc>
            </a:pPr>
            <a:r>
              <a:rPr lang="en-US" altLang="zh-CN" sz="1200" dirty="0">
                <a:solidFill>
                  <a:srgbClr val="46465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4788024" y="6130482"/>
            <a:ext cx="49688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600" i="1" dirty="0" smtClean="0"/>
              <a:t>Sistemas Embebidos</a:t>
            </a:r>
            <a:endParaRPr lang="es-CO" sz="1600" i="1" dirty="0"/>
          </a:p>
          <a:p>
            <a:r>
              <a:rPr lang="es-CO" sz="1600" i="1" dirty="0"/>
              <a:t>Ricardo Alfonso Cervantes Hernández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556792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 Generación del código y configuración de periferias con </a:t>
            </a:r>
            <a:r>
              <a:rPr lang="es-CO" dirty="0" err="1" smtClean="0"/>
              <a:t>CUBEMX</a:t>
            </a:r>
            <a:r>
              <a:rPr lang="es-CO" dirty="0" smtClean="0"/>
              <a:t> </a:t>
            </a:r>
          </a:p>
          <a:p>
            <a:r>
              <a:rPr lang="es-CO" dirty="0" smtClean="0"/>
              <a:t>2. Integración con </a:t>
            </a:r>
            <a:r>
              <a:rPr lang="es-CO" dirty="0" err="1" smtClean="0"/>
              <a:t>RTOS</a:t>
            </a:r>
            <a:r>
              <a:rPr lang="es-CO" dirty="0" smtClean="0"/>
              <a:t> y generación de </a:t>
            </a:r>
            <a:r>
              <a:rPr lang="es-CO" dirty="0" err="1" smtClean="0"/>
              <a:t>Threads</a:t>
            </a:r>
            <a:endParaRPr lang="es-CO" dirty="0" smtClean="0"/>
          </a:p>
          <a:p>
            <a:r>
              <a:rPr lang="es-CO" dirty="0" smtClean="0"/>
              <a:t>3. Configuración de Periferias</a:t>
            </a:r>
            <a:endParaRPr lang="es-C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3.1 </a:t>
            </a:r>
            <a:r>
              <a:rPr lang="es-CO" dirty="0" err="1" smtClean="0"/>
              <a:t>GPIOs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3.2 </a:t>
            </a:r>
            <a:r>
              <a:rPr lang="es-CO" dirty="0" err="1" smtClean="0"/>
              <a:t>Timer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3.3 ADC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3.4 </a:t>
            </a:r>
            <a:r>
              <a:rPr lang="es-CO" dirty="0" err="1" smtClean="0"/>
              <a:t>DAC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smtClean="0"/>
              <a:t>3.5 SERIAL </a:t>
            </a:r>
            <a:r>
              <a:rPr lang="es-CO" dirty="0" err="1" smtClean="0"/>
              <a:t>UART</a:t>
            </a:r>
            <a:endParaRPr lang="es-CO" dirty="0"/>
          </a:p>
          <a:p>
            <a:r>
              <a:rPr lang="es-CO" dirty="0" smtClean="0"/>
              <a:t>	 </a:t>
            </a:r>
          </a:p>
          <a:p>
            <a:r>
              <a:rPr lang="es-CO" dirty="0" smtClean="0"/>
              <a:t>Manejo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MUTEX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MAIL-BOX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OTROS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3 Marcador de número de diapositiva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6F77B8-82F9-454A-A4CC-0D6B64706A18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O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79563" y="2443163"/>
            <a:ext cx="5975350" cy="1143000"/>
          </a:xfrm>
          <a:ln w="12700">
            <a:solidFill>
              <a:schemeClr val="tx1"/>
            </a:solidFill>
            <a:prstDash val="lgDashDotDot"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CO" sz="9600" b="1" dirty="0" smtClean="0"/>
              <a:t>Gracias</a:t>
            </a:r>
            <a:endParaRPr lang="es-CO" sz="9600" b="1" dirty="0"/>
          </a:p>
        </p:txBody>
      </p:sp>
      <p:sp>
        <p:nvSpPr>
          <p:cNvPr id="123908" name="6 CuadroTexto"/>
          <p:cNvSpPr txBox="1">
            <a:spLocks noChangeArrowheads="1"/>
          </p:cNvSpPr>
          <p:nvPr/>
        </p:nvSpPr>
        <p:spPr bwMode="auto">
          <a:xfrm>
            <a:off x="395536" y="836712"/>
            <a:ext cx="77048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CO" sz="2400" b="1" i="1" dirty="0" smtClean="0"/>
              <a:t>Sistemas Embebidos</a:t>
            </a:r>
            <a:endParaRPr lang="es-CO" sz="2400" b="1" i="1" dirty="0"/>
          </a:p>
          <a:p>
            <a:pPr algn="ctr"/>
            <a:r>
              <a:rPr lang="es-CO" sz="2400" b="1" i="1" dirty="0"/>
              <a:t>Ricardo Alfonso Cervantes </a:t>
            </a:r>
            <a:r>
              <a:rPr lang="es-CO" sz="2400" b="1" i="1" dirty="0" smtClean="0"/>
              <a:t>Hernández</a:t>
            </a:r>
          </a:p>
          <a:p>
            <a:pPr algn="ctr"/>
            <a:r>
              <a:rPr lang="es-CO" sz="2400" b="1" i="1" dirty="0" smtClean="0"/>
              <a:t>2016</a:t>
            </a:r>
            <a:r>
              <a:rPr lang="es-CO" sz="2400" b="1" dirty="0"/>
              <a:t/>
            </a:r>
            <a:br>
              <a:rPr lang="es-CO" sz="2400" b="1" dirty="0"/>
            </a:br>
            <a:endParaRPr lang="es-CO" sz="2400" b="1" dirty="0"/>
          </a:p>
        </p:txBody>
      </p:sp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9638" y="35766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46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176</TotalTime>
  <Words>130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Corbel</vt:lpstr>
      <vt:lpstr>华文楷体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RACH_2</cp:lastModifiedBy>
  <cp:revision>9</cp:revision>
  <dcterms:created xsi:type="dcterms:W3CDTF">2014-02-08T03:51:29Z</dcterms:created>
  <dcterms:modified xsi:type="dcterms:W3CDTF">2016-03-31T22:52:57Z</dcterms:modified>
</cp:coreProperties>
</file>