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5" r:id="rId6"/>
    <p:sldId id="257" r:id="rId7"/>
    <p:sldId id="264" r:id="rId8"/>
    <p:sldId id="267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3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AF60-B61C-424B-9563-B38173A4EF86}" type="datetimeFigureOut">
              <a:rPr lang="zh-TW" altLang="en-US" smtClean="0"/>
              <a:t>2020/3/18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8185-3140-4773-B9A6-86DE8794C3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7952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AF60-B61C-424B-9563-B38173A4EF86}" type="datetimeFigureOut">
              <a:rPr lang="zh-TW" altLang="en-US" smtClean="0"/>
              <a:t>2020/3/18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8185-3140-4773-B9A6-86DE8794C3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2945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AF60-B61C-424B-9563-B38173A4EF86}" type="datetimeFigureOut">
              <a:rPr lang="zh-TW" altLang="en-US" smtClean="0"/>
              <a:t>2020/3/18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8185-3140-4773-B9A6-86DE8794C3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8417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AF60-B61C-424B-9563-B38173A4EF86}" type="datetimeFigureOut">
              <a:rPr lang="zh-TW" altLang="en-US" smtClean="0"/>
              <a:t>2020/3/18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8185-3140-4773-B9A6-86DE8794C3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6242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AF60-B61C-424B-9563-B38173A4EF86}" type="datetimeFigureOut">
              <a:rPr lang="zh-TW" altLang="en-US" smtClean="0"/>
              <a:t>2020/3/18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8185-3140-4773-B9A6-86DE8794C3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1944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AF60-B61C-424B-9563-B38173A4EF86}" type="datetimeFigureOut">
              <a:rPr lang="zh-TW" altLang="en-US" smtClean="0"/>
              <a:t>2020/3/18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8185-3140-4773-B9A6-86DE8794C3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4094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AF60-B61C-424B-9563-B38173A4EF86}" type="datetimeFigureOut">
              <a:rPr lang="zh-TW" altLang="en-US" smtClean="0"/>
              <a:t>2020/3/18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8185-3140-4773-B9A6-86DE8794C3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864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AF60-B61C-424B-9563-B38173A4EF86}" type="datetimeFigureOut">
              <a:rPr lang="zh-TW" altLang="en-US" smtClean="0"/>
              <a:t>2020/3/18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8185-3140-4773-B9A6-86DE8794C3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4995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AF60-B61C-424B-9563-B38173A4EF86}" type="datetimeFigureOut">
              <a:rPr lang="zh-TW" altLang="en-US" smtClean="0"/>
              <a:t>2020/3/18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8185-3140-4773-B9A6-86DE8794C3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048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AF60-B61C-424B-9563-B38173A4EF86}" type="datetimeFigureOut">
              <a:rPr lang="zh-TW" altLang="en-US" smtClean="0"/>
              <a:t>2020/3/18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8185-3140-4773-B9A6-86DE8794C3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2546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AF60-B61C-424B-9563-B38173A4EF86}" type="datetimeFigureOut">
              <a:rPr lang="zh-TW" altLang="en-US" smtClean="0"/>
              <a:t>2020/3/18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8185-3140-4773-B9A6-86DE8794C3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6195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1AF60-B61C-424B-9563-B38173A4EF86}" type="datetimeFigureOut">
              <a:rPr lang="zh-TW" altLang="en-US" smtClean="0"/>
              <a:t>2020/3/18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88185-3140-4773-B9A6-86DE8794C3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352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Google web </a:t>
            </a:r>
            <a:r>
              <a:rPr lang="en-US" altLang="zh-TW" b="1" dirty="0" smtClean="0"/>
              <a:t>graph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7107056103</a:t>
            </a:r>
            <a:r>
              <a:rPr lang="zh-TW" altLang="en-US" dirty="0" smtClean="0"/>
              <a:t> 邱泰霖</a:t>
            </a:r>
            <a:endParaRPr lang="en-US" altLang="zh-TW" dirty="0" smtClean="0"/>
          </a:p>
          <a:p>
            <a:r>
              <a:rPr lang="en-US" altLang="zh-TW" dirty="0" smtClean="0"/>
              <a:t>7107056045</a:t>
            </a:r>
            <a:r>
              <a:rPr lang="zh-TW" altLang="en-US" dirty="0" smtClean="0"/>
              <a:t> </a:t>
            </a:r>
            <a:r>
              <a:rPr lang="zh-TW" altLang="en-US" dirty="0"/>
              <a:t>范</a:t>
            </a:r>
            <a:r>
              <a:rPr lang="zh-TW" altLang="en-US" dirty="0" smtClean="0"/>
              <a:t>均</a:t>
            </a:r>
            <a:r>
              <a:rPr lang="zh-TW" altLang="en-US" dirty="0"/>
              <a:t>泓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1399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B0D811-AE31-8B48-9795-7F66CFFF5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Introduction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928045-59EB-1145-8906-3DA60E458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2002 </a:t>
            </a:r>
            <a:r>
              <a:rPr kumimoji="1"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 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           website</a:t>
            </a:r>
          </a:p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             hyperlink</a:t>
            </a:r>
          </a:p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 number: </a:t>
            </a:r>
            <a:r>
              <a:rPr kumimoji="1"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875,713</a:t>
            </a:r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Edges number: </a:t>
            </a:r>
            <a:r>
              <a:rPr kumimoji="1"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5,105,039</a:t>
            </a:r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線箭頭接點 4">
            <a:extLst>
              <a:ext uri="{FF2B5EF4-FFF2-40B4-BE49-F238E27FC236}">
                <a16:creationId xmlns:a16="http://schemas.microsoft.com/office/drawing/2014/main" id="{80EE1045-8516-6F41-A789-640A3BD75C28}"/>
              </a:ext>
            </a:extLst>
          </p:cNvPr>
          <p:cNvCxnSpPr/>
          <p:nvPr/>
        </p:nvCxnSpPr>
        <p:spPr>
          <a:xfrm>
            <a:off x="2164080" y="2580640"/>
            <a:ext cx="5791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箭頭接點 5">
            <a:extLst>
              <a:ext uri="{FF2B5EF4-FFF2-40B4-BE49-F238E27FC236}">
                <a16:creationId xmlns:a16="http://schemas.microsoft.com/office/drawing/2014/main" id="{65103C8E-0C64-2741-AA43-823CED868EFF}"/>
              </a:ext>
            </a:extLst>
          </p:cNvPr>
          <p:cNvCxnSpPr/>
          <p:nvPr/>
        </p:nvCxnSpPr>
        <p:spPr>
          <a:xfrm>
            <a:off x="2164080" y="3088640"/>
            <a:ext cx="5791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541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7FBA75-44AF-C848-A06B-218FDDEE8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Diameter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B56223-985A-2A48-BFAC-C340CA20D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Directed diameter: 22</a:t>
            </a:r>
          </a:p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Undirected diameter: 24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CC6E4610-F9BA-8D4B-B51A-1018ED03DEEC}"/>
              </a:ext>
            </a:extLst>
          </p:cNvPr>
          <p:cNvSpPr/>
          <p:nvPr/>
        </p:nvSpPr>
        <p:spPr>
          <a:xfrm>
            <a:off x="10190480" y="984091"/>
            <a:ext cx="609600" cy="609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/>
              <a:t>A</a:t>
            </a:r>
            <a:endParaRPr kumimoji="1" lang="zh-TW" altLang="en-US" sz="3200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D51D8246-E429-8A43-8C3E-E9A9F0F94943}"/>
              </a:ext>
            </a:extLst>
          </p:cNvPr>
          <p:cNvSpPr/>
          <p:nvPr/>
        </p:nvSpPr>
        <p:spPr>
          <a:xfrm>
            <a:off x="9420860" y="1828325"/>
            <a:ext cx="609600" cy="609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AC254B36-B149-4448-800D-5669F3AD5E57}"/>
              </a:ext>
            </a:extLst>
          </p:cNvPr>
          <p:cNvSpPr/>
          <p:nvPr/>
        </p:nvSpPr>
        <p:spPr>
          <a:xfrm>
            <a:off x="8689340" y="2581593"/>
            <a:ext cx="609600" cy="609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3F5EE05-B034-2041-8A13-407BB2A90687}"/>
              </a:ext>
            </a:extLst>
          </p:cNvPr>
          <p:cNvSpPr/>
          <p:nvPr/>
        </p:nvSpPr>
        <p:spPr>
          <a:xfrm>
            <a:off x="6898640" y="4421780"/>
            <a:ext cx="609600" cy="609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E4C146DD-735E-544C-BEB1-FE3A3AE6CFB0}"/>
              </a:ext>
            </a:extLst>
          </p:cNvPr>
          <p:cNvSpPr/>
          <p:nvPr/>
        </p:nvSpPr>
        <p:spPr>
          <a:xfrm>
            <a:off x="3520943" y="5347019"/>
            <a:ext cx="609600" cy="609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6F2AA8BC-737A-B34F-9981-7CD2BC19A0DC}"/>
              </a:ext>
            </a:extLst>
          </p:cNvPr>
          <p:cNvSpPr/>
          <p:nvPr/>
        </p:nvSpPr>
        <p:spPr>
          <a:xfrm>
            <a:off x="6042995" y="5298397"/>
            <a:ext cx="609600" cy="609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AC23A167-F826-844F-B8AA-5EBBB42B2895}"/>
              </a:ext>
            </a:extLst>
          </p:cNvPr>
          <p:cNvSpPr/>
          <p:nvPr/>
        </p:nvSpPr>
        <p:spPr>
          <a:xfrm>
            <a:off x="7935856" y="3396775"/>
            <a:ext cx="609600" cy="609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E149FF2F-E169-8D4B-99A1-C11EA095CA34}"/>
              </a:ext>
            </a:extLst>
          </p:cNvPr>
          <p:cNvSpPr/>
          <p:nvPr/>
        </p:nvSpPr>
        <p:spPr>
          <a:xfrm>
            <a:off x="4784238" y="5347019"/>
            <a:ext cx="609600" cy="609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EA94FD56-AEAC-5045-A2D9-1A3771EA4FA7}"/>
              </a:ext>
            </a:extLst>
          </p:cNvPr>
          <p:cNvSpPr/>
          <p:nvPr/>
        </p:nvSpPr>
        <p:spPr>
          <a:xfrm>
            <a:off x="2346380" y="5347019"/>
            <a:ext cx="609600" cy="609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96C4F513-83D2-FF4B-9C9A-2B1A23458007}"/>
              </a:ext>
            </a:extLst>
          </p:cNvPr>
          <p:cNvSpPr/>
          <p:nvPr/>
        </p:nvSpPr>
        <p:spPr>
          <a:xfrm>
            <a:off x="1007278" y="5347019"/>
            <a:ext cx="609600" cy="609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/>
              <a:t>B</a:t>
            </a:r>
            <a:endParaRPr kumimoji="1" lang="zh-TW" altLang="en-US" sz="3200" dirty="0"/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DE9B68B3-9CC0-5743-8BD4-DE225A00CF60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9941186" y="1504417"/>
            <a:ext cx="338568" cy="41318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CE2F34FF-9990-8747-8853-D2BE59DDE57E}"/>
              </a:ext>
            </a:extLst>
          </p:cNvPr>
          <p:cNvCxnSpPr>
            <a:cxnSpLocks/>
            <a:stCxn id="13" idx="2"/>
            <a:endCxn id="14" idx="6"/>
          </p:cNvCxnSpPr>
          <p:nvPr/>
        </p:nvCxnSpPr>
        <p:spPr>
          <a:xfrm flipH="1">
            <a:off x="1616878" y="5651819"/>
            <a:ext cx="72950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E921F87A-1C81-074D-BA62-C424BEAB31BE}"/>
              </a:ext>
            </a:extLst>
          </p:cNvPr>
          <p:cNvCxnSpPr>
            <a:cxnSpLocks/>
            <a:stCxn id="9" idx="2"/>
            <a:endCxn id="13" idx="6"/>
          </p:cNvCxnSpPr>
          <p:nvPr/>
        </p:nvCxnSpPr>
        <p:spPr>
          <a:xfrm flipH="1">
            <a:off x="2955980" y="5651819"/>
            <a:ext cx="56496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D49B583B-3EFB-0C41-97B6-B792854FF71E}"/>
              </a:ext>
            </a:extLst>
          </p:cNvPr>
          <p:cNvCxnSpPr>
            <a:cxnSpLocks/>
            <a:stCxn id="12" idx="2"/>
            <a:endCxn id="9" idx="6"/>
          </p:cNvCxnSpPr>
          <p:nvPr/>
        </p:nvCxnSpPr>
        <p:spPr>
          <a:xfrm flipH="1">
            <a:off x="4130543" y="5651819"/>
            <a:ext cx="6536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0145A37C-B7BB-F24D-A66C-C84B0AE6D9BC}"/>
              </a:ext>
            </a:extLst>
          </p:cNvPr>
          <p:cNvCxnSpPr>
            <a:cxnSpLocks/>
            <a:stCxn id="10" idx="2"/>
            <a:endCxn id="12" idx="6"/>
          </p:cNvCxnSpPr>
          <p:nvPr/>
        </p:nvCxnSpPr>
        <p:spPr>
          <a:xfrm flipH="1">
            <a:off x="5393838" y="5603197"/>
            <a:ext cx="649157" cy="4862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C006AD60-1710-754E-932B-4F87A70AAEEE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563321" y="4942106"/>
            <a:ext cx="424593" cy="44556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23D16983-127A-1042-AE54-FAFD9454C5FD}"/>
              </a:ext>
            </a:extLst>
          </p:cNvPr>
          <p:cNvCxnSpPr>
            <a:cxnSpLocks/>
            <a:stCxn id="11" idx="3"/>
            <a:endCxn id="8" idx="7"/>
          </p:cNvCxnSpPr>
          <p:nvPr/>
        </p:nvCxnSpPr>
        <p:spPr>
          <a:xfrm flipH="1">
            <a:off x="7418966" y="3917101"/>
            <a:ext cx="606164" cy="59395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AA60958C-3A13-BF4C-A602-F6CD541BED16}"/>
              </a:ext>
            </a:extLst>
          </p:cNvPr>
          <p:cNvCxnSpPr>
            <a:cxnSpLocks/>
            <a:stCxn id="7" idx="3"/>
            <a:endCxn id="11" idx="7"/>
          </p:cNvCxnSpPr>
          <p:nvPr/>
        </p:nvCxnSpPr>
        <p:spPr>
          <a:xfrm flipH="1">
            <a:off x="8456182" y="3101919"/>
            <a:ext cx="322432" cy="38413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0A74C860-3A1A-C548-94B9-FF69D43725FE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9209666" y="2348651"/>
            <a:ext cx="300468" cy="3222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277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694051-B0D4-D441-91E1-236FA18CA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Average Clustering Coefficient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4BDDAB8-6D74-5145-9881-300B4A481E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dirty="0">
                    <a:latin typeface="Times New Roman" panose="02020603050405020304" pitchFamily="18" charset="0"/>
                    <a:ea typeface="DFKai-SB" panose="03000509000000000000" pitchFamily="49" charset="-120"/>
                    <a:cs typeface="Times New Roman" panose="02020603050405020304" pitchFamily="18" charset="0"/>
                  </a:rPr>
                  <a:t>Average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TW" dirty="0">
                    <a:latin typeface="Times New Roman" panose="02020603050405020304" pitchFamily="18" charset="0"/>
                    <a:ea typeface="DFKai-SB" panose="03000509000000000000" pitchFamily="49" charset="-120"/>
                    <a:cs typeface="Times New Roman" panose="02020603050405020304" pitchFamily="18" charset="0"/>
                  </a:rPr>
                  <a:t> = 0.160976</a:t>
                </a:r>
              </a:p>
              <a:p>
                <a:pPr lvl="1"/>
                <a:r>
                  <a:rPr kumimoji="1" lang="en-US" altLang="zh-TW" dirty="0">
                    <a:latin typeface="Times New Roman" panose="02020603050405020304" pitchFamily="18" charset="0"/>
                    <a:ea typeface="DFKai-SB" panose="03000509000000000000" pitchFamily="49" charset="-120"/>
                    <a:cs typeface="Times New Roman" panose="02020603050405020304" pitchFamily="18" charset="0"/>
                  </a:rPr>
                  <a:t>Degree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DFKai-SB" panose="03000509000000000000" pitchFamily="49" charset="-120"/>
                    <a:cs typeface="Times New Roman" panose="02020603050405020304" pitchFamily="18" charset="0"/>
                  </a:rPr>
                  <a:t>為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DFKai-SB" panose="03000509000000000000" pitchFamily="49" charset="-120"/>
                    <a:cs typeface="Times New Roman" panose="02020603050405020304" pitchFamily="18" charset="0"/>
                  </a:rPr>
                  <a:t>1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DFKai-SB" panose="03000509000000000000" pitchFamily="49" charset="-120"/>
                    <a:cs typeface="Times New Roman" panose="02020603050405020304" pitchFamily="18" charset="0"/>
                  </a:rPr>
                  <a:t>的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DFKai-SB" panose="03000509000000000000" pitchFamily="49" charset="-120"/>
                    <a:cs typeface="Times New Roman" panose="02020603050405020304" pitchFamily="18" charset="0"/>
                  </a:rPr>
                  <a:t>Node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DFKai-SB" panose="03000509000000000000" pitchFamily="49" charset="-120"/>
                    <a:cs typeface="Times New Roman" panose="02020603050405020304" pitchFamily="18" charset="0"/>
                  </a:rPr>
                  <a:t>數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DFKai-SB" panose="03000509000000000000" pitchFamily="49" charset="-120"/>
                    <a:cs typeface="Times New Roman" panose="02020603050405020304" pitchFamily="18" charset="0"/>
                  </a:rPr>
                  <a:t>: 153,407</a:t>
                </a:r>
              </a:p>
              <a:p>
                <a:pPr lvl="1"/>
                <a:endParaRPr kumimoji="1" lang="en-US" altLang="zh-CN" dirty="0">
                  <a:latin typeface="Times New Roman" panose="02020603050405020304" pitchFamily="18" charset="0"/>
                  <a:ea typeface="DFKai-SB" panose="03000509000000000000" pitchFamily="49" charset="-120"/>
                  <a:cs typeface="Times New Roman" panose="02020603050405020304" pitchFamily="18" charset="0"/>
                </a:endParaRPr>
              </a:p>
              <a:p>
                <a:pPr lvl="1"/>
                <a:endParaRPr kumimoji="1" lang="en-US" altLang="zh-CN" dirty="0">
                  <a:latin typeface="Times New Roman" panose="02020603050405020304" pitchFamily="18" charset="0"/>
                  <a:ea typeface="DFKai-SB" panose="03000509000000000000" pitchFamily="49" charset="-120"/>
                  <a:cs typeface="Times New Roman" panose="02020603050405020304" pitchFamily="18" charset="0"/>
                </a:endParaRPr>
              </a:p>
              <a:p>
                <a:pPr lvl="1"/>
                <a:endParaRPr kumimoji="1" lang="en-US" altLang="zh-CN" dirty="0">
                  <a:latin typeface="Times New Roman" panose="02020603050405020304" pitchFamily="18" charset="0"/>
                  <a:ea typeface="DFKai-SB" panose="03000509000000000000" pitchFamily="49" charset="-120"/>
                  <a:cs typeface="Times New Roman" panose="02020603050405020304" pitchFamily="18" charset="0"/>
                </a:endParaRPr>
              </a:p>
              <a:p>
                <a:pPr lvl="1"/>
                <a:endParaRPr kumimoji="1" lang="en-US" altLang="zh-CN" dirty="0">
                  <a:latin typeface="Times New Roman" panose="02020603050405020304" pitchFamily="18" charset="0"/>
                  <a:ea typeface="DFKai-SB" panose="03000509000000000000" pitchFamily="49" charset="-120"/>
                  <a:cs typeface="Times New Roman" panose="02020603050405020304" pitchFamily="18" charset="0"/>
                </a:endParaRPr>
              </a:p>
              <a:p>
                <a:r>
                  <a:rPr kumimoji="1" lang="zh-CN" altLang="en-US" dirty="0">
                    <a:latin typeface="Times New Roman" panose="02020603050405020304" pitchFamily="18" charset="0"/>
                    <a:ea typeface="DFKai-SB" panose="03000509000000000000" pitchFamily="49" charset="-120"/>
                    <a:cs typeface="Times New Roman" panose="02020603050405020304" pitchFamily="18" charset="0"/>
                  </a:rPr>
                  <a:t>扣除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DFKai-SB" panose="03000509000000000000" pitchFamily="49" charset="-120"/>
                    <a:cs typeface="Times New Roman" panose="02020603050405020304" pitchFamily="18" charset="0"/>
                  </a:rPr>
                  <a:t>Degree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DFKai-SB" panose="03000509000000000000" pitchFamily="49" charset="-120"/>
                    <a:cs typeface="Times New Roman" panose="02020603050405020304" pitchFamily="18" charset="0"/>
                  </a:rPr>
                  <a:t>為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DFKai-SB" panose="03000509000000000000" pitchFamily="49" charset="-120"/>
                    <a:cs typeface="Times New Roman" panose="02020603050405020304" pitchFamily="18" charset="0"/>
                  </a:rPr>
                  <a:t>1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DFKai-SB" panose="03000509000000000000" pitchFamily="49" charset="-120"/>
                    <a:cs typeface="Times New Roman" panose="02020603050405020304" pitchFamily="18" charset="0"/>
                  </a:rPr>
                  <a:t>的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DFKai-SB" panose="03000509000000000000" pitchFamily="49" charset="-120"/>
                    <a:cs typeface="Times New Roman" panose="02020603050405020304" pitchFamily="18" charset="0"/>
                  </a:rPr>
                  <a:t>Node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DFKai-SB" panose="03000509000000000000" pitchFamily="49" charset="-120"/>
                    <a:cs typeface="Times New Roman" panose="02020603050405020304" pitchFamily="18" charset="0"/>
                  </a:rPr>
                  <a:t>後</a:t>
                </a:r>
                <a:r>
                  <a:rPr kumimoji="1" lang="en-US" altLang="zh-TW" dirty="0">
                    <a:latin typeface="Times New Roman" panose="02020603050405020304" pitchFamily="18" charset="0"/>
                    <a:ea typeface="DFKai-SB" panose="03000509000000000000" pitchFamily="49" charset="-120"/>
                    <a:cs typeface="Times New Roman" panose="02020603050405020304" pitchFamily="18" charset="0"/>
                  </a:rPr>
                  <a:t>Average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TW" dirty="0">
                    <a:latin typeface="Times New Roman" panose="02020603050405020304" pitchFamily="18" charset="0"/>
                    <a:ea typeface="DFKai-SB" panose="03000509000000000000" pitchFamily="49" charset="-120"/>
                    <a:cs typeface="Times New Roman" panose="02020603050405020304" pitchFamily="18" charset="0"/>
                  </a:rPr>
                  <a:t> = 0.195165</a:t>
                </a:r>
                <a:endParaRPr kumimoji="1" lang="en-US" altLang="zh-CN" dirty="0">
                  <a:latin typeface="Times New Roman" panose="02020603050405020304" pitchFamily="18" charset="0"/>
                  <a:ea typeface="DFKai-SB" panose="03000509000000000000" pitchFamily="49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4BDDAB8-6D74-5145-9881-300B4A481E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群組 25">
            <a:extLst>
              <a:ext uri="{FF2B5EF4-FFF2-40B4-BE49-F238E27FC236}">
                <a16:creationId xmlns:a16="http://schemas.microsoft.com/office/drawing/2014/main" id="{A12C44E6-5039-644E-B980-DF694FA7BA24}"/>
              </a:ext>
            </a:extLst>
          </p:cNvPr>
          <p:cNvGrpSpPr/>
          <p:nvPr/>
        </p:nvGrpSpPr>
        <p:grpSpPr>
          <a:xfrm>
            <a:off x="5929817" y="1825625"/>
            <a:ext cx="2553783" cy="2207102"/>
            <a:chOff x="7982137" y="3969861"/>
            <a:chExt cx="2553783" cy="2207102"/>
          </a:xfrm>
        </p:grpSpPr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BE239122-8A8E-484F-A105-0FE71697933F}"/>
                </a:ext>
              </a:extLst>
            </p:cNvPr>
            <p:cNvSpPr/>
            <p:nvPr/>
          </p:nvSpPr>
          <p:spPr>
            <a:xfrm>
              <a:off x="9926320" y="3969861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200" dirty="0"/>
                <a:t>A</a:t>
              </a:r>
              <a:endParaRPr kumimoji="1" lang="zh-TW" altLang="en-US" sz="3200" dirty="0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61806762-D0AC-9548-9099-217E358A68CD}"/>
                </a:ext>
              </a:extLst>
            </p:cNvPr>
            <p:cNvSpPr/>
            <p:nvPr/>
          </p:nvSpPr>
          <p:spPr>
            <a:xfrm>
              <a:off x="9156700" y="4814095"/>
              <a:ext cx="609600" cy="6096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FEC8994C-09DC-D141-BA06-950D532F1776}"/>
                </a:ext>
              </a:extLst>
            </p:cNvPr>
            <p:cNvSpPr/>
            <p:nvPr/>
          </p:nvSpPr>
          <p:spPr>
            <a:xfrm>
              <a:off x="8425180" y="5567363"/>
              <a:ext cx="609600" cy="6096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E96D3817-6BF7-8741-BB06-1E42ACB1F8C7}"/>
                </a:ext>
              </a:extLst>
            </p:cNvPr>
            <p:cNvSpPr/>
            <p:nvPr/>
          </p:nvSpPr>
          <p:spPr>
            <a:xfrm>
              <a:off x="7982137" y="4293769"/>
              <a:ext cx="609600" cy="6096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41768B0C-E24F-1046-A1C5-7842A48E0BC2}"/>
                </a:ext>
              </a:extLst>
            </p:cNvPr>
            <p:cNvCxnSpPr>
              <a:cxnSpLocks/>
              <a:stCxn id="5" idx="3"/>
              <a:endCxn id="6" idx="7"/>
            </p:cNvCxnSpPr>
            <p:nvPr/>
          </p:nvCxnSpPr>
          <p:spPr>
            <a:xfrm flipH="1">
              <a:off x="9677026" y="4490187"/>
              <a:ext cx="338568" cy="41318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937AA682-7E1D-F54A-B2C9-3714C537F1E3}"/>
                </a:ext>
              </a:extLst>
            </p:cNvPr>
            <p:cNvCxnSpPr>
              <a:cxnSpLocks/>
              <a:stCxn id="7" idx="1"/>
              <a:endCxn id="8" idx="4"/>
            </p:cNvCxnSpPr>
            <p:nvPr/>
          </p:nvCxnSpPr>
          <p:spPr>
            <a:xfrm flipH="1" flipV="1">
              <a:off x="8286937" y="4903369"/>
              <a:ext cx="227517" cy="753268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0DA9A39F-145B-FF41-AD8F-7A73FAE93B84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8945506" y="5334421"/>
              <a:ext cx="300468" cy="32221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60A97169-4E33-3443-81D3-486B06401354}"/>
                </a:ext>
              </a:extLst>
            </p:cNvPr>
            <p:cNvCxnSpPr>
              <a:cxnSpLocks/>
              <a:stCxn id="6" idx="1"/>
              <a:endCxn id="8" idx="6"/>
            </p:cNvCxnSpPr>
            <p:nvPr/>
          </p:nvCxnSpPr>
          <p:spPr>
            <a:xfrm flipH="1" flipV="1">
              <a:off x="8591737" y="4598569"/>
              <a:ext cx="654237" cy="30480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9880" y="4354572"/>
            <a:ext cx="2773920" cy="23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823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B5B0BB-97D3-ED4C-8E71-87DF77172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Coefficient Distribution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522" y="1690688"/>
            <a:ext cx="7940955" cy="476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593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48D0F49B-5FC9-6D4D-92C9-3B422CAA7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Degree </a:t>
            </a:r>
            <a:r>
              <a:rPr kumimoji="1"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  <a:r>
              <a:rPr kumimoji="1"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Avg. </a:t>
            </a:r>
            <a:r>
              <a:rPr kumimoji="1"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Degree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287" y="1348713"/>
            <a:ext cx="9231426" cy="5093603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C33C816C-5EA5-C74A-ABFC-FE1402717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547" y="6347749"/>
            <a:ext cx="3018905" cy="510251"/>
          </a:xfrm>
        </p:spPr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degree: 9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709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B5B0BB-97D3-ED4C-8E71-87DF77172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2002 Website Situation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FCEA0C-09DC-C444-BC71-D17041C1C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rPr>
              <a:t>2002</a:t>
            </a:r>
            <a:r>
              <a:rPr kumimoji="1" lang="zh-CN" altLang="en-US" dirty="0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rPr>
              <a:t>年時網頁的總數量</a:t>
            </a:r>
            <a:r>
              <a:rPr kumimoji="1" lang="zh-CN" altLang="en-US" dirty="0" smtClean="0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rPr>
              <a:t>為</a:t>
            </a:r>
            <a:r>
              <a:rPr kumimoji="1" lang="en-US" altLang="zh-TW" dirty="0" smtClean="0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rPr>
              <a:t>38,760,373</a:t>
            </a:r>
          </a:p>
          <a:p>
            <a:r>
              <a:rPr kumimoji="1" lang="en-US" altLang="zh-TW" dirty="0" smtClean="0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rPr>
              <a:t>Extended star topology</a:t>
            </a:r>
          </a:p>
          <a:p>
            <a:r>
              <a:rPr kumimoji="1" lang="zh-TW" altLang="en-US" dirty="0" smtClean="0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rPr>
              <a:t>擁有共同</a:t>
            </a:r>
            <a:r>
              <a:rPr kumimoji="1" lang="en-US" altLang="zh-TW" dirty="0" smtClean="0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rPr>
              <a:t>hyperlink</a:t>
            </a:r>
            <a:r>
              <a:rPr kumimoji="1" lang="zh-TW" altLang="en-US" dirty="0" smtClean="0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rPr>
              <a:t>的網站互有</a:t>
            </a:r>
            <a:r>
              <a:rPr kumimoji="1" lang="en-US" altLang="zh-TW" dirty="0" smtClean="0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rPr>
              <a:t>hyperlink</a:t>
            </a:r>
            <a:r>
              <a:rPr kumimoji="1" lang="zh-TW" altLang="en-US" dirty="0" smtClean="0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rPr>
              <a:t>的數量極低</a:t>
            </a:r>
            <a:endParaRPr kumimoji="1" lang="en-US" altLang="zh-TW" dirty="0" smtClean="0">
              <a:latin typeface="Times New Roman" panose="02020603050405020304" pitchFamily="18" charset="0"/>
              <a:ea typeface="DFKai-SB" panose="03000509000000000000" pitchFamily="49" charset="-120"/>
              <a:cs typeface="Times New Roman" panose="02020603050405020304" pitchFamily="18" charset="0"/>
            </a:endParaRPr>
          </a:p>
          <a:p>
            <a:r>
              <a:rPr kumimoji="1" lang="en-US" altLang="zh-TW" dirty="0" smtClean="0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rPr>
              <a:t>Degree</a:t>
            </a:r>
            <a:r>
              <a:rPr kumimoji="1" lang="zh-TW" altLang="en-US" dirty="0" smtClean="0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rPr>
              <a:t>大的網站推測為入口網站</a:t>
            </a:r>
            <a:endParaRPr kumimoji="1" lang="en-US" altLang="zh-TW" dirty="0" smtClean="0">
              <a:latin typeface="Times New Roman" panose="02020603050405020304" pitchFamily="18" charset="0"/>
              <a:ea typeface="DFKai-SB" panose="03000509000000000000" pitchFamily="49" charset="-120"/>
              <a:cs typeface="Times New Roman" panose="02020603050405020304" pitchFamily="18" charset="0"/>
            </a:endParaRPr>
          </a:p>
          <a:p>
            <a:r>
              <a:rPr kumimoji="1" lang="zh-TW" altLang="en-US" dirty="0" smtClean="0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rPr>
              <a:t>有</a:t>
            </a:r>
            <a:r>
              <a:rPr kumimoji="1" lang="en-US" altLang="zh-TW" dirty="0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rPr>
              <a:t>e</a:t>
            </a:r>
            <a:r>
              <a:rPr kumimoji="1" lang="en-US" altLang="zh-TW" dirty="0" smtClean="0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rPr>
              <a:t>dge</a:t>
            </a:r>
            <a:r>
              <a:rPr kumimoji="1" lang="zh-TW" altLang="en-US" dirty="0" smtClean="0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rPr>
              <a:t>相連的</a:t>
            </a:r>
            <a:r>
              <a:rPr kumimoji="1" lang="en-US" altLang="zh-TW" dirty="0" smtClean="0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rPr>
              <a:t>nodes</a:t>
            </a:r>
            <a:r>
              <a:rPr kumimoji="1" lang="zh-TW" altLang="en-US" dirty="0" smtClean="0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rPr>
              <a:t>應為同質性高的網站</a:t>
            </a:r>
            <a:endParaRPr kumimoji="1" lang="en-US" altLang="zh-TW" dirty="0" smtClean="0">
              <a:latin typeface="Times New Roman" panose="02020603050405020304" pitchFamily="18" charset="0"/>
              <a:ea typeface="DFKai-SB" panose="03000509000000000000" pitchFamily="49" charset="-120"/>
              <a:cs typeface="Times New Roman" panose="02020603050405020304" pitchFamily="18" charset="0"/>
            </a:endParaRPr>
          </a:p>
          <a:p>
            <a:r>
              <a:rPr kumimoji="1" lang="zh-TW" altLang="en-US" dirty="0" smtClean="0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rPr>
              <a:t>不同類型的網站有</a:t>
            </a:r>
            <a:r>
              <a:rPr kumimoji="1" lang="en-US" altLang="zh-TW" dirty="0" smtClean="0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rPr>
              <a:t>hyperlink</a:t>
            </a:r>
            <a:r>
              <a:rPr kumimoji="1" lang="zh-TW" altLang="en-US" dirty="0" smtClean="0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rPr>
              <a:t>的機率低</a:t>
            </a:r>
            <a:endParaRPr kumimoji="1" lang="en-US" altLang="zh-TW" dirty="0" smtClean="0">
              <a:latin typeface="Times New Roman" panose="02020603050405020304" pitchFamily="18" charset="0"/>
              <a:ea typeface="DFKai-SB" panose="03000509000000000000" pitchFamily="49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906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68" y="864523"/>
            <a:ext cx="3531225" cy="532828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111" y="864523"/>
            <a:ext cx="4017670" cy="435309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6291" y="864523"/>
            <a:ext cx="3530974" cy="199505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6291" y="3250276"/>
            <a:ext cx="3493126" cy="241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023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146</Words>
  <Application>Microsoft Office PowerPoint</Application>
  <PresentationFormat>寬螢幕</PresentationFormat>
  <Paragraphs>33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6" baseType="lpstr">
      <vt:lpstr>新細明體</vt:lpstr>
      <vt:lpstr>DFKai-SB</vt:lpstr>
      <vt:lpstr>Arial</vt:lpstr>
      <vt:lpstr>Calibri</vt:lpstr>
      <vt:lpstr>Calibri Light</vt:lpstr>
      <vt:lpstr>Cambria Math</vt:lpstr>
      <vt:lpstr>Times New Roman</vt:lpstr>
      <vt:lpstr>Office 佈景主題</vt:lpstr>
      <vt:lpstr>Google web graph</vt:lpstr>
      <vt:lpstr>Dataset Introduction</vt:lpstr>
      <vt:lpstr>Graph Diameter</vt:lpstr>
      <vt:lpstr>Graph Average Clustering Coefficient</vt:lpstr>
      <vt:lpstr>Clustering Coefficient Distribution</vt:lpstr>
      <vt:lpstr>Graph Degree Distribution and Avg. Degree</vt:lpstr>
      <vt:lpstr>2002 Website Situation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泰霖 邱</dc:creator>
  <cp:lastModifiedBy>泰霖 邱</cp:lastModifiedBy>
  <cp:revision>61</cp:revision>
  <dcterms:created xsi:type="dcterms:W3CDTF">2020-03-17T14:17:25Z</dcterms:created>
  <dcterms:modified xsi:type="dcterms:W3CDTF">2020-03-18T16:49:04Z</dcterms:modified>
</cp:coreProperties>
</file>