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1"/>
  </p:notesMasterIdLst>
  <p:handoutMasterIdLst>
    <p:handoutMasterId r:id="rId12"/>
  </p:handoutMasterIdLst>
  <p:sldIdLst>
    <p:sldId id="535" r:id="rId2"/>
    <p:sldId id="544" r:id="rId3"/>
    <p:sldId id="545" r:id="rId4"/>
    <p:sldId id="546" r:id="rId5"/>
    <p:sldId id="547" r:id="rId6"/>
    <p:sldId id="540" r:id="rId7"/>
    <p:sldId id="541" r:id="rId8"/>
    <p:sldId id="542" r:id="rId9"/>
    <p:sldId id="543" r:id="rId10"/>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CCECFF"/>
    <a:srgbClr val="FFFFCC"/>
    <a:srgbClr val="706ABA"/>
    <a:srgbClr val="1782DB"/>
    <a:srgbClr val="1BA12B"/>
    <a:srgbClr val="8B8807"/>
    <a:srgbClr val="C07000"/>
    <a:srgbClr val="E73440"/>
    <a:srgbClr val="7E7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7239" autoAdjust="0"/>
  </p:normalViewPr>
  <p:slideViewPr>
    <p:cSldViewPr showGuides="1">
      <p:cViewPr varScale="1">
        <p:scale>
          <a:sx n="119" d="100"/>
          <a:sy n="119" d="100"/>
        </p:scale>
        <p:origin x="816" y="114"/>
      </p:cViewPr>
      <p:guideLst>
        <p:guide orient="horz" pos="4065"/>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6" d="100"/>
          <a:sy n="86" d="100"/>
        </p:scale>
        <p:origin x="2862" y="11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2018 FUJITSU LABORATORIES LTD.</a:t>
            </a:r>
            <a:endParaRPr lang="en-GB" altLang="ja-JP"/>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824C5381-6989-4206-8C01-482E730E3CFB}" type="slidenum">
              <a:rPr lang="en-GB" altLang="ja-JP"/>
              <a:pPr/>
              <a:t>‹#›</a:t>
            </a:fld>
            <a:endParaRPr lang="en-GB" altLang="ja-JP"/>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2018 FUJITSU LABORATORIES LTD.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9F92722A-13CA-49BB-B125-2A56C31837E2}" type="slidenum">
              <a:rPr lang="en-US" altLang="ja-JP"/>
              <a:pPr/>
              <a:t>‹#›</a:t>
            </a:fld>
            <a:endParaRPr lang="en-US" altLang="ja-JP"/>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smtClean="0"/>
              <a:t>Copyright 2018 FUJITSU LABORATORIES LTD.</a:t>
            </a:r>
            <a:endParaRPr lang="en-US" altLang="ja-JP"/>
          </a:p>
        </p:txBody>
      </p:sp>
      <p:sp>
        <p:nvSpPr>
          <p:cNvPr id="7" name="Rectangle 7"/>
          <p:cNvSpPr>
            <a:spLocks noGrp="1" noChangeArrowheads="1"/>
          </p:cNvSpPr>
          <p:nvPr>
            <p:ph type="sldNum" sz="quarter" idx="5"/>
          </p:nvPr>
        </p:nvSpPr>
        <p:spPr>
          <a:ln/>
        </p:spPr>
        <p:txBody>
          <a:bodyPr/>
          <a:lstStyle/>
          <a:p>
            <a:fld id="{FF40324B-6458-4F02-B78B-16615212FD97}"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extLst>
      <p:ext uri="{BB962C8B-B14F-4D97-AF65-F5344CB8AC3E}">
        <p14:creationId xmlns:p14="http://schemas.microsoft.com/office/powerpoint/2010/main" val="12445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2018 FUJITSU LABORATORIES LTD.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1</a:t>
            </a:fld>
            <a:endParaRPr lang="en-US" altLang="ja-JP"/>
          </a:p>
        </p:txBody>
      </p:sp>
    </p:spTree>
    <p:extLst>
      <p:ext uri="{BB962C8B-B14F-4D97-AF65-F5344CB8AC3E}">
        <p14:creationId xmlns:p14="http://schemas.microsoft.com/office/powerpoint/2010/main" val="426137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2018 FUJITSU LABORATORIES LTD.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2</a:t>
            </a:fld>
            <a:endParaRPr lang="en-US" altLang="ja-JP"/>
          </a:p>
        </p:txBody>
      </p:sp>
    </p:spTree>
    <p:extLst>
      <p:ext uri="{BB962C8B-B14F-4D97-AF65-F5344CB8AC3E}">
        <p14:creationId xmlns:p14="http://schemas.microsoft.com/office/powerpoint/2010/main" val="1577422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2018 FUJITSU LABORATORIES LTD.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3</a:t>
            </a:fld>
            <a:endParaRPr lang="en-US" altLang="ja-JP"/>
          </a:p>
        </p:txBody>
      </p:sp>
    </p:spTree>
    <p:extLst>
      <p:ext uri="{BB962C8B-B14F-4D97-AF65-F5344CB8AC3E}">
        <p14:creationId xmlns:p14="http://schemas.microsoft.com/office/powerpoint/2010/main" val="2305827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2018 FUJITSU LABORATORIES LTD.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4</a:t>
            </a:fld>
            <a:endParaRPr lang="en-US" altLang="ja-JP"/>
          </a:p>
        </p:txBody>
      </p:sp>
    </p:spTree>
    <p:extLst>
      <p:ext uri="{BB962C8B-B14F-4D97-AF65-F5344CB8AC3E}">
        <p14:creationId xmlns:p14="http://schemas.microsoft.com/office/powerpoint/2010/main" val="260533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2018 FUJITSU LABORATORIES LTD.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5</a:t>
            </a:fld>
            <a:endParaRPr lang="en-US" altLang="ja-JP"/>
          </a:p>
        </p:txBody>
      </p:sp>
    </p:spTree>
    <p:extLst>
      <p:ext uri="{BB962C8B-B14F-4D97-AF65-F5344CB8AC3E}">
        <p14:creationId xmlns:p14="http://schemas.microsoft.com/office/powerpoint/2010/main" val="34133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2018 FUJITSU LABORATORIES LTD.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6</a:t>
            </a:fld>
            <a:endParaRPr lang="en-US" altLang="ja-JP"/>
          </a:p>
        </p:txBody>
      </p:sp>
    </p:spTree>
    <p:extLst>
      <p:ext uri="{BB962C8B-B14F-4D97-AF65-F5344CB8AC3E}">
        <p14:creationId xmlns:p14="http://schemas.microsoft.com/office/powerpoint/2010/main" val="4083321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2018 FUJITSU LABORATORIES LTD.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7</a:t>
            </a:fld>
            <a:endParaRPr lang="en-US" altLang="ja-JP"/>
          </a:p>
        </p:txBody>
      </p:sp>
    </p:spTree>
    <p:extLst>
      <p:ext uri="{BB962C8B-B14F-4D97-AF65-F5344CB8AC3E}">
        <p14:creationId xmlns:p14="http://schemas.microsoft.com/office/powerpoint/2010/main" val="3254123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smtClean="0"/>
              <a:t>Copyright 2018 FUJITSU LABORATORIES LTD.</a:t>
            </a:r>
            <a:endParaRPr lang="en-US" altLang="ja-JP"/>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8</a:t>
            </a:fld>
            <a:endParaRPr lang="en-US" altLang="ja-JP"/>
          </a:p>
        </p:txBody>
      </p:sp>
    </p:spTree>
    <p:extLst>
      <p:ext uri="{BB962C8B-B14F-4D97-AF65-F5344CB8AC3E}">
        <p14:creationId xmlns:p14="http://schemas.microsoft.com/office/powerpoint/2010/main" val="213812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smtClean="0"/>
              <a:t>マスタ サブタイトルの書式設定</a:t>
            </a:r>
          </a:p>
        </p:txBody>
      </p:sp>
      <p:sp>
        <p:nvSpPr>
          <p:cNvPr id="647174" name="Rectangle 6"/>
          <p:cNvSpPr>
            <a:spLocks noGrp="1" noChangeArrowheads="1"/>
          </p:cNvSpPr>
          <p:nvPr>
            <p:ph type="ctrTitle"/>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a:lstStyle>
            <a:lvl1pPr>
              <a:defRPr/>
            </a:lvl1pPr>
          </a:lstStyle>
          <a:p>
            <a:r>
              <a:rPr lang="en-US" altLang="ja-JP" smtClean="0"/>
              <a:t>Copyright 2018 FUJITSU LABORATORIES LTD.</a:t>
            </a:r>
            <a:endParaRPr lang="de-DE" altLang="ja-JP"/>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Tree>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smtClean="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647215" name="Rectangle 47"/>
          <p:cNvSpPr>
            <a:spLocks noGrp="1" noChangeArrowheads="1"/>
          </p:cNvSpPr>
          <p:nvPr>
            <p:ph type="ftr" sz="quarter" idx="3"/>
          </p:nvPr>
        </p:nvSpPr>
        <p:spPr bwMode="gray"/>
        <p:txBody>
          <a:bodyPr/>
          <a:lstStyle>
            <a:lvl1pPr>
              <a:defRPr/>
            </a:lvl1pPr>
          </a:lstStyle>
          <a:p>
            <a:r>
              <a:rPr lang="en-US" altLang="ja-JP" smtClean="0"/>
              <a:t>Copyright 2018 FUJITSU LABORATORIES LTD.</a:t>
            </a:r>
            <a:endParaRPr lang="de-DE" altLang="ja-JP"/>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Tree>
    <p:extLst>
      <p:ext uri="{BB962C8B-B14F-4D97-AF65-F5344CB8AC3E}">
        <p14:creationId xmlns:p14="http://schemas.microsoft.com/office/powerpoint/2010/main" val="3148904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bwMode="gray"/>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en-US" altLang="ja-JP" smtClean="0"/>
              <a:t>Copyright 2018 FUJITSU LABORATORIES LTD.</a:t>
            </a:r>
            <a:endParaRPr lang="de-DE" altLang="ja-JP" dirty="0"/>
          </a:p>
        </p:txBody>
      </p:sp>
    </p:spTree>
    <p:extLst>
      <p:ext uri="{BB962C8B-B14F-4D97-AF65-F5344CB8AC3E}">
        <p14:creationId xmlns:p14="http://schemas.microsoft.com/office/powerpoint/2010/main" val="2531618580"/>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endParaRPr lang="ja-JP" altLang="en-US" dirty="0"/>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en-US" altLang="ja-JP" smtClean="0"/>
              <a:t>Copyright 2018 FUJITSU LABORATORIES LTD.</a:t>
            </a:r>
            <a:endParaRPr lang="de-DE" altLang="ja-JP" dirty="0"/>
          </a:p>
        </p:txBody>
      </p:sp>
    </p:spTree>
    <p:extLst>
      <p:ext uri="{BB962C8B-B14F-4D97-AF65-F5344CB8AC3E}">
        <p14:creationId xmlns:p14="http://schemas.microsoft.com/office/powerpoint/2010/main" val="71532109"/>
      </p:ext>
    </p:extLst>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en-US" altLang="ja-JP" smtClean="0"/>
              <a:t>Copyright 2018 FUJITSU LABORATORIES LTD.</a:t>
            </a:r>
            <a:endParaRPr lang="de-DE" altLang="ja-JP" dirty="0"/>
          </a:p>
        </p:txBody>
      </p:sp>
    </p:spTree>
    <p:extLst>
      <p:ext uri="{BB962C8B-B14F-4D97-AF65-F5344CB8AC3E}">
        <p14:creationId xmlns:p14="http://schemas.microsoft.com/office/powerpoint/2010/main" val="2073606256"/>
      </p:ext>
    </p:extLst>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en-US" altLang="ja-JP" smtClean="0"/>
              <a:t>Copyright 2018 FUJITSU LABORATORIES LTD.</a:t>
            </a:r>
            <a:endParaRPr lang="de-DE" altLang="ja-JP" dirty="0"/>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en-US" altLang="ja-JP" smtClean="0"/>
              <a:t>Copyright 2018 FUJITSU LABORATORIES LTD.</a:t>
            </a:r>
            <a:endParaRPr lang="de-DE" altLang="ja-JP"/>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err="1" smtClean="0"/>
              <a:t>ｐ</a:t>
            </a:r>
            <a:r>
              <a:rPr lang="ja-JP" altLang="en-US" dirty="0" smtClean="0"/>
              <a:t>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err="1" smtClean="0"/>
              <a:t>ｐ</a:t>
            </a:r>
            <a:r>
              <a:rPr lang="ja-JP" altLang="en-US" dirty="0" smtClean="0"/>
              <a:t>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err="1" smtClean="0"/>
              <a:t>ｐ</a:t>
            </a:r>
            <a:r>
              <a:rPr lang="ja-JP" altLang="en-US" dirty="0" smtClean="0"/>
              <a:t>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err="1" smtClean="0"/>
              <a:t>ｐ</a:t>
            </a:r>
            <a:r>
              <a:rPr lang="ja-JP" altLang="en-US" dirty="0" smtClean="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smtClean="0"/>
              <a:t>Copyright 2018 FUJITSU LABORATORIES LTD.</a:t>
            </a:r>
            <a:endParaRPr lang="de-DE" altLang="ja-JP"/>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timing>
    <p:tnLst>
      <p:par>
        <p:cTn id="1" dur="indefinite" restart="never" nodeType="tmRoot"/>
      </p:par>
    </p:tnLst>
  </p:timing>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en-US" altLang="ja-JP" smtClean="0"/>
              <a:t>Copyright 2018 FUJITSU LABORATORIES LTD.</a:t>
            </a:r>
            <a:endParaRPr lang="de-DE" altLang="ja-JP"/>
          </a:p>
        </p:txBody>
      </p:sp>
      <p:sp>
        <p:nvSpPr>
          <p:cNvPr id="551938" name="Rectangle 2"/>
          <p:cNvSpPr>
            <a:spLocks noGrp="1" noChangeArrowheads="1"/>
          </p:cNvSpPr>
          <p:nvPr>
            <p:ph type="ctrTitle"/>
          </p:nvPr>
        </p:nvSpPr>
        <p:spPr/>
        <p:txBody>
          <a:bodyPr/>
          <a:lstStyle/>
          <a:p>
            <a:r>
              <a:rPr lang="en-US" altLang="ja-JP" smtClean="0"/>
              <a:t>Exsample scenario</a:t>
            </a:r>
            <a:br>
              <a:rPr lang="en-US" altLang="ja-JP" smtClean="0"/>
            </a:br>
            <a:r>
              <a:rPr lang="en-US" altLang="ja-JP" smtClean="0"/>
              <a:t>with DRC-DA</a:t>
            </a:r>
            <a:endParaRPr lang="ja-JP" altLang="en-US" dirty="0"/>
          </a:p>
        </p:txBody>
      </p:sp>
      <p:sp>
        <p:nvSpPr>
          <p:cNvPr id="551939" name="Rectangle 3"/>
          <p:cNvSpPr>
            <a:spLocks noGrp="1" noChangeArrowheads="1"/>
          </p:cNvSpPr>
          <p:nvPr>
            <p:ph type="subTitle" idx="1"/>
            <p:custDataLst>
              <p:tags r:id="rId1"/>
            </p:custDataLst>
          </p:nvPr>
        </p:nvSpPr>
        <p:spPr/>
        <p:txBody>
          <a:bodyPr/>
          <a:lstStyle/>
          <a:p>
            <a:pPr algn="r"/>
            <a:r>
              <a:rPr lang="en-US" altLang="ja-JP" smtClean="0"/>
              <a:t>Kazuhito MATSUDA</a:t>
            </a:r>
            <a:endParaRPr lang="en-US" altLang="ja-JP" dirty="0" smtClean="0"/>
          </a:p>
        </p:txBody>
      </p:sp>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169863" y="3646540"/>
            <a:ext cx="4114105" cy="2158724"/>
            <a:chOff x="3886459" y="2153536"/>
            <a:chExt cx="4114105" cy="2158724"/>
          </a:xfrm>
          <a:noFill/>
        </p:grpSpPr>
        <p:sp>
          <p:nvSpPr>
            <p:cNvPr id="7" name="円/楕円 6"/>
            <p:cNvSpPr/>
            <p:nvPr/>
          </p:nvSpPr>
          <p:spPr bwMode="gray">
            <a:xfrm>
              <a:off x="3886459" y="2153536"/>
              <a:ext cx="4114105" cy="2158724"/>
            </a:xfrm>
            <a:prstGeom prst="ellipse">
              <a:avLst/>
            </a:prstGeom>
            <a:grp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8" name="テキスト ボックス 7"/>
            <p:cNvSpPr txBox="1"/>
            <p:nvPr/>
          </p:nvSpPr>
          <p:spPr>
            <a:xfrm>
              <a:off x="3912181" y="2153536"/>
              <a:ext cx="1029448" cy="461665"/>
            </a:xfrm>
            <a:prstGeom prst="rect">
              <a:avLst/>
            </a:prstGeom>
            <a:grpFill/>
          </p:spPr>
          <p:txBody>
            <a:bodyPr wrap="none" rtlCol="0">
              <a:spAutoFit/>
            </a:bodyPr>
            <a:lstStyle/>
            <a:p>
              <a:r>
                <a:rPr kumimoji="1" lang="en-US" altLang="ja-JP" sz="1200" dirty="0" smtClean="0">
                  <a:latin typeface="+mn-lt"/>
                </a:rPr>
                <a:t>AS</a:t>
              </a:r>
            </a:p>
            <a:p>
              <a:r>
                <a:rPr lang="en-US" altLang="ja-JP" sz="1200" dirty="0" smtClean="0">
                  <a:latin typeface="+mn-lt"/>
                </a:rPr>
                <a:t>(community)</a:t>
              </a:r>
            </a:p>
          </p:txBody>
        </p:sp>
      </p:grpSp>
      <p:sp>
        <p:nvSpPr>
          <p:cNvPr id="2" name="タイトル 1"/>
          <p:cNvSpPr>
            <a:spLocks noGrp="1"/>
          </p:cNvSpPr>
          <p:nvPr>
            <p:ph type="title"/>
          </p:nvPr>
        </p:nvSpPr>
        <p:spPr/>
        <p:txBody>
          <a:bodyPr/>
          <a:lstStyle/>
          <a:p>
            <a:r>
              <a:rPr lang="en-US" altLang="ja-JP" dirty="0" smtClean="0"/>
              <a:t>Example scenario: Path validation</a:t>
            </a:r>
            <a:endParaRPr kumimoji="1" lang="ja-JP" altLang="en-US" dirty="0"/>
          </a:p>
        </p:txBody>
      </p:sp>
      <p:sp>
        <p:nvSpPr>
          <p:cNvPr id="5" name="フッター プレースホルダー 4"/>
          <p:cNvSpPr>
            <a:spLocks noGrp="1"/>
          </p:cNvSpPr>
          <p:nvPr>
            <p:ph type="ftr" sz="quarter" idx="11"/>
          </p:nvPr>
        </p:nvSpPr>
        <p:spPr/>
        <p:txBody>
          <a:bodyPr/>
          <a:lstStyle/>
          <a:p>
            <a:r>
              <a:rPr lang="en-US" altLang="ja-JP" smtClean="0"/>
              <a:t>Copyright 2018 FUJITSU LABORATORIES LTD.</a:t>
            </a:r>
            <a:endParaRPr lang="de-DE" altLang="ja-JP" dirty="0"/>
          </a:p>
        </p:txBody>
      </p:sp>
      <p:sp>
        <p:nvSpPr>
          <p:cNvPr id="6" name="正方形/長方形 5"/>
          <p:cNvSpPr/>
          <p:nvPr/>
        </p:nvSpPr>
        <p:spPr bwMode="gray">
          <a:xfrm>
            <a:off x="1763688" y="4141644"/>
            <a:ext cx="1296144" cy="1197759"/>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Edge Computer</a:t>
            </a:r>
            <a:endParaRPr kumimoji="1" lang="ja-JP" altLang="en-US" sz="1100" b="0" i="0" u="none" strike="noStrike" cap="none" normalizeH="0" baseline="0" dirty="0" err="1" smtClean="0">
              <a:ln>
                <a:noFill/>
              </a:ln>
              <a:effectLst/>
              <a:latin typeface="+mj-lt"/>
              <a:ea typeface="+mn-ea"/>
            </a:endParaRPr>
          </a:p>
        </p:txBody>
      </p:sp>
      <p:grpSp>
        <p:nvGrpSpPr>
          <p:cNvPr id="10" name="グループ化 9"/>
          <p:cNvGrpSpPr/>
          <p:nvPr/>
        </p:nvGrpSpPr>
        <p:grpSpPr>
          <a:xfrm>
            <a:off x="5076056" y="3861048"/>
            <a:ext cx="3744416" cy="1944216"/>
            <a:chOff x="4256148" y="2368044"/>
            <a:chExt cx="3744416" cy="1944216"/>
          </a:xfrm>
          <a:noFill/>
        </p:grpSpPr>
        <p:sp>
          <p:nvSpPr>
            <p:cNvPr id="11" name="円/楕円 10"/>
            <p:cNvSpPr/>
            <p:nvPr/>
          </p:nvSpPr>
          <p:spPr bwMode="gray">
            <a:xfrm>
              <a:off x="4256148" y="2368044"/>
              <a:ext cx="3744416" cy="1944216"/>
            </a:xfrm>
            <a:prstGeom prst="ellipse">
              <a:avLst/>
            </a:prstGeom>
            <a:grp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2" name="テキスト ボックス 11"/>
            <p:cNvSpPr txBox="1"/>
            <p:nvPr/>
          </p:nvSpPr>
          <p:spPr>
            <a:xfrm>
              <a:off x="6707619" y="2578412"/>
              <a:ext cx="1029448" cy="461665"/>
            </a:xfrm>
            <a:prstGeom prst="rect">
              <a:avLst/>
            </a:prstGeom>
            <a:grpFill/>
          </p:spPr>
          <p:txBody>
            <a:bodyPr wrap="none" rtlCol="0">
              <a:spAutoFit/>
            </a:bodyPr>
            <a:lstStyle/>
            <a:p>
              <a:r>
                <a:rPr kumimoji="1" lang="en-US" altLang="ja-JP" sz="1200" dirty="0" smtClean="0">
                  <a:latin typeface="+mn-lt"/>
                </a:rPr>
                <a:t>AS</a:t>
              </a:r>
            </a:p>
            <a:p>
              <a:r>
                <a:rPr lang="en-US" altLang="ja-JP" sz="1200" dirty="0" smtClean="0">
                  <a:latin typeface="+mn-lt"/>
                </a:rPr>
                <a:t>(community)</a:t>
              </a:r>
            </a:p>
          </p:txBody>
        </p:sp>
      </p:grpSp>
      <p:sp>
        <p:nvSpPr>
          <p:cNvPr id="13" name="正方形/長方形 12"/>
          <p:cNvSpPr/>
          <p:nvPr/>
        </p:nvSpPr>
        <p:spPr bwMode="gray">
          <a:xfrm>
            <a:off x="6363809" y="4207564"/>
            <a:ext cx="1296144" cy="1121575"/>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Edge Computer</a:t>
            </a:r>
            <a:endParaRPr kumimoji="1" lang="ja-JP" altLang="en-US" sz="1100" b="0" i="0" u="none" strike="noStrike" cap="none" normalizeH="0" baseline="0" dirty="0" err="1" smtClean="0">
              <a:ln>
                <a:noFill/>
              </a:ln>
              <a:effectLst/>
              <a:latin typeface="+mj-lt"/>
              <a:ea typeface="+mn-ea"/>
            </a:endParaRPr>
          </a:p>
        </p:txBody>
      </p:sp>
      <p:sp>
        <p:nvSpPr>
          <p:cNvPr id="14" name="雲 13"/>
          <p:cNvSpPr/>
          <p:nvPr/>
        </p:nvSpPr>
        <p:spPr bwMode="gray">
          <a:xfrm>
            <a:off x="2914228" y="2460789"/>
            <a:ext cx="3617521" cy="1544276"/>
          </a:xfrm>
          <a:prstGeom prst="cloud">
            <a:avLst/>
          </a:prstGeom>
          <a:solidFill>
            <a:schemeClr val="bg2"/>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 name="正方形/長方形 14"/>
          <p:cNvSpPr/>
          <p:nvPr/>
        </p:nvSpPr>
        <p:spPr bwMode="gray">
          <a:xfrm>
            <a:off x="3937576" y="1306260"/>
            <a:ext cx="1440160" cy="874928"/>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FUJITSU Cloud K5</a:t>
            </a:r>
            <a:endParaRPr kumimoji="1" lang="ja-JP" altLang="en-US" sz="1100" b="0" i="0" u="none" strike="noStrike" cap="none" normalizeH="0" baseline="0" dirty="0" err="1" smtClean="0">
              <a:ln>
                <a:noFill/>
              </a:ln>
              <a:effectLst/>
              <a:latin typeface="+mj-lt"/>
              <a:ea typeface="+mn-ea"/>
            </a:endParaRPr>
          </a:p>
        </p:txBody>
      </p:sp>
      <p:sp>
        <p:nvSpPr>
          <p:cNvPr id="17" name="Diamond 5"/>
          <p:cNvSpPr/>
          <p:nvPr/>
        </p:nvSpPr>
        <p:spPr>
          <a:xfrm>
            <a:off x="1403648" y="4851570"/>
            <a:ext cx="1143869" cy="379073"/>
          </a:xfrm>
          <a:prstGeom prst="diamon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defPPr>
              <a:defRPr lang="ja-JP"/>
            </a:defPPr>
            <a:lvl1pPr algn="ctr" rtl="0" fontAlgn="ctr">
              <a:spcBef>
                <a:spcPct val="0"/>
              </a:spcBef>
              <a:spcAft>
                <a:spcPct val="0"/>
              </a:spcAft>
              <a:defRPr kumimoji="1" kern="1200">
                <a:solidFill>
                  <a:schemeClr val="lt1"/>
                </a:solidFill>
                <a:latin typeface="+mn-lt"/>
                <a:ea typeface="+mn-ea"/>
                <a:cs typeface="+mn-cs"/>
              </a:defRPr>
            </a:lvl1pPr>
            <a:lvl2pPr marL="457200" algn="ctr" rtl="0" fontAlgn="ctr">
              <a:spcBef>
                <a:spcPct val="0"/>
              </a:spcBef>
              <a:spcAft>
                <a:spcPct val="0"/>
              </a:spcAft>
              <a:defRPr kumimoji="1" kern="1200">
                <a:solidFill>
                  <a:schemeClr val="lt1"/>
                </a:solidFill>
                <a:latin typeface="+mn-lt"/>
                <a:ea typeface="+mn-ea"/>
                <a:cs typeface="+mn-cs"/>
              </a:defRPr>
            </a:lvl2pPr>
            <a:lvl3pPr marL="914400" algn="ctr" rtl="0" fontAlgn="ctr">
              <a:spcBef>
                <a:spcPct val="0"/>
              </a:spcBef>
              <a:spcAft>
                <a:spcPct val="0"/>
              </a:spcAft>
              <a:defRPr kumimoji="1" kern="1200">
                <a:solidFill>
                  <a:schemeClr val="lt1"/>
                </a:solidFill>
                <a:latin typeface="+mn-lt"/>
                <a:ea typeface="+mn-ea"/>
                <a:cs typeface="+mn-cs"/>
              </a:defRPr>
            </a:lvl3pPr>
            <a:lvl4pPr marL="1371600" algn="ctr" rtl="0" fontAlgn="ctr">
              <a:spcBef>
                <a:spcPct val="0"/>
              </a:spcBef>
              <a:spcAft>
                <a:spcPct val="0"/>
              </a:spcAft>
              <a:defRPr kumimoji="1" kern="1200">
                <a:solidFill>
                  <a:schemeClr val="lt1"/>
                </a:solidFill>
                <a:latin typeface="+mn-lt"/>
                <a:ea typeface="+mn-ea"/>
                <a:cs typeface="+mn-cs"/>
              </a:defRPr>
            </a:lvl4pPr>
            <a:lvl5pPr marL="1828800" algn="ctr" rtl="0" fontAlgn="ctr">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r>
              <a:rPr lang="en-US" sz="800" dirty="0" smtClean="0">
                <a:solidFill>
                  <a:srgbClr val="0000FF"/>
                </a:solidFill>
              </a:rPr>
              <a:t>Local Delivery</a:t>
            </a:r>
            <a:endParaRPr lang="en-US" sz="800" dirty="0">
              <a:solidFill>
                <a:srgbClr val="0000FF"/>
              </a:solidFill>
            </a:endParaRPr>
          </a:p>
        </p:txBody>
      </p:sp>
      <p:sp>
        <p:nvSpPr>
          <p:cNvPr id="18" name="正方形/長方形 17"/>
          <p:cNvSpPr/>
          <p:nvPr/>
        </p:nvSpPr>
        <p:spPr bwMode="gray">
          <a:xfrm>
            <a:off x="169864" y="1014160"/>
            <a:ext cx="2598972" cy="1731054"/>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Content Provider</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100" dirty="0" smtClean="0">
                <a:latin typeface="+mj-lt"/>
                <a:ea typeface="+mn-ea"/>
              </a:rPr>
              <a:t>(e.g. Facebook)</a:t>
            </a:r>
            <a:endParaRPr kumimoji="1" lang="ja-JP" altLang="en-US" sz="1100" b="0" i="0" u="none" strike="noStrike" cap="none" normalizeH="0" baseline="0" dirty="0" err="1" smtClean="0">
              <a:ln>
                <a:noFill/>
              </a:ln>
              <a:effectLst/>
              <a:latin typeface="+mj-lt"/>
              <a:ea typeface="+mn-ea"/>
            </a:endParaRPr>
          </a:p>
        </p:txBody>
      </p:sp>
      <p:sp>
        <p:nvSpPr>
          <p:cNvPr id="19" name="正方形/長方形 18"/>
          <p:cNvSpPr/>
          <p:nvPr/>
        </p:nvSpPr>
        <p:spPr bwMode="gray">
          <a:xfrm>
            <a:off x="2336254" y="4411785"/>
            <a:ext cx="864096" cy="402506"/>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effectLst/>
                <a:latin typeface="+mj-lt"/>
                <a:ea typeface="+mn-ea"/>
              </a:rPr>
              <a:t>DRC-DA</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n-ea"/>
              </a:rPr>
              <a:t>index node</a:t>
            </a:r>
            <a:endParaRPr kumimoji="1" lang="ja-JP" altLang="en-US" sz="1000" b="0" i="0" u="none" strike="noStrike" cap="none" normalizeH="0" baseline="0" dirty="0" err="1" smtClean="0">
              <a:ln>
                <a:noFill/>
              </a:ln>
              <a:effectLst/>
              <a:latin typeface="+mj-lt"/>
              <a:ea typeface="+mn-ea"/>
            </a:endParaRPr>
          </a:p>
        </p:txBody>
      </p:sp>
      <p:sp>
        <p:nvSpPr>
          <p:cNvPr id="20" name="正方形/長方形 19"/>
          <p:cNvSpPr/>
          <p:nvPr/>
        </p:nvSpPr>
        <p:spPr bwMode="gray">
          <a:xfrm>
            <a:off x="4225608" y="1670315"/>
            <a:ext cx="864096" cy="402506"/>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effectLst/>
                <a:latin typeface="+mj-lt"/>
                <a:ea typeface="+mn-ea"/>
              </a:rPr>
              <a:t>DRC-DA</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n-ea"/>
              </a:rPr>
              <a:t>directory node</a:t>
            </a:r>
            <a:endParaRPr kumimoji="1" lang="ja-JP" altLang="en-US" sz="1000" b="0" i="0" u="none" strike="noStrike" cap="none" normalizeH="0" baseline="0" dirty="0" err="1" smtClean="0">
              <a:ln>
                <a:noFill/>
              </a:ln>
              <a:effectLst/>
              <a:latin typeface="+mj-lt"/>
              <a:ea typeface="+mn-ea"/>
            </a:endParaRPr>
          </a:p>
        </p:txBody>
      </p:sp>
      <p:cxnSp>
        <p:nvCxnSpPr>
          <p:cNvPr id="22" name="曲線コネクタ 21"/>
          <p:cNvCxnSpPr>
            <a:stCxn id="17" idx="2"/>
            <a:endCxn id="19" idx="2"/>
          </p:cNvCxnSpPr>
          <p:nvPr/>
        </p:nvCxnSpPr>
        <p:spPr bwMode="auto">
          <a:xfrm rot="5400000" flipH="1" flipV="1">
            <a:off x="2163766" y="4626107"/>
            <a:ext cx="416352" cy="792719"/>
          </a:xfrm>
          <a:prstGeom prst="curvedConnector3">
            <a:avLst>
              <a:gd name="adj1" fmla="val -54905"/>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矢印コネクタ 23"/>
          <p:cNvCxnSpPr>
            <a:stCxn id="19" idx="0"/>
            <a:endCxn id="20" idx="2"/>
          </p:cNvCxnSpPr>
          <p:nvPr/>
        </p:nvCxnSpPr>
        <p:spPr bwMode="auto">
          <a:xfrm flipV="1">
            <a:off x="2768302" y="2072821"/>
            <a:ext cx="1889354" cy="2338964"/>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5" name="フローチャート: 磁気ディスク 24"/>
          <p:cNvSpPr/>
          <p:nvPr/>
        </p:nvSpPr>
        <p:spPr bwMode="gray">
          <a:xfrm>
            <a:off x="1822215" y="2199315"/>
            <a:ext cx="792088" cy="394762"/>
          </a:xfrm>
          <a:prstGeom prst="flowChartMagneticDisk">
            <a:avLst/>
          </a:prstGeom>
          <a:solidFill>
            <a:srgbClr val="FFCC99"/>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content</a:t>
            </a:r>
            <a:endParaRPr kumimoji="1" lang="ja-JP" altLang="en-US" sz="1100" b="0" i="0" u="none" strike="noStrike" cap="none" normalizeH="0" baseline="0" dirty="0" err="1" smtClean="0">
              <a:ln>
                <a:noFill/>
              </a:ln>
              <a:effectLst/>
              <a:latin typeface="+mj-lt"/>
              <a:ea typeface="+mn-ea"/>
            </a:endParaRPr>
          </a:p>
        </p:txBody>
      </p:sp>
      <p:sp>
        <p:nvSpPr>
          <p:cNvPr id="36" name="Diamond 5"/>
          <p:cNvSpPr/>
          <p:nvPr/>
        </p:nvSpPr>
        <p:spPr>
          <a:xfrm>
            <a:off x="6884119" y="4851569"/>
            <a:ext cx="1143869" cy="379073"/>
          </a:xfrm>
          <a:prstGeom prst="diamon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defPPr>
              <a:defRPr lang="ja-JP"/>
            </a:defPPr>
            <a:lvl1pPr algn="ctr" rtl="0" fontAlgn="ctr">
              <a:spcBef>
                <a:spcPct val="0"/>
              </a:spcBef>
              <a:spcAft>
                <a:spcPct val="0"/>
              </a:spcAft>
              <a:defRPr kumimoji="1" kern="1200">
                <a:solidFill>
                  <a:schemeClr val="lt1"/>
                </a:solidFill>
                <a:latin typeface="+mn-lt"/>
                <a:ea typeface="+mn-ea"/>
                <a:cs typeface="+mn-cs"/>
              </a:defRPr>
            </a:lvl1pPr>
            <a:lvl2pPr marL="457200" algn="ctr" rtl="0" fontAlgn="ctr">
              <a:spcBef>
                <a:spcPct val="0"/>
              </a:spcBef>
              <a:spcAft>
                <a:spcPct val="0"/>
              </a:spcAft>
              <a:defRPr kumimoji="1" kern="1200">
                <a:solidFill>
                  <a:schemeClr val="lt1"/>
                </a:solidFill>
                <a:latin typeface="+mn-lt"/>
                <a:ea typeface="+mn-ea"/>
                <a:cs typeface="+mn-cs"/>
              </a:defRPr>
            </a:lvl2pPr>
            <a:lvl3pPr marL="914400" algn="ctr" rtl="0" fontAlgn="ctr">
              <a:spcBef>
                <a:spcPct val="0"/>
              </a:spcBef>
              <a:spcAft>
                <a:spcPct val="0"/>
              </a:spcAft>
              <a:defRPr kumimoji="1" kern="1200">
                <a:solidFill>
                  <a:schemeClr val="lt1"/>
                </a:solidFill>
                <a:latin typeface="+mn-lt"/>
                <a:ea typeface="+mn-ea"/>
                <a:cs typeface="+mn-cs"/>
              </a:defRPr>
            </a:lvl3pPr>
            <a:lvl4pPr marL="1371600" algn="ctr" rtl="0" fontAlgn="ctr">
              <a:spcBef>
                <a:spcPct val="0"/>
              </a:spcBef>
              <a:spcAft>
                <a:spcPct val="0"/>
              </a:spcAft>
              <a:defRPr kumimoji="1" kern="1200">
                <a:solidFill>
                  <a:schemeClr val="lt1"/>
                </a:solidFill>
                <a:latin typeface="+mn-lt"/>
                <a:ea typeface="+mn-ea"/>
                <a:cs typeface="+mn-cs"/>
              </a:defRPr>
            </a:lvl4pPr>
            <a:lvl5pPr marL="1828800" algn="ctr" rtl="0" fontAlgn="ctr">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r>
              <a:rPr lang="en-US" sz="800" dirty="0" smtClean="0">
                <a:solidFill>
                  <a:srgbClr val="0000FF"/>
                </a:solidFill>
              </a:rPr>
              <a:t>Local Delivery</a:t>
            </a:r>
            <a:endParaRPr lang="en-US" sz="800" dirty="0">
              <a:solidFill>
                <a:srgbClr val="0000FF"/>
              </a:solidFill>
            </a:endParaRPr>
          </a:p>
        </p:txBody>
      </p:sp>
      <p:sp>
        <p:nvSpPr>
          <p:cNvPr id="39" name="正方形/長方形 38"/>
          <p:cNvSpPr/>
          <p:nvPr/>
        </p:nvSpPr>
        <p:spPr bwMode="gray">
          <a:xfrm>
            <a:off x="6172489" y="4457393"/>
            <a:ext cx="864096" cy="402506"/>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effectLst/>
                <a:latin typeface="+mj-lt"/>
                <a:ea typeface="+mn-ea"/>
              </a:rPr>
              <a:t>DRC-DA</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n-ea"/>
              </a:rPr>
              <a:t>index node</a:t>
            </a:r>
            <a:endParaRPr kumimoji="1" lang="ja-JP" altLang="en-US" sz="1000" b="0" i="0" u="none" strike="noStrike" cap="none" normalizeH="0" baseline="0" dirty="0" err="1" smtClean="0">
              <a:ln>
                <a:noFill/>
              </a:ln>
              <a:effectLst/>
              <a:latin typeface="+mj-lt"/>
              <a:ea typeface="+mn-ea"/>
            </a:endParaRPr>
          </a:p>
        </p:txBody>
      </p:sp>
      <p:sp>
        <p:nvSpPr>
          <p:cNvPr id="41" name="スマイル 40"/>
          <p:cNvSpPr/>
          <p:nvPr/>
        </p:nvSpPr>
        <p:spPr bwMode="gray">
          <a:xfrm>
            <a:off x="8275456" y="4892332"/>
            <a:ext cx="297548" cy="297548"/>
          </a:xfrm>
          <a:prstGeom prst="smileyFace">
            <a:avLst/>
          </a:prstGeom>
          <a:solidFill>
            <a:srgbClr val="FFFFCC"/>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42" name="直線矢印コネクタ 41"/>
          <p:cNvCxnSpPr>
            <a:stCxn id="41" idx="2"/>
            <a:endCxn id="36" idx="3"/>
          </p:cNvCxnSpPr>
          <p:nvPr/>
        </p:nvCxnSpPr>
        <p:spPr bwMode="auto">
          <a:xfrm flipH="1">
            <a:off x="8027988" y="5041106"/>
            <a:ext cx="247468" cy="0"/>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9" name="フリーフォーム 48"/>
          <p:cNvSpPr/>
          <p:nvPr/>
        </p:nvSpPr>
        <p:spPr bwMode="gray">
          <a:xfrm>
            <a:off x="7330440" y="5288280"/>
            <a:ext cx="335280" cy="746789"/>
          </a:xfrm>
          <a:custGeom>
            <a:avLst/>
            <a:gdLst>
              <a:gd name="connsiteX0" fmla="*/ 0 w 335280"/>
              <a:gd name="connsiteY0" fmla="*/ 0 h 746789"/>
              <a:gd name="connsiteX1" fmla="*/ 137160 w 335280"/>
              <a:gd name="connsiteY1" fmla="*/ 746760 h 746789"/>
              <a:gd name="connsiteX2" fmla="*/ 335280 w 335280"/>
              <a:gd name="connsiteY2" fmla="*/ 22860 h 746789"/>
            </a:gdLst>
            <a:ahLst/>
            <a:cxnLst>
              <a:cxn ang="0">
                <a:pos x="connsiteX0" y="connsiteY0"/>
              </a:cxn>
              <a:cxn ang="0">
                <a:pos x="connsiteX1" y="connsiteY1"/>
              </a:cxn>
              <a:cxn ang="0">
                <a:pos x="connsiteX2" y="connsiteY2"/>
              </a:cxn>
            </a:cxnLst>
            <a:rect l="l" t="t" r="r" b="b"/>
            <a:pathLst>
              <a:path w="335280" h="746789">
                <a:moveTo>
                  <a:pt x="0" y="0"/>
                </a:moveTo>
                <a:cubicBezTo>
                  <a:pt x="40640" y="371475"/>
                  <a:pt x="81280" y="742950"/>
                  <a:pt x="137160" y="746760"/>
                </a:cubicBezTo>
                <a:cubicBezTo>
                  <a:pt x="193040" y="750570"/>
                  <a:pt x="264160" y="386715"/>
                  <a:pt x="335280" y="22860"/>
                </a:cubicBezTo>
              </a:path>
            </a:pathLst>
          </a:custGeom>
          <a:noFill/>
          <a:ln w="12700" cap="flat" cmpd="sng" algn="ctr">
            <a:solidFill>
              <a:schemeClr val="tx2">
                <a:lumMod val="65000"/>
                <a:lumOff val="35000"/>
              </a:schemeClr>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51" name="テキスト ボックス 50"/>
          <p:cNvSpPr txBox="1"/>
          <p:nvPr/>
        </p:nvSpPr>
        <p:spPr>
          <a:xfrm>
            <a:off x="1770462" y="5433872"/>
            <a:ext cx="1008609" cy="253916"/>
          </a:xfrm>
          <a:prstGeom prst="rect">
            <a:avLst/>
          </a:prstGeom>
          <a:noFill/>
        </p:spPr>
        <p:txBody>
          <a:bodyPr wrap="none" rtlCol="0">
            <a:spAutoFit/>
          </a:bodyPr>
          <a:lstStyle/>
          <a:p>
            <a:r>
              <a:rPr lang="en-US" altLang="ja-JP" sz="1050" dirty="0" smtClean="0">
                <a:latin typeface="+mn-lt"/>
              </a:rPr>
              <a:t>put meta-info.</a:t>
            </a:r>
          </a:p>
        </p:txBody>
      </p:sp>
      <p:sp>
        <p:nvSpPr>
          <p:cNvPr id="56" name="テキスト ボックス 55"/>
          <p:cNvSpPr txBox="1"/>
          <p:nvPr/>
        </p:nvSpPr>
        <p:spPr>
          <a:xfrm>
            <a:off x="6969735" y="6090225"/>
            <a:ext cx="1056700" cy="253916"/>
          </a:xfrm>
          <a:prstGeom prst="rect">
            <a:avLst/>
          </a:prstGeom>
          <a:noFill/>
        </p:spPr>
        <p:txBody>
          <a:bodyPr wrap="none" rtlCol="0">
            <a:spAutoFit/>
          </a:bodyPr>
          <a:lstStyle/>
          <a:p>
            <a:r>
              <a:rPr lang="en-US" altLang="ja-JP" sz="1050" dirty="0" smtClean="0">
                <a:latin typeface="+mn-lt"/>
              </a:rPr>
              <a:t>path validation</a:t>
            </a:r>
          </a:p>
        </p:txBody>
      </p:sp>
      <p:sp>
        <p:nvSpPr>
          <p:cNvPr id="57" name="テキスト ボックス 56"/>
          <p:cNvSpPr txBox="1"/>
          <p:nvPr/>
        </p:nvSpPr>
        <p:spPr>
          <a:xfrm>
            <a:off x="7759995" y="5221767"/>
            <a:ext cx="1263487" cy="415498"/>
          </a:xfrm>
          <a:prstGeom prst="rect">
            <a:avLst/>
          </a:prstGeom>
          <a:noFill/>
        </p:spPr>
        <p:txBody>
          <a:bodyPr wrap="none" rtlCol="0">
            <a:spAutoFit/>
          </a:bodyPr>
          <a:lstStyle/>
          <a:p>
            <a:r>
              <a:rPr lang="en-US" altLang="ja-JP" sz="1050" dirty="0" smtClean="0">
                <a:latin typeface="+mn-lt"/>
              </a:rPr>
              <a:t>get or subscribe</a:t>
            </a:r>
          </a:p>
          <a:p>
            <a:r>
              <a:rPr lang="en-US" altLang="ja-JP" sz="1050" dirty="0" smtClean="0">
                <a:latin typeface="+mn-lt"/>
              </a:rPr>
              <a:t>content meta-info.</a:t>
            </a:r>
          </a:p>
        </p:txBody>
      </p:sp>
      <p:cxnSp>
        <p:nvCxnSpPr>
          <p:cNvPr id="43" name="直線矢印コネクタ 42"/>
          <p:cNvCxnSpPr/>
          <p:nvPr/>
        </p:nvCxnSpPr>
        <p:spPr bwMode="auto">
          <a:xfrm flipV="1">
            <a:off x="1991833" y="2716944"/>
            <a:ext cx="73172" cy="2106357"/>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8" name="フリーフォーム 27"/>
          <p:cNvSpPr/>
          <p:nvPr/>
        </p:nvSpPr>
        <p:spPr bwMode="gray">
          <a:xfrm>
            <a:off x="2197768" y="5173579"/>
            <a:ext cx="5253790" cy="513619"/>
          </a:xfrm>
          <a:custGeom>
            <a:avLst/>
            <a:gdLst>
              <a:gd name="connsiteX0" fmla="*/ 5253790 w 5253790"/>
              <a:gd name="connsiteY0" fmla="*/ 56147 h 513619"/>
              <a:gd name="connsiteX1" fmla="*/ 2542674 w 5253790"/>
              <a:gd name="connsiteY1" fmla="*/ 513347 h 513619"/>
              <a:gd name="connsiteX2" fmla="*/ 0 w 5253790"/>
              <a:gd name="connsiteY2" fmla="*/ 0 h 513619"/>
            </a:gdLst>
            <a:ahLst/>
            <a:cxnLst>
              <a:cxn ang="0">
                <a:pos x="connsiteX0" y="connsiteY0"/>
              </a:cxn>
              <a:cxn ang="0">
                <a:pos x="connsiteX1" y="connsiteY1"/>
              </a:cxn>
              <a:cxn ang="0">
                <a:pos x="connsiteX2" y="connsiteY2"/>
              </a:cxn>
            </a:cxnLst>
            <a:rect l="l" t="t" r="r" b="b"/>
            <a:pathLst>
              <a:path w="5253790" h="513619">
                <a:moveTo>
                  <a:pt x="5253790" y="56147"/>
                </a:moveTo>
                <a:cubicBezTo>
                  <a:pt x="4336048" y="289426"/>
                  <a:pt x="3418306" y="522705"/>
                  <a:pt x="2542674" y="513347"/>
                </a:cubicBezTo>
                <a:cubicBezTo>
                  <a:pt x="1667042" y="503989"/>
                  <a:pt x="833521" y="251994"/>
                  <a:pt x="0" y="0"/>
                </a:cubicBezTo>
              </a:path>
            </a:pathLst>
          </a:custGeom>
          <a:noFill/>
          <a:ln w="19050" cap="flat" cmpd="sng" algn="ctr">
            <a:solidFill>
              <a:schemeClr val="tx2">
                <a:lumMod val="65000"/>
                <a:lumOff val="35000"/>
              </a:schemeClr>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32" name="テキスト ボックス 31"/>
          <p:cNvSpPr txBox="1"/>
          <p:nvPr/>
        </p:nvSpPr>
        <p:spPr>
          <a:xfrm>
            <a:off x="1148214" y="2971317"/>
            <a:ext cx="788999" cy="261610"/>
          </a:xfrm>
          <a:prstGeom prst="rect">
            <a:avLst/>
          </a:prstGeom>
          <a:noFill/>
        </p:spPr>
        <p:txBody>
          <a:bodyPr wrap="none" rtlCol="0">
            <a:spAutoFit/>
          </a:bodyPr>
          <a:lstStyle/>
          <a:p>
            <a:r>
              <a:rPr kumimoji="1" lang="en-US" altLang="ja-JP" sz="1100" dirty="0" smtClean="0">
                <a:latin typeface="+mn-lt"/>
              </a:rPr>
              <a:t>subscribe</a:t>
            </a:r>
            <a:endParaRPr kumimoji="1" lang="ja-JP" altLang="en-US" sz="1100" dirty="0" smtClean="0">
              <a:latin typeface="+mn-lt"/>
            </a:endParaRPr>
          </a:p>
        </p:txBody>
      </p:sp>
      <p:cxnSp>
        <p:nvCxnSpPr>
          <p:cNvPr id="58" name="直線矢印コネクタ 57"/>
          <p:cNvCxnSpPr>
            <a:stCxn id="60" idx="3"/>
            <a:endCxn id="20" idx="1"/>
          </p:cNvCxnSpPr>
          <p:nvPr/>
        </p:nvCxnSpPr>
        <p:spPr bwMode="auto">
          <a:xfrm>
            <a:off x="2706814" y="1871568"/>
            <a:ext cx="1518794" cy="0"/>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0" name="正方形/長方形 59"/>
          <p:cNvSpPr/>
          <p:nvPr/>
        </p:nvSpPr>
        <p:spPr bwMode="gray">
          <a:xfrm>
            <a:off x="1842718" y="1670315"/>
            <a:ext cx="864096" cy="402506"/>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effectLst/>
                <a:latin typeface="+mj-lt"/>
                <a:ea typeface="+mn-ea"/>
              </a:rPr>
              <a:t>DRC-DA</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n-ea"/>
              </a:rPr>
              <a:t>index node</a:t>
            </a:r>
            <a:endParaRPr kumimoji="1" lang="ja-JP" altLang="en-US" sz="1000" b="0" i="0" u="none" strike="noStrike" cap="none" normalizeH="0" baseline="0" dirty="0" err="1" smtClean="0">
              <a:ln>
                <a:noFill/>
              </a:ln>
              <a:effectLst/>
              <a:latin typeface="+mj-lt"/>
              <a:ea typeface="+mn-ea"/>
            </a:endParaRPr>
          </a:p>
        </p:txBody>
      </p:sp>
      <p:sp>
        <p:nvSpPr>
          <p:cNvPr id="62" name="テキスト ボックス 61"/>
          <p:cNvSpPr txBox="1"/>
          <p:nvPr/>
        </p:nvSpPr>
        <p:spPr>
          <a:xfrm>
            <a:off x="4379399" y="5658557"/>
            <a:ext cx="788999" cy="261610"/>
          </a:xfrm>
          <a:prstGeom prst="rect">
            <a:avLst/>
          </a:prstGeom>
          <a:noFill/>
        </p:spPr>
        <p:txBody>
          <a:bodyPr wrap="none" rtlCol="0">
            <a:spAutoFit/>
          </a:bodyPr>
          <a:lstStyle/>
          <a:p>
            <a:r>
              <a:rPr kumimoji="1" lang="en-US" altLang="ja-JP" sz="1100" dirty="0" smtClean="0">
                <a:latin typeface="+mn-lt"/>
              </a:rPr>
              <a:t>subscribe</a:t>
            </a:r>
            <a:endParaRPr kumimoji="1" lang="ja-JP" altLang="en-US" sz="1100" dirty="0" smtClean="0">
              <a:latin typeface="+mn-lt"/>
            </a:endParaRPr>
          </a:p>
        </p:txBody>
      </p:sp>
      <p:sp>
        <p:nvSpPr>
          <p:cNvPr id="63" name="テキスト ボックス 62"/>
          <p:cNvSpPr txBox="1"/>
          <p:nvPr/>
        </p:nvSpPr>
        <p:spPr>
          <a:xfrm>
            <a:off x="2707122" y="1634705"/>
            <a:ext cx="1300356" cy="253916"/>
          </a:xfrm>
          <a:prstGeom prst="rect">
            <a:avLst/>
          </a:prstGeom>
          <a:noFill/>
        </p:spPr>
        <p:txBody>
          <a:bodyPr wrap="none" rtlCol="0">
            <a:spAutoFit/>
          </a:bodyPr>
          <a:lstStyle/>
          <a:p>
            <a:r>
              <a:rPr lang="en-US" altLang="ja-JP" sz="1050" dirty="0" smtClean="0">
                <a:latin typeface="+mn-lt"/>
              </a:rPr>
              <a:t>transmit meta-info.</a:t>
            </a:r>
          </a:p>
        </p:txBody>
      </p:sp>
      <p:sp>
        <p:nvSpPr>
          <p:cNvPr id="64" name="テキスト ボックス 63"/>
          <p:cNvSpPr txBox="1"/>
          <p:nvPr/>
        </p:nvSpPr>
        <p:spPr>
          <a:xfrm>
            <a:off x="4077380" y="2641117"/>
            <a:ext cx="1300356" cy="253916"/>
          </a:xfrm>
          <a:prstGeom prst="rect">
            <a:avLst/>
          </a:prstGeom>
          <a:noFill/>
        </p:spPr>
        <p:txBody>
          <a:bodyPr wrap="none" rtlCol="0">
            <a:spAutoFit/>
          </a:bodyPr>
          <a:lstStyle/>
          <a:p>
            <a:r>
              <a:rPr lang="en-US" altLang="ja-JP" sz="1050" dirty="0" smtClean="0">
                <a:latin typeface="+mn-lt"/>
              </a:rPr>
              <a:t>transmit meta-info.</a:t>
            </a:r>
          </a:p>
        </p:txBody>
      </p:sp>
      <p:cxnSp>
        <p:nvCxnSpPr>
          <p:cNvPr id="65" name="直線矢印コネクタ 64"/>
          <p:cNvCxnSpPr>
            <a:endCxn id="20" idx="2"/>
          </p:cNvCxnSpPr>
          <p:nvPr/>
        </p:nvCxnSpPr>
        <p:spPr bwMode="auto">
          <a:xfrm flipH="1" flipV="1">
            <a:off x="4657656" y="2072821"/>
            <a:ext cx="2644399" cy="2806777"/>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9" name="曲線コネクタ 68"/>
          <p:cNvCxnSpPr>
            <a:stCxn id="36" idx="2"/>
            <a:endCxn id="39" idx="2"/>
          </p:cNvCxnSpPr>
          <p:nvPr/>
        </p:nvCxnSpPr>
        <p:spPr bwMode="auto">
          <a:xfrm rot="5400000" flipH="1">
            <a:off x="6844924" y="4619513"/>
            <a:ext cx="370743" cy="851517"/>
          </a:xfrm>
          <a:prstGeom prst="curvedConnector3">
            <a:avLst>
              <a:gd name="adj1" fmla="val -61660"/>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2" name="テキスト ボックス 71"/>
          <p:cNvSpPr txBox="1"/>
          <p:nvPr/>
        </p:nvSpPr>
        <p:spPr>
          <a:xfrm>
            <a:off x="6402727" y="5465287"/>
            <a:ext cx="1008609" cy="253916"/>
          </a:xfrm>
          <a:prstGeom prst="rect">
            <a:avLst/>
          </a:prstGeom>
          <a:noFill/>
        </p:spPr>
        <p:txBody>
          <a:bodyPr wrap="none" rtlCol="0">
            <a:spAutoFit/>
          </a:bodyPr>
          <a:lstStyle/>
          <a:p>
            <a:r>
              <a:rPr lang="en-US" altLang="ja-JP" sz="1050" dirty="0" smtClean="0">
                <a:latin typeface="+mn-lt"/>
              </a:rPr>
              <a:t>put meta-info.</a:t>
            </a:r>
          </a:p>
        </p:txBody>
      </p:sp>
      <p:sp>
        <p:nvSpPr>
          <p:cNvPr id="75" name="フリーフォーム 74"/>
          <p:cNvSpPr/>
          <p:nvPr/>
        </p:nvSpPr>
        <p:spPr bwMode="gray">
          <a:xfrm>
            <a:off x="2878752" y="2662989"/>
            <a:ext cx="5495227" cy="2237874"/>
          </a:xfrm>
          <a:custGeom>
            <a:avLst/>
            <a:gdLst>
              <a:gd name="connsiteX0" fmla="*/ 5495227 w 5495227"/>
              <a:gd name="connsiteY0" fmla="*/ 2085474 h 2237874"/>
              <a:gd name="connsiteX1" fmla="*/ 806 w 5495227"/>
              <a:gd name="connsiteY1" fmla="*/ 0 h 2237874"/>
              <a:gd name="connsiteX2" fmla="*/ 5174385 w 5495227"/>
              <a:gd name="connsiteY2" fmla="*/ 2237874 h 2237874"/>
            </a:gdLst>
            <a:ahLst/>
            <a:cxnLst>
              <a:cxn ang="0">
                <a:pos x="connsiteX0" y="connsiteY0"/>
              </a:cxn>
              <a:cxn ang="0">
                <a:pos x="connsiteX1" y="connsiteY1"/>
              </a:cxn>
              <a:cxn ang="0">
                <a:pos x="connsiteX2" y="connsiteY2"/>
              </a:cxn>
            </a:cxnLst>
            <a:rect l="l" t="t" r="r" b="b"/>
            <a:pathLst>
              <a:path w="5495227" h="2237874">
                <a:moveTo>
                  <a:pt x="5495227" y="2085474"/>
                </a:moveTo>
                <a:lnTo>
                  <a:pt x="806" y="0"/>
                </a:lnTo>
                <a:cubicBezTo>
                  <a:pt x="-52668" y="25400"/>
                  <a:pt x="2560858" y="1131637"/>
                  <a:pt x="5174385" y="2237874"/>
                </a:cubicBezTo>
              </a:path>
            </a:pathLst>
          </a:custGeom>
          <a:noFill/>
          <a:ln w="19050" cap="flat" cmpd="sng" algn="ctr">
            <a:solidFill>
              <a:schemeClr val="tx2">
                <a:lumMod val="65000"/>
                <a:lumOff val="35000"/>
              </a:schemeClr>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76" name="テキスト ボックス 75"/>
          <p:cNvSpPr txBox="1"/>
          <p:nvPr/>
        </p:nvSpPr>
        <p:spPr>
          <a:xfrm>
            <a:off x="4387827" y="3694767"/>
            <a:ext cx="1024639" cy="415498"/>
          </a:xfrm>
          <a:prstGeom prst="rect">
            <a:avLst/>
          </a:prstGeom>
          <a:noFill/>
        </p:spPr>
        <p:txBody>
          <a:bodyPr wrap="none" rtlCol="0">
            <a:spAutoFit/>
          </a:bodyPr>
          <a:lstStyle/>
          <a:p>
            <a:r>
              <a:rPr lang="en-US" altLang="ja-JP" sz="1050" dirty="0" smtClean="0">
                <a:latin typeface="+mn-lt"/>
              </a:rPr>
              <a:t>request</a:t>
            </a:r>
          </a:p>
          <a:p>
            <a:r>
              <a:rPr lang="en-US" altLang="ja-JP" sz="1050" dirty="0" smtClean="0">
                <a:latin typeface="+mn-lt"/>
              </a:rPr>
              <a:t>actual content</a:t>
            </a:r>
          </a:p>
        </p:txBody>
      </p:sp>
      <p:sp>
        <p:nvSpPr>
          <p:cNvPr id="81" name="スマイル 80"/>
          <p:cNvSpPr/>
          <p:nvPr/>
        </p:nvSpPr>
        <p:spPr bwMode="gray">
          <a:xfrm>
            <a:off x="1163146" y="2247922"/>
            <a:ext cx="297548" cy="297548"/>
          </a:xfrm>
          <a:prstGeom prst="smileyFace">
            <a:avLst/>
          </a:prstGeom>
          <a:solidFill>
            <a:srgbClr val="FFFFCC"/>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82" name="直線矢印コネクタ 81"/>
          <p:cNvCxnSpPr>
            <a:stCxn id="81" idx="6"/>
            <a:endCxn id="25" idx="2"/>
          </p:cNvCxnSpPr>
          <p:nvPr/>
        </p:nvCxnSpPr>
        <p:spPr bwMode="auto">
          <a:xfrm>
            <a:off x="1460694" y="2396696"/>
            <a:ext cx="361521" cy="0"/>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6" name="テキスト ボックス 85"/>
          <p:cNvSpPr txBox="1"/>
          <p:nvPr/>
        </p:nvSpPr>
        <p:spPr>
          <a:xfrm>
            <a:off x="394863" y="1953982"/>
            <a:ext cx="1031051" cy="253916"/>
          </a:xfrm>
          <a:prstGeom prst="rect">
            <a:avLst/>
          </a:prstGeom>
          <a:noFill/>
        </p:spPr>
        <p:txBody>
          <a:bodyPr wrap="none" rtlCol="0">
            <a:spAutoFit/>
          </a:bodyPr>
          <a:lstStyle/>
          <a:p>
            <a:r>
              <a:rPr lang="en-US" altLang="ja-JP" sz="1050" dirty="0" smtClean="0">
                <a:latin typeface="+mn-lt"/>
              </a:rPr>
              <a:t>post a content</a:t>
            </a:r>
          </a:p>
        </p:txBody>
      </p:sp>
      <p:cxnSp>
        <p:nvCxnSpPr>
          <p:cNvPr id="89" name="曲線コネクタ 88"/>
          <p:cNvCxnSpPr>
            <a:stCxn id="25" idx="4"/>
            <a:endCxn id="60" idx="2"/>
          </p:cNvCxnSpPr>
          <p:nvPr/>
        </p:nvCxnSpPr>
        <p:spPr bwMode="auto">
          <a:xfrm flipH="1" flipV="1">
            <a:off x="2274766" y="2072821"/>
            <a:ext cx="339537" cy="323875"/>
          </a:xfrm>
          <a:prstGeom prst="curvedConnector4">
            <a:avLst>
              <a:gd name="adj1" fmla="val -67327"/>
              <a:gd name="adj2" fmla="val 80472"/>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2" name="テキスト ボックス 91"/>
          <p:cNvSpPr txBox="1"/>
          <p:nvPr/>
        </p:nvSpPr>
        <p:spPr>
          <a:xfrm>
            <a:off x="2685058" y="2322128"/>
            <a:ext cx="1008609" cy="253916"/>
          </a:xfrm>
          <a:prstGeom prst="rect">
            <a:avLst/>
          </a:prstGeom>
          <a:noFill/>
        </p:spPr>
        <p:txBody>
          <a:bodyPr wrap="none" rtlCol="0">
            <a:spAutoFit/>
          </a:bodyPr>
          <a:lstStyle/>
          <a:p>
            <a:r>
              <a:rPr lang="en-US" altLang="ja-JP" sz="1050" dirty="0" smtClean="0">
                <a:latin typeface="+mn-lt"/>
              </a:rPr>
              <a:t>put meta-info.</a:t>
            </a:r>
          </a:p>
        </p:txBody>
      </p:sp>
      <p:sp>
        <p:nvSpPr>
          <p:cNvPr id="16" name="スライド番号プレースホルダー 15"/>
          <p:cNvSpPr>
            <a:spLocks noGrp="1"/>
          </p:cNvSpPr>
          <p:nvPr>
            <p:ph type="sldNum" sz="quarter" idx="10"/>
          </p:nvPr>
        </p:nvSpPr>
        <p:spPr/>
        <p:txBody>
          <a:bodyPr/>
          <a:lstStyle/>
          <a:p>
            <a:fld id="{DE2B87E1-F9DF-4BEE-B07D-635D26011F4B}" type="slidenum">
              <a:rPr lang="de-DE" altLang="ja-JP" smtClean="0"/>
              <a:pPr/>
              <a:t>1</a:t>
            </a:fld>
            <a:endParaRPr lang="de-DE" altLang="ja-JP"/>
          </a:p>
        </p:txBody>
      </p:sp>
    </p:spTree>
    <p:extLst>
      <p:ext uri="{BB962C8B-B14F-4D97-AF65-F5344CB8AC3E}">
        <p14:creationId xmlns:p14="http://schemas.microsoft.com/office/powerpoint/2010/main" val="3892262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Example of meta-info.</a:t>
            </a:r>
            <a:endParaRPr kumimoji="1" lang="ja-JP" altLang="en-US" dirty="0"/>
          </a:p>
        </p:txBody>
      </p:sp>
      <p:sp>
        <p:nvSpPr>
          <p:cNvPr id="5" name="フッター プレースホルダー 4"/>
          <p:cNvSpPr>
            <a:spLocks noGrp="1"/>
          </p:cNvSpPr>
          <p:nvPr>
            <p:ph type="ftr" sz="quarter" idx="11"/>
          </p:nvPr>
        </p:nvSpPr>
        <p:spPr/>
        <p:txBody>
          <a:bodyPr/>
          <a:lstStyle/>
          <a:p>
            <a:r>
              <a:rPr lang="en-US" altLang="ja-JP" smtClean="0"/>
              <a:t>Copyright 2018 FUJITSU LABORATORIES LTD.</a:t>
            </a:r>
            <a:endParaRPr lang="de-DE" altLang="ja-JP" dirty="0"/>
          </a:p>
        </p:txBody>
      </p:sp>
      <p:sp>
        <p:nvSpPr>
          <p:cNvPr id="9" name="テキスト ボックス 8"/>
          <p:cNvSpPr txBox="1"/>
          <p:nvPr/>
        </p:nvSpPr>
        <p:spPr>
          <a:xfrm>
            <a:off x="505601" y="1041192"/>
            <a:ext cx="7314888" cy="1785104"/>
          </a:xfrm>
          <a:prstGeom prst="rect">
            <a:avLst/>
          </a:prstGeom>
          <a:noFill/>
        </p:spPr>
        <p:txBody>
          <a:bodyPr wrap="none" rtlCol="0">
            <a:spAutoFit/>
          </a:bodyPr>
          <a:lstStyle/>
          <a:p>
            <a:pPr algn="l"/>
            <a:r>
              <a:rPr kumimoji="1" lang="en-US" altLang="ja-JP" sz="2000" dirty="0" smtClean="0">
                <a:latin typeface="+mn-lt"/>
              </a:rPr>
              <a:t>a meta-info entry </a:t>
            </a:r>
          </a:p>
          <a:p>
            <a:pPr algn="l"/>
            <a:r>
              <a:rPr kumimoji="1" lang="en-US" altLang="ja-JP" dirty="0" smtClean="0">
                <a:latin typeface="+mn-lt"/>
              </a:rPr>
              <a:t>    </a:t>
            </a:r>
            <a:r>
              <a:rPr lang="en-US" altLang="ja-JP" dirty="0" err="1" smtClean="0">
                <a:latin typeface="+mn-lt"/>
              </a:rPr>
              <a:t>page</a:t>
            </a:r>
            <a:r>
              <a:rPr kumimoji="1" lang="en-US" altLang="ja-JP" dirty="0" err="1" smtClean="0">
                <a:latin typeface="+mn-lt"/>
              </a:rPr>
              <a:t>_id</a:t>
            </a:r>
            <a:r>
              <a:rPr lang="en-US" altLang="ja-JP" dirty="0" smtClean="0">
                <a:latin typeface="+mn-lt"/>
              </a:rPr>
              <a:t>: unique ID of content owner (such as original AS number)</a:t>
            </a:r>
          </a:p>
          <a:p>
            <a:pPr algn="l"/>
            <a:r>
              <a:rPr kumimoji="1" lang="en-US" altLang="ja-JP" dirty="0">
                <a:latin typeface="+mn-lt"/>
              </a:rPr>
              <a:t> </a:t>
            </a:r>
            <a:r>
              <a:rPr kumimoji="1" lang="en-US" altLang="ja-JP" dirty="0" smtClean="0">
                <a:latin typeface="+mn-lt"/>
              </a:rPr>
              <a:t>   </a:t>
            </a:r>
            <a:r>
              <a:rPr kumimoji="1" lang="en-US" altLang="ja-JP" dirty="0" err="1" smtClean="0">
                <a:latin typeface="+mn-lt"/>
              </a:rPr>
              <a:t>post_id</a:t>
            </a:r>
            <a:r>
              <a:rPr kumimoji="1" lang="en-US" altLang="ja-JP" dirty="0" smtClean="0">
                <a:latin typeface="+mn-lt"/>
              </a:rPr>
              <a:t>: unique ID of content</a:t>
            </a:r>
          </a:p>
          <a:p>
            <a:pPr algn="l"/>
            <a:r>
              <a:rPr lang="en-US" altLang="ja-JP" dirty="0">
                <a:latin typeface="+mn-lt"/>
              </a:rPr>
              <a:t> </a:t>
            </a:r>
            <a:r>
              <a:rPr lang="en-US" altLang="ja-JP" dirty="0" smtClean="0">
                <a:latin typeface="+mn-lt"/>
              </a:rPr>
              <a:t>   </a:t>
            </a:r>
            <a:r>
              <a:rPr lang="en-US" altLang="ja-JP" dirty="0" err="1" smtClean="0">
                <a:latin typeface="+mn-lt"/>
              </a:rPr>
              <a:t>distribution_path</a:t>
            </a:r>
            <a:r>
              <a:rPr lang="en-US" altLang="ja-JP" dirty="0" smtClean="0">
                <a:latin typeface="+mn-lt"/>
              </a:rPr>
              <a:t>: ordered list of distribution path (list of AS number)</a:t>
            </a:r>
          </a:p>
          <a:p>
            <a:pPr algn="l"/>
            <a:r>
              <a:rPr kumimoji="1" lang="en-US" altLang="ja-JP" dirty="0">
                <a:latin typeface="+mn-lt"/>
              </a:rPr>
              <a:t> </a:t>
            </a:r>
            <a:r>
              <a:rPr kumimoji="1" lang="en-US" altLang="ja-JP" dirty="0" smtClean="0">
                <a:latin typeface="+mn-lt"/>
              </a:rPr>
              <a:t>   </a:t>
            </a:r>
            <a:r>
              <a:rPr kumimoji="1" lang="en-US" altLang="ja-JP" dirty="0" err="1" smtClean="0">
                <a:latin typeface="+mn-lt"/>
              </a:rPr>
              <a:t>requested_num</a:t>
            </a:r>
            <a:r>
              <a:rPr kumimoji="1" lang="en-US" altLang="ja-JP" dirty="0" smtClean="0">
                <a:latin typeface="+mn-lt"/>
              </a:rPr>
              <a:t>: number of users requesting this</a:t>
            </a:r>
            <a:r>
              <a:rPr lang="en-US" altLang="ja-JP" dirty="0" smtClean="0">
                <a:latin typeface="+mn-lt"/>
              </a:rPr>
              <a:t> content</a:t>
            </a:r>
          </a:p>
          <a:p>
            <a:pPr algn="l"/>
            <a:r>
              <a:rPr kumimoji="1" lang="en-US" altLang="ja-JP" dirty="0">
                <a:latin typeface="+mn-lt"/>
              </a:rPr>
              <a:t> </a:t>
            </a:r>
            <a:r>
              <a:rPr kumimoji="1" lang="en-US" altLang="ja-JP" dirty="0" smtClean="0">
                <a:latin typeface="+mn-lt"/>
              </a:rPr>
              <a:t>   duration: time duration of this meta-info. entry</a:t>
            </a:r>
            <a:endParaRPr kumimoji="1" lang="ja-JP" altLang="en-US" dirty="0" smtClean="0">
              <a:latin typeface="+mn-lt"/>
            </a:endParaRPr>
          </a:p>
        </p:txBody>
      </p:sp>
      <p:sp>
        <p:nvSpPr>
          <p:cNvPr id="6" name="スライド番号プレースホルダー 5"/>
          <p:cNvSpPr>
            <a:spLocks noGrp="1"/>
          </p:cNvSpPr>
          <p:nvPr>
            <p:ph type="sldNum" sz="quarter" idx="10"/>
          </p:nvPr>
        </p:nvSpPr>
        <p:spPr/>
        <p:txBody>
          <a:bodyPr/>
          <a:lstStyle/>
          <a:p>
            <a:fld id="{DE2B87E1-F9DF-4BEE-B07D-635D26011F4B}" type="slidenum">
              <a:rPr lang="de-DE" altLang="ja-JP" smtClean="0"/>
              <a:pPr/>
              <a:t>2</a:t>
            </a:fld>
            <a:endParaRPr lang="de-DE" altLang="ja-JP"/>
          </a:p>
        </p:txBody>
      </p:sp>
    </p:spTree>
    <p:extLst>
      <p:ext uri="{BB962C8B-B14F-4D97-AF65-F5344CB8AC3E}">
        <p14:creationId xmlns:p14="http://schemas.microsoft.com/office/powerpoint/2010/main" val="1044520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8275" y="1194097"/>
            <a:ext cx="8786813" cy="4944469"/>
          </a:xfrm>
        </p:spPr>
      </p:pic>
      <p:sp>
        <p:nvSpPr>
          <p:cNvPr id="5" name="フッター プレースホルダー 4"/>
          <p:cNvSpPr>
            <a:spLocks noGrp="1"/>
          </p:cNvSpPr>
          <p:nvPr>
            <p:ph type="ftr" sz="quarter" idx="11"/>
          </p:nvPr>
        </p:nvSpPr>
        <p:spPr/>
        <p:txBody>
          <a:bodyPr/>
          <a:lstStyle/>
          <a:p>
            <a:r>
              <a:rPr lang="en-US" altLang="ja-JP" smtClean="0"/>
              <a:t>Copyright 2018 FUJITSU LABORATORIES LTD.</a:t>
            </a:r>
            <a:endParaRPr lang="de-DE" altLang="ja-JP" dirty="0"/>
          </a:p>
        </p:txBody>
      </p:sp>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pPr/>
              <a:t>3</a:t>
            </a:fld>
            <a:endParaRPr lang="de-DE" altLang="ja-JP"/>
          </a:p>
        </p:txBody>
      </p:sp>
    </p:spTree>
    <p:extLst>
      <p:ext uri="{BB962C8B-B14F-4D97-AF65-F5344CB8AC3E}">
        <p14:creationId xmlns:p14="http://schemas.microsoft.com/office/powerpoint/2010/main" val="1815796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8275" y="1194097"/>
            <a:ext cx="8786813" cy="4944469"/>
          </a:xfrm>
        </p:spPr>
      </p:pic>
      <p:sp>
        <p:nvSpPr>
          <p:cNvPr id="5" name="フッター プレースホルダー 4"/>
          <p:cNvSpPr>
            <a:spLocks noGrp="1"/>
          </p:cNvSpPr>
          <p:nvPr>
            <p:ph type="ftr" sz="quarter" idx="11"/>
          </p:nvPr>
        </p:nvSpPr>
        <p:spPr/>
        <p:txBody>
          <a:bodyPr/>
          <a:lstStyle/>
          <a:p>
            <a:r>
              <a:rPr lang="en-US" altLang="ja-JP" smtClean="0"/>
              <a:t>Copyright 2018 FUJITSU LABORATORIES LTD.</a:t>
            </a:r>
            <a:endParaRPr lang="de-DE" altLang="ja-JP" dirty="0"/>
          </a:p>
        </p:txBody>
      </p:sp>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pPr/>
              <a:t>4</a:t>
            </a:fld>
            <a:endParaRPr lang="de-DE" altLang="ja-JP"/>
          </a:p>
        </p:txBody>
      </p:sp>
    </p:spTree>
    <p:extLst>
      <p:ext uri="{BB962C8B-B14F-4D97-AF65-F5344CB8AC3E}">
        <p14:creationId xmlns:p14="http://schemas.microsoft.com/office/powerpoint/2010/main" val="1001420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E5C4FF1C-8F5E-4BC8-BCAF-207649A9C157}" type="slidenum">
              <a:rPr lang="de-DE" altLang="ja-JP" smtClean="0"/>
              <a:pPr/>
              <a:t>5</a:t>
            </a:fld>
            <a:endParaRPr lang="de-DE" altLang="ja-JP"/>
          </a:p>
        </p:txBody>
      </p:sp>
      <p:sp>
        <p:nvSpPr>
          <p:cNvPr id="5" name="フッター プレースホルダー 4"/>
          <p:cNvSpPr>
            <a:spLocks noGrp="1"/>
          </p:cNvSpPr>
          <p:nvPr>
            <p:ph type="ftr" sz="quarter" idx="3"/>
          </p:nvPr>
        </p:nvSpPr>
        <p:spPr/>
        <p:txBody>
          <a:bodyPr/>
          <a:lstStyle/>
          <a:p>
            <a:r>
              <a:rPr lang="en-US" altLang="ja-JP" smtClean="0"/>
              <a:t>Copyright 2018 FUJITSU LABORATORIES LTD.</a:t>
            </a:r>
            <a:endParaRPr lang="de-DE" altLang="ja-JP"/>
          </a:p>
        </p:txBody>
      </p:sp>
    </p:spTree>
    <p:extLst>
      <p:ext uri="{BB962C8B-B14F-4D97-AF65-F5344CB8AC3E}">
        <p14:creationId xmlns:p14="http://schemas.microsoft.com/office/powerpoint/2010/main" val="2559104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169863" y="2900473"/>
            <a:ext cx="4114105" cy="2904791"/>
            <a:chOff x="3886459" y="1407469"/>
            <a:chExt cx="4114105" cy="2904791"/>
          </a:xfrm>
          <a:noFill/>
        </p:grpSpPr>
        <p:sp>
          <p:nvSpPr>
            <p:cNvPr id="7" name="円/楕円 6"/>
            <p:cNvSpPr/>
            <p:nvPr/>
          </p:nvSpPr>
          <p:spPr bwMode="gray">
            <a:xfrm>
              <a:off x="3886459" y="1407469"/>
              <a:ext cx="4114105" cy="2904791"/>
            </a:xfrm>
            <a:prstGeom prst="ellipse">
              <a:avLst/>
            </a:prstGeom>
            <a:grp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8" name="テキスト ボックス 7"/>
            <p:cNvSpPr txBox="1"/>
            <p:nvPr/>
          </p:nvSpPr>
          <p:spPr>
            <a:xfrm>
              <a:off x="3912181" y="2153536"/>
              <a:ext cx="1029448" cy="461665"/>
            </a:xfrm>
            <a:prstGeom prst="rect">
              <a:avLst/>
            </a:prstGeom>
            <a:grpFill/>
          </p:spPr>
          <p:txBody>
            <a:bodyPr wrap="none" rtlCol="0">
              <a:spAutoFit/>
            </a:bodyPr>
            <a:lstStyle/>
            <a:p>
              <a:r>
                <a:rPr kumimoji="1" lang="en-US" altLang="ja-JP" sz="1200" dirty="0" smtClean="0">
                  <a:latin typeface="+mn-lt"/>
                </a:rPr>
                <a:t>AS</a:t>
              </a:r>
            </a:p>
            <a:p>
              <a:r>
                <a:rPr lang="en-US" altLang="ja-JP" sz="1200" dirty="0" smtClean="0">
                  <a:latin typeface="+mn-lt"/>
                </a:rPr>
                <a:t>(community)</a:t>
              </a:r>
            </a:p>
          </p:txBody>
        </p:sp>
      </p:grpSp>
      <p:sp>
        <p:nvSpPr>
          <p:cNvPr id="2" name="タイトル 1"/>
          <p:cNvSpPr>
            <a:spLocks noGrp="1"/>
          </p:cNvSpPr>
          <p:nvPr>
            <p:ph type="title"/>
          </p:nvPr>
        </p:nvSpPr>
        <p:spPr/>
        <p:txBody>
          <a:bodyPr/>
          <a:lstStyle/>
          <a:p>
            <a:r>
              <a:rPr lang="en-US" altLang="ja-JP" dirty="0" smtClean="0"/>
              <a:t>Example scenario: Path validation</a:t>
            </a:r>
            <a:endParaRPr kumimoji="1" lang="ja-JP" altLang="en-US" dirty="0"/>
          </a:p>
        </p:txBody>
      </p:sp>
      <p:sp>
        <p:nvSpPr>
          <p:cNvPr id="3" name="コンテンツ プレースホルダー 2"/>
          <p:cNvSpPr>
            <a:spLocks noGrp="1"/>
          </p:cNvSpPr>
          <p:nvPr>
            <p:ph idx="1"/>
          </p:nvPr>
        </p:nvSpPr>
        <p:spPr>
          <a:xfrm>
            <a:off x="102026" y="951376"/>
            <a:ext cx="3403501" cy="1546591"/>
          </a:xfrm>
        </p:spPr>
        <p:txBody>
          <a:bodyPr/>
          <a:lstStyle/>
          <a:p>
            <a:r>
              <a:rPr lang="en-US" altLang="ja-JP" sz="1800" dirty="0"/>
              <a:t>E</a:t>
            </a:r>
            <a:r>
              <a:rPr lang="en-US" altLang="ja-JP" sz="1800" dirty="0" smtClean="0"/>
              <a:t>nsure “the content has been published at certain AS”</a:t>
            </a:r>
          </a:p>
          <a:p>
            <a:pPr lvl="1"/>
            <a:r>
              <a:rPr lang="en-US" altLang="ja-JP" sz="1400" dirty="0"/>
              <a:t>N</a:t>
            </a:r>
            <a:r>
              <a:rPr kumimoji="1" lang="en-US" altLang="ja-JP" sz="1400" dirty="0" smtClean="0"/>
              <a:t>ote: it rely on PKI</a:t>
            </a:r>
            <a:endParaRPr kumimoji="1" lang="ja-JP" altLang="en-US" sz="1400" dirty="0"/>
          </a:p>
        </p:txBody>
      </p:sp>
      <p:sp>
        <p:nvSpPr>
          <p:cNvPr id="5" name="フッター プレースホルダー 4"/>
          <p:cNvSpPr>
            <a:spLocks noGrp="1"/>
          </p:cNvSpPr>
          <p:nvPr>
            <p:ph type="ftr" sz="quarter" idx="11"/>
          </p:nvPr>
        </p:nvSpPr>
        <p:spPr/>
        <p:txBody>
          <a:bodyPr/>
          <a:lstStyle/>
          <a:p>
            <a:r>
              <a:rPr lang="en-US" altLang="ja-JP" smtClean="0"/>
              <a:t>Copyright 2018 FUJITSU LABORATORIES LTD.</a:t>
            </a:r>
            <a:endParaRPr lang="de-DE" altLang="ja-JP" dirty="0"/>
          </a:p>
        </p:txBody>
      </p:sp>
      <p:sp>
        <p:nvSpPr>
          <p:cNvPr id="6" name="正方形/長方形 5"/>
          <p:cNvSpPr/>
          <p:nvPr/>
        </p:nvSpPr>
        <p:spPr bwMode="gray">
          <a:xfrm>
            <a:off x="1763688" y="4547315"/>
            <a:ext cx="1296144" cy="792088"/>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Edge Computer</a:t>
            </a:r>
            <a:endParaRPr kumimoji="1" lang="ja-JP" altLang="en-US" sz="1100" b="0" i="0" u="none" strike="noStrike" cap="none" normalizeH="0" baseline="0" dirty="0" err="1" smtClean="0">
              <a:ln>
                <a:noFill/>
              </a:ln>
              <a:effectLst/>
              <a:latin typeface="+mj-lt"/>
              <a:ea typeface="+mn-ea"/>
            </a:endParaRPr>
          </a:p>
        </p:txBody>
      </p:sp>
      <p:grpSp>
        <p:nvGrpSpPr>
          <p:cNvPr id="10" name="グループ化 9"/>
          <p:cNvGrpSpPr/>
          <p:nvPr/>
        </p:nvGrpSpPr>
        <p:grpSpPr>
          <a:xfrm>
            <a:off x="5076056" y="3861048"/>
            <a:ext cx="3744416" cy="1944216"/>
            <a:chOff x="4256148" y="2368044"/>
            <a:chExt cx="3744416" cy="1944216"/>
          </a:xfrm>
          <a:noFill/>
        </p:grpSpPr>
        <p:sp>
          <p:nvSpPr>
            <p:cNvPr id="11" name="円/楕円 10"/>
            <p:cNvSpPr/>
            <p:nvPr/>
          </p:nvSpPr>
          <p:spPr bwMode="gray">
            <a:xfrm>
              <a:off x="4256148" y="2368044"/>
              <a:ext cx="3744416" cy="1944216"/>
            </a:xfrm>
            <a:prstGeom prst="ellipse">
              <a:avLst/>
            </a:prstGeom>
            <a:grp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2" name="テキスト ボックス 11"/>
            <p:cNvSpPr txBox="1"/>
            <p:nvPr/>
          </p:nvSpPr>
          <p:spPr>
            <a:xfrm>
              <a:off x="6707619" y="2578412"/>
              <a:ext cx="1029448" cy="461665"/>
            </a:xfrm>
            <a:prstGeom prst="rect">
              <a:avLst/>
            </a:prstGeom>
            <a:grpFill/>
          </p:spPr>
          <p:txBody>
            <a:bodyPr wrap="none" rtlCol="0">
              <a:spAutoFit/>
            </a:bodyPr>
            <a:lstStyle/>
            <a:p>
              <a:r>
                <a:rPr kumimoji="1" lang="en-US" altLang="ja-JP" sz="1200" dirty="0" smtClean="0">
                  <a:latin typeface="+mn-lt"/>
                </a:rPr>
                <a:t>AS</a:t>
              </a:r>
            </a:p>
            <a:p>
              <a:r>
                <a:rPr lang="en-US" altLang="ja-JP" sz="1200" dirty="0" smtClean="0">
                  <a:latin typeface="+mn-lt"/>
                </a:rPr>
                <a:t>(community)</a:t>
              </a:r>
            </a:p>
          </p:txBody>
        </p:sp>
      </p:grpSp>
      <p:sp>
        <p:nvSpPr>
          <p:cNvPr id="13" name="正方形/長方形 12"/>
          <p:cNvSpPr/>
          <p:nvPr/>
        </p:nvSpPr>
        <p:spPr bwMode="gray">
          <a:xfrm>
            <a:off x="6363809" y="4537051"/>
            <a:ext cx="1296144" cy="792088"/>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Edge Computer</a:t>
            </a:r>
            <a:endParaRPr kumimoji="1" lang="ja-JP" altLang="en-US" sz="1100" b="0" i="0" u="none" strike="noStrike" cap="none" normalizeH="0" baseline="0" dirty="0" err="1" smtClean="0">
              <a:ln>
                <a:noFill/>
              </a:ln>
              <a:effectLst/>
              <a:latin typeface="+mj-lt"/>
              <a:ea typeface="+mn-ea"/>
            </a:endParaRPr>
          </a:p>
        </p:txBody>
      </p:sp>
      <p:sp>
        <p:nvSpPr>
          <p:cNvPr id="14" name="雲 13"/>
          <p:cNvSpPr/>
          <p:nvPr/>
        </p:nvSpPr>
        <p:spPr bwMode="gray">
          <a:xfrm>
            <a:off x="2914228" y="2460789"/>
            <a:ext cx="3617521" cy="1544276"/>
          </a:xfrm>
          <a:prstGeom prst="cloud">
            <a:avLst/>
          </a:prstGeom>
          <a:solidFill>
            <a:schemeClr val="bg2"/>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 name="正方形/長方形 14"/>
          <p:cNvSpPr/>
          <p:nvPr/>
        </p:nvSpPr>
        <p:spPr bwMode="gray">
          <a:xfrm>
            <a:off x="3937576" y="1306260"/>
            <a:ext cx="1440160" cy="874928"/>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FUJITSU Cloud K5</a:t>
            </a:r>
            <a:endParaRPr kumimoji="1" lang="ja-JP" altLang="en-US" sz="1100" b="0" i="0" u="none" strike="noStrike" cap="none" normalizeH="0" baseline="0" dirty="0" err="1" smtClean="0">
              <a:ln>
                <a:noFill/>
              </a:ln>
              <a:effectLst/>
              <a:latin typeface="+mj-lt"/>
              <a:ea typeface="+mn-ea"/>
            </a:endParaRPr>
          </a:p>
        </p:txBody>
      </p:sp>
      <p:sp>
        <p:nvSpPr>
          <p:cNvPr id="16" name="スマイル 15"/>
          <p:cNvSpPr/>
          <p:nvPr/>
        </p:nvSpPr>
        <p:spPr bwMode="gray">
          <a:xfrm>
            <a:off x="861417" y="4892332"/>
            <a:ext cx="297548" cy="297548"/>
          </a:xfrm>
          <a:prstGeom prst="smileyFace">
            <a:avLst/>
          </a:prstGeom>
          <a:solidFill>
            <a:srgbClr val="FFFFCC"/>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7" name="Diamond 5"/>
          <p:cNvSpPr/>
          <p:nvPr/>
        </p:nvSpPr>
        <p:spPr>
          <a:xfrm>
            <a:off x="1403648" y="4851570"/>
            <a:ext cx="1143869" cy="379073"/>
          </a:xfrm>
          <a:prstGeom prst="diamon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defPPr>
              <a:defRPr lang="ja-JP"/>
            </a:defPPr>
            <a:lvl1pPr algn="ctr" rtl="0" fontAlgn="ctr">
              <a:spcBef>
                <a:spcPct val="0"/>
              </a:spcBef>
              <a:spcAft>
                <a:spcPct val="0"/>
              </a:spcAft>
              <a:defRPr kumimoji="1" kern="1200">
                <a:solidFill>
                  <a:schemeClr val="lt1"/>
                </a:solidFill>
                <a:latin typeface="+mn-lt"/>
                <a:ea typeface="+mn-ea"/>
                <a:cs typeface="+mn-cs"/>
              </a:defRPr>
            </a:lvl1pPr>
            <a:lvl2pPr marL="457200" algn="ctr" rtl="0" fontAlgn="ctr">
              <a:spcBef>
                <a:spcPct val="0"/>
              </a:spcBef>
              <a:spcAft>
                <a:spcPct val="0"/>
              </a:spcAft>
              <a:defRPr kumimoji="1" kern="1200">
                <a:solidFill>
                  <a:schemeClr val="lt1"/>
                </a:solidFill>
                <a:latin typeface="+mn-lt"/>
                <a:ea typeface="+mn-ea"/>
                <a:cs typeface="+mn-cs"/>
              </a:defRPr>
            </a:lvl2pPr>
            <a:lvl3pPr marL="914400" algn="ctr" rtl="0" fontAlgn="ctr">
              <a:spcBef>
                <a:spcPct val="0"/>
              </a:spcBef>
              <a:spcAft>
                <a:spcPct val="0"/>
              </a:spcAft>
              <a:defRPr kumimoji="1" kern="1200">
                <a:solidFill>
                  <a:schemeClr val="lt1"/>
                </a:solidFill>
                <a:latin typeface="+mn-lt"/>
                <a:ea typeface="+mn-ea"/>
                <a:cs typeface="+mn-cs"/>
              </a:defRPr>
            </a:lvl3pPr>
            <a:lvl4pPr marL="1371600" algn="ctr" rtl="0" fontAlgn="ctr">
              <a:spcBef>
                <a:spcPct val="0"/>
              </a:spcBef>
              <a:spcAft>
                <a:spcPct val="0"/>
              </a:spcAft>
              <a:defRPr kumimoji="1" kern="1200">
                <a:solidFill>
                  <a:schemeClr val="lt1"/>
                </a:solidFill>
                <a:latin typeface="+mn-lt"/>
                <a:ea typeface="+mn-ea"/>
                <a:cs typeface="+mn-cs"/>
              </a:defRPr>
            </a:lvl4pPr>
            <a:lvl5pPr marL="1828800" algn="ctr" rtl="0" fontAlgn="ctr">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r>
              <a:rPr lang="en-US" sz="800" dirty="0" smtClean="0">
                <a:solidFill>
                  <a:srgbClr val="0000FF"/>
                </a:solidFill>
              </a:rPr>
              <a:t>Local Delivery</a:t>
            </a:r>
            <a:endParaRPr lang="en-US" sz="800" dirty="0">
              <a:solidFill>
                <a:srgbClr val="0000FF"/>
              </a:solidFill>
            </a:endParaRPr>
          </a:p>
        </p:txBody>
      </p:sp>
      <p:sp>
        <p:nvSpPr>
          <p:cNvPr id="18" name="正方形/長方形 17"/>
          <p:cNvSpPr/>
          <p:nvPr/>
        </p:nvSpPr>
        <p:spPr bwMode="gray">
          <a:xfrm>
            <a:off x="1410860" y="3094729"/>
            <a:ext cx="1440160" cy="874928"/>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Content Provider</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100" dirty="0" smtClean="0">
                <a:latin typeface="+mj-lt"/>
                <a:ea typeface="+mn-ea"/>
              </a:rPr>
              <a:t>(e.g. Facebook)</a:t>
            </a:r>
            <a:endParaRPr kumimoji="1" lang="ja-JP" altLang="en-US" sz="1100" b="0" i="0" u="none" strike="noStrike" cap="none" normalizeH="0" baseline="0" dirty="0" err="1" smtClean="0">
              <a:ln>
                <a:noFill/>
              </a:ln>
              <a:effectLst/>
              <a:latin typeface="+mj-lt"/>
              <a:ea typeface="+mn-ea"/>
            </a:endParaRPr>
          </a:p>
        </p:txBody>
      </p:sp>
      <p:sp>
        <p:nvSpPr>
          <p:cNvPr id="19" name="正方形/長方形 18"/>
          <p:cNvSpPr/>
          <p:nvPr/>
        </p:nvSpPr>
        <p:spPr bwMode="gray">
          <a:xfrm>
            <a:off x="2590193" y="4847748"/>
            <a:ext cx="864096" cy="402506"/>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effectLst/>
                <a:latin typeface="+mj-lt"/>
                <a:ea typeface="+mn-ea"/>
              </a:rPr>
              <a:t>DRC-DA</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n-ea"/>
              </a:rPr>
              <a:t>index node</a:t>
            </a:r>
            <a:endParaRPr kumimoji="1" lang="ja-JP" altLang="en-US" sz="1000" b="0" i="0" u="none" strike="noStrike" cap="none" normalizeH="0" baseline="0" dirty="0" err="1" smtClean="0">
              <a:ln>
                <a:noFill/>
              </a:ln>
              <a:effectLst/>
              <a:latin typeface="+mj-lt"/>
              <a:ea typeface="+mn-ea"/>
            </a:endParaRPr>
          </a:p>
        </p:txBody>
      </p:sp>
      <p:sp>
        <p:nvSpPr>
          <p:cNvPr id="20" name="正方形/長方形 19"/>
          <p:cNvSpPr/>
          <p:nvPr/>
        </p:nvSpPr>
        <p:spPr bwMode="gray">
          <a:xfrm>
            <a:off x="4225608" y="1670315"/>
            <a:ext cx="864096" cy="402506"/>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effectLst/>
                <a:latin typeface="+mj-lt"/>
                <a:ea typeface="+mn-ea"/>
              </a:rPr>
              <a:t>DRC-DA</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n-ea"/>
              </a:rPr>
              <a:t>directory node</a:t>
            </a:r>
            <a:endParaRPr kumimoji="1" lang="ja-JP" altLang="en-US" sz="1000" b="0" i="0" u="none" strike="noStrike" cap="none" normalizeH="0" baseline="0" dirty="0" err="1" smtClean="0">
              <a:ln>
                <a:noFill/>
              </a:ln>
              <a:effectLst/>
              <a:latin typeface="+mj-lt"/>
              <a:ea typeface="+mn-ea"/>
            </a:endParaRPr>
          </a:p>
        </p:txBody>
      </p:sp>
      <p:cxnSp>
        <p:nvCxnSpPr>
          <p:cNvPr id="22" name="曲線コネクタ 21"/>
          <p:cNvCxnSpPr>
            <a:stCxn id="17" idx="2"/>
            <a:endCxn id="19" idx="2"/>
          </p:cNvCxnSpPr>
          <p:nvPr/>
        </p:nvCxnSpPr>
        <p:spPr bwMode="auto">
          <a:xfrm rot="16200000" flipH="1">
            <a:off x="2489107" y="4717119"/>
            <a:ext cx="19611" cy="1046658"/>
          </a:xfrm>
          <a:prstGeom prst="curvedConnector3">
            <a:avLst>
              <a:gd name="adj1" fmla="val 1265672"/>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矢印コネクタ 23"/>
          <p:cNvCxnSpPr>
            <a:stCxn id="19" idx="0"/>
            <a:endCxn id="20" idx="2"/>
          </p:cNvCxnSpPr>
          <p:nvPr/>
        </p:nvCxnSpPr>
        <p:spPr bwMode="auto">
          <a:xfrm flipV="1">
            <a:off x="3022241" y="2072821"/>
            <a:ext cx="1635415" cy="2774927"/>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5" name="フローチャート: 磁気ディスク 24"/>
          <p:cNvSpPr/>
          <p:nvPr/>
        </p:nvSpPr>
        <p:spPr bwMode="gray">
          <a:xfrm>
            <a:off x="1734896" y="3536116"/>
            <a:ext cx="792088" cy="394762"/>
          </a:xfrm>
          <a:prstGeom prst="flowChartMagneticDisk">
            <a:avLst/>
          </a:prstGeom>
          <a:solidFill>
            <a:srgbClr val="FFCC99"/>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content</a:t>
            </a:r>
            <a:endParaRPr kumimoji="1" lang="ja-JP" altLang="en-US" sz="1100" b="0" i="0" u="none" strike="noStrike" cap="none" normalizeH="0" baseline="0" dirty="0" err="1" smtClean="0">
              <a:ln>
                <a:noFill/>
              </a:ln>
              <a:effectLst/>
              <a:latin typeface="+mj-lt"/>
              <a:ea typeface="+mn-ea"/>
            </a:endParaRPr>
          </a:p>
        </p:txBody>
      </p:sp>
      <p:cxnSp>
        <p:nvCxnSpPr>
          <p:cNvPr id="26" name="直線矢印コネクタ 25"/>
          <p:cNvCxnSpPr>
            <a:stCxn id="17" idx="0"/>
            <a:endCxn id="25" idx="3"/>
          </p:cNvCxnSpPr>
          <p:nvPr/>
        </p:nvCxnSpPr>
        <p:spPr bwMode="auto">
          <a:xfrm flipV="1">
            <a:off x="1975583" y="3930878"/>
            <a:ext cx="155357" cy="920692"/>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9" name="直線矢印コネクタ 28"/>
          <p:cNvCxnSpPr>
            <a:stCxn id="16" idx="6"/>
            <a:endCxn id="17" idx="1"/>
          </p:cNvCxnSpPr>
          <p:nvPr/>
        </p:nvCxnSpPr>
        <p:spPr bwMode="auto">
          <a:xfrm>
            <a:off x="1158965" y="5041106"/>
            <a:ext cx="244683" cy="1"/>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6" name="Diamond 5"/>
          <p:cNvSpPr/>
          <p:nvPr/>
        </p:nvSpPr>
        <p:spPr>
          <a:xfrm>
            <a:off x="6884119" y="4851569"/>
            <a:ext cx="1143869" cy="379073"/>
          </a:xfrm>
          <a:prstGeom prst="diamon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defPPr>
              <a:defRPr lang="ja-JP"/>
            </a:defPPr>
            <a:lvl1pPr algn="ctr" rtl="0" fontAlgn="ctr">
              <a:spcBef>
                <a:spcPct val="0"/>
              </a:spcBef>
              <a:spcAft>
                <a:spcPct val="0"/>
              </a:spcAft>
              <a:defRPr kumimoji="1" kern="1200">
                <a:solidFill>
                  <a:schemeClr val="lt1"/>
                </a:solidFill>
                <a:latin typeface="+mn-lt"/>
                <a:ea typeface="+mn-ea"/>
                <a:cs typeface="+mn-cs"/>
              </a:defRPr>
            </a:lvl1pPr>
            <a:lvl2pPr marL="457200" algn="ctr" rtl="0" fontAlgn="ctr">
              <a:spcBef>
                <a:spcPct val="0"/>
              </a:spcBef>
              <a:spcAft>
                <a:spcPct val="0"/>
              </a:spcAft>
              <a:defRPr kumimoji="1" kern="1200">
                <a:solidFill>
                  <a:schemeClr val="lt1"/>
                </a:solidFill>
                <a:latin typeface="+mn-lt"/>
                <a:ea typeface="+mn-ea"/>
                <a:cs typeface="+mn-cs"/>
              </a:defRPr>
            </a:lvl2pPr>
            <a:lvl3pPr marL="914400" algn="ctr" rtl="0" fontAlgn="ctr">
              <a:spcBef>
                <a:spcPct val="0"/>
              </a:spcBef>
              <a:spcAft>
                <a:spcPct val="0"/>
              </a:spcAft>
              <a:defRPr kumimoji="1" kern="1200">
                <a:solidFill>
                  <a:schemeClr val="lt1"/>
                </a:solidFill>
                <a:latin typeface="+mn-lt"/>
                <a:ea typeface="+mn-ea"/>
                <a:cs typeface="+mn-cs"/>
              </a:defRPr>
            </a:lvl3pPr>
            <a:lvl4pPr marL="1371600" algn="ctr" rtl="0" fontAlgn="ctr">
              <a:spcBef>
                <a:spcPct val="0"/>
              </a:spcBef>
              <a:spcAft>
                <a:spcPct val="0"/>
              </a:spcAft>
              <a:defRPr kumimoji="1" kern="1200">
                <a:solidFill>
                  <a:schemeClr val="lt1"/>
                </a:solidFill>
                <a:latin typeface="+mn-lt"/>
                <a:ea typeface="+mn-ea"/>
                <a:cs typeface="+mn-cs"/>
              </a:defRPr>
            </a:lvl4pPr>
            <a:lvl5pPr marL="1828800" algn="ctr" rtl="0" fontAlgn="ctr">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r>
              <a:rPr lang="en-US" sz="800" dirty="0" smtClean="0">
                <a:solidFill>
                  <a:srgbClr val="0000FF"/>
                </a:solidFill>
              </a:rPr>
              <a:t>Local Delivery</a:t>
            </a:r>
            <a:endParaRPr lang="en-US" sz="800" dirty="0">
              <a:solidFill>
                <a:srgbClr val="0000FF"/>
              </a:solidFill>
            </a:endParaRPr>
          </a:p>
        </p:txBody>
      </p:sp>
      <p:sp>
        <p:nvSpPr>
          <p:cNvPr id="39" name="正方形/長方形 38"/>
          <p:cNvSpPr/>
          <p:nvPr/>
        </p:nvSpPr>
        <p:spPr bwMode="gray">
          <a:xfrm>
            <a:off x="5981511" y="4826024"/>
            <a:ext cx="864096" cy="402506"/>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effectLst/>
                <a:latin typeface="+mj-lt"/>
                <a:ea typeface="+mn-ea"/>
              </a:rPr>
              <a:t>DRC-DA</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n-ea"/>
              </a:rPr>
              <a:t>index node</a:t>
            </a:r>
            <a:endParaRPr kumimoji="1" lang="ja-JP" altLang="en-US" sz="1000" b="0" i="0" u="none" strike="noStrike" cap="none" normalizeH="0" baseline="0" dirty="0" err="1" smtClean="0">
              <a:ln>
                <a:noFill/>
              </a:ln>
              <a:effectLst/>
              <a:latin typeface="+mj-lt"/>
              <a:ea typeface="+mn-ea"/>
            </a:endParaRPr>
          </a:p>
        </p:txBody>
      </p:sp>
      <p:sp>
        <p:nvSpPr>
          <p:cNvPr id="41" name="スマイル 40"/>
          <p:cNvSpPr/>
          <p:nvPr/>
        </p:nvSpPr>
        <p:spPr bwMode="gray">
          <a:xfrm>
            <a:off x="8275456" y="4892332"/>
            <a:ext cx="297548" cy="297548"/>
          </a:xfrm>
          <a:prstGeom prst="smileyFace">
            <a:avLst/>
          </a:prstGeom>
          <a:solidFill>
            <a:srgbClr val="FFFFCC"/>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42" name="直線矢印コネクタ 41"/>
          <p:cNvCxnSpPr>
            <a:stCxn id="41" idx="2"/>
            <a:endCxn id="36" idx="3"/>
          </p:cNvCxnSpPr>
          <p:nvPr/>
        </p:nvCxnSpPr>
        <p:spPr bwMode="auto">
          <a:xfrm flipH="1">
            <a:off x="8027988" y="5041106"/>
            <a:ext cx="247468" cy="0"/>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7" name="フリーフォーム 46"/>
          <p:cNvSpPr/>
          <p:nvPr/>
        </p:nvSpPr>
        <p:spPr bwMode="gray">
          <a:xfrm>
            <a:off x="2628908" y="3743576"/>
            <a:ext cx="4977414" cy="1117262"/>
          </a:xfrm>
          <a:custGeom>
            <a:avLst/>
            <a:gdLst>
              <a:gd name="connsiteX0" fmla="*/ 3826410 w 3826410"/>
              <a:gd name="connsiteY0" fmla="*/ 2689882 h 2727982"/>
              <a:gd name="connsiteX1" fmla="*/ 1170 w 3826410"/>
              <a:gd name="connsiteY1" fmla="*/ 22 h 2727982"/>
              <a:gd name="connsiteX2" fmla="*/ 3506370 w 3826410"/>
              <a:gd name="connsiteY2" fmla="*/ 2727982 h 2727982"/>
            </a:gdLst>
            <a:ahLst/>
            <a:cxnLst>
              <a:cxn ang="0">
                <a:pos x="connsiteX0" y="connsiteY0"/>
              </a:cxn>
              <a:cxn ang="0">
                <a:pos x="connsiteX1" y="connsiteY1"/>
              </a:cxn>
              <a:cxn ang="0">
                <a:pos x="connsiteX2" y="connsiteY2"/>
              </a:cxn>
            </a:cxnLst>
            <a:rect l="l" t="t" r="r" b="b"/>
            <a:pathLst>
              <a:path w="3826410" h="2727982">
                <a:moveTo>
                  <a:pt x="3826410" y="2689882"/>
                </a:moveTo>
                <a:cubicBezTo>
                  <a:pt x="1940460" y="1341777"/>
                  <a:pt x="54510" y="-6328"/>
                  <a:pt x="1170" y="22"/>
                </a:cubicBezTo>
                <a:cubicBezTo>
                  <a:pt x="-52170" y="6372"/>
                  <a:pt x="1727100" y="1367177"/>
                  <a:pt x="3506370" y="2727982"/>
                </a:cubicBezTo>
              </a:path>
            </a:pathLst>
          </a:custGeom>
          <a:noFill/>
          <a:ln w="12700" cap="flat" cmpd="sng" algn="ctr">
            <a:solidFill>
              <a:schemeClr val="tx2">
                <a:lumMod val="65000"/>
                <a:lumOff val="35000"/>
              </a:schemeClr>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48" name="フリーフォーム 47"/>
          <p:cNvSpPr/>
          <p:nvPr/>
        </p:nvSpPr>
        <p:spPr bwMode="gray">
          <a:xfrm>
            <a:off x="4935538" y="2127977"/>
            <a:ext cx="2829242" cy="2703103"/>
          </a:xfrm>
          <a:custGeom>
            <a:avLst/>
            <a:gdLst>
              <a:gd name="connsiteX0" fmla="*/ 1626480 w 1626480"/>
              <a:gd name="connsiteY0" fmla="*/ 2659394 h 2659394"/>
              <a:gd name="connsiteX1" fmla="*/ 3420 w 1626480"/>
              <a:gd name="connsiteY1" fmla="*/ 14 h 2659394"/>
              <a:gd name="connsiteX2" fmla="*/ 1283580 w 1626480"/>
              <a:gd name="connsiteY2" fmla="*/ 2628914 h 2659394"/>
            </a:gdLst>
            <a:ahLst/>
            <a:cxnLst>
              <a:cxn ang="0">
                <a:pos x="connsiteX0" y="connsiteY0"/>
              </a:cxn>
              <a:cxn ang="0">
                <a:pos x="connsiteX1" y="connsiteY1"/>
              </a:cxn>
              <a:cxn ang="0">
                <a:pos x="connsiteX2" y="connsiteY2"/>
              </a:cxn>
            </a:cxnLst>
            <a:rect l="l" t="t" r="r" b="b"/>
            <a:pathLst>
              <a:path w="1626480" h="2659394">
                <a:moveTo>
                  <a:pt x="1626480" y="2659394"/>
                </a:moveTo>
                <a:cubicBezTo>
                  <a:pt x="843525" y="1332244"/>
                  <a:pt x="60570" y="5094"/>
                  <a:pt x="3420" y="14"/>
                </a:cubicBezTo>
                <a:cubicBezTo>
                  <a:pt x="-53730" y="-5066"/>
                  <a:pt x="614925" y="1311924"/>
                  <a:pt x="1283580" y="2628914"/>
                </a:cubicBezTo>
              </a:path>
            </a:pathLst>
          </a:custGeom>
          <a:noFill/>
          <a:ln w="12700" cap="flat" cmpd="sng" algn="ctr">
            <a:solidFill>
              <a:schemeClr val="tx2">
                <a:lumMod val="65000"/>
                <a:lumOff val="35000"/>
              </a:schemeClr>
            </a:solidFill>
            <a:prstDash val="solid"/>
            <a:round/>
            <a:headEnd type="arrow"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49" name="フリーフォーム 48"/>
          <p:cNvSpPr/>
          <p:nvPr/>
        </p:nvSpPr>
        <p:spPr bwMode="gray">
          <a:xfrm>
            <a:off x="7330440" y="5288280"/>
            <a:ext cx="335280" cy="746789"/>
          </a:xfrm>
          <a:custGeom>
            <a:avLst/>
            <a:gdLst>
              <a:gd name="connsiteX0" fmla="*/ 0 w 335280"/>
              <a:gd name="connsiteY0" fmla="*/ 0 h 746789"/>
              <a:gd name="connsiteX1" fmla="*/ 137160 w 335280"/>
              <a:gd name="connsiteY1" fmla="*/ 746760 h 746789"/>
              <a:gd name="connsiteX2" fmla="*/ 335280 w 335280"/>
              <a:gd name="connsiteY2" fmla="*/ 22860 h 746789"/>
            </a:gdLst>
            <a:ahLst/>
            <a:cxnLst>
              <a:cxn ang="0">
                <a:pos x="connsiteX0" y="connsiteY0"/>
              </a:cxn>
              <a:cxn ang="0">
                <a:pos x="connsiteX1" y="connsiteY1"/>
              </a:cxn>
              <a:cxn ang="0">
                <a:pos x="connsiteX2" y="connsiteY2"/>
              </a:cxn>
            </a:cxnLst>
            <a:rect l="l" t="t" r="r" b="b"/>
            <a:pathLst>
              <a:path w="335280" h="746789">
                <a:moveTo>
                  <a:pt x="0" y="0"/>
                </a:moveTo>
                <a:cubicBezTo>
                  <a:pt x="40640" y="371475"/>
                  <a:pt x="81280" y="742950"/>
                  <a:pt x="137160" y="746760"/>
                </a:cubicBezTo>
                <a:cubicBezTo>
                  <a:pt x="193040" y="750570"/>
                  <a:pt x="264160" y="386715"/>
                  <a:pt x="335280" y="22860"/>
                </a:cubicBezTo>
              </a:path>
            </a:pathLst>
          </a:custGeom>
          <a:noFill/>
          <a:ln w="12700" cap="flat" cmpd="sng" algn="ctr">
            <a:solidFill>
              <a:schemeClr val="tx2">
                <a:lumMod val="65000"/>
                <a:lumOff val="35000"/>
              </a:schemeClr>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50" name="テキスト ボックス 49"/>
          <p:cNvSpPr txBox="1"/>
          <p:nvPr/>
        </p:nvSpPr>
        <p:spPr>
          <a:xfrm>
            <a:off x="343774" y="5227940"/>
            <a:ext cx="1317990" cy="253916"/>
          </a:xfrm>
          <a:prstGeom prst="rect">
            <a:avLst/>
          </a:prstGeom>
          <a:noFill/>
        </p:spPr>
        <p:txBody>
          <a:bodyPr wrap="none" rtlCol="0">
            <a:spAutoFit/>
          </a:bodyPr>
          <a:lstStyle/>
          <a:p>
            <a:r>
              <a:rPr kumimoji="1" lang="en-US" altLang="ja-JP" sz="1050" dirty="0" smtClean="0">
                <a:latin typeface="+mn-lt"/>
              </a:rPr>
              <a:t>a1. publish content</a:t>
            </a:r>
            <a:endParaRPr kumimoji="1" lang="ja-JP" altLang="en-US" sz="1050" dirty="0" smtClean="0">
              <a:latin typeface="+mn-lt"/>
            </a:endParaRPr>
          </a:p>
        </p:txBody>
      </p:sp>
      <p:sp>
        <p:nvSpPr>
          <p:cNvPr id="51" name="テキスト ボックス 50"/>
          <p:cNvSpPr txBox="1"/>
          <p:nvPr/>
        </p:nvSpPr>
        <p:spPr>
          <a:xfrm>
            <a:off x="1816093" y="5509031"/>
            <a:ext cx="1311576" cy="577081"/>
          </a:xfrm>
          <a:prstGeom prst="rect">
            <a:avLst/>
          </a:prstGeom>
          <a:noFill/>
        </p:spPr>
        <p:txBody>
          <a:bodyPr wrap="none" rtlCol="0">
            <a:spAutoFit/>
          </a:bodyPr>
          <a:lstStyle/>
          <a:p>
            <a:r>
              <a:rPr lang="en-US" altLang="ja-JP" sz="1050" dirty="0" smtClean="0">
                <a:latin typeface="+mn-lt"/>
              </a:rPr>
              <a:t>a2</a:t>
            </a:r>
            <a:r>
              <a:rPr kumimoji="1" lang="en-US" altLang="ja-JP" sz="1050" dirty="0" smtClean="0">
                <a:latin typeface="+mn-lt"/>
              </a:rPr>
              <a:t>. </a:t>
            </a:r>
            <a:r>
              <a:rPr lang="en-US" altLang="ja-JP" sz="1050" dirty="0" smtClean="0">
                <a:latin typeface="+mn-lt"/>
              </a:rPr>
              <a:t>put meta-info.</a:t>
            </a:r>
          </a:p>
          <a:p>
            <a:r>
              <a:rPr lang="en-US" altLang="ja-JP" sz="1050" dirty="0" smtClean="0">
                <a:latin typeface="+mn-lt"/>
              </a:rPr>
              <a:t>includes signature</a:t>
            </a:r>
          </a:p>
          <a:p>
            <a:r>
              <a:rPr lang="en-US" altLang="ja-JP" sz="1050" dirty="0" smtClean="0">
                <a:latin typeface="+mn-lt"/>
              </a:rPr>
              <a:t>for path validation</a:t>
            </a:r>
          </a:p>
        </p:txBody>
      </p:sp>
      <p:sp>
        <p:nvSpPr>
          <p:cNvPr id="52" name="テキスト ボックス 51"/>
          <p:cNvSpPr txBox="1"/>
          <p:nvPr/>
        </p:nvSpPr>
        <p:spPr>
          <a:xfrm>
            <a:off x="1041570" y="4180290"/>
            <a:ext cx="1075937" cy="253916"/>
          </a:xfrm>
          <a:prstGeom prst="rect">
            <a:avLst/>
          </a:prstGeom>
          <a:noFill/>
        </p:spPr>
        <p:txBody>
          <a:bodyPr wrap="none" rtlCol="0">
            <a:spAutoFit/>
          </a:bodyPr>
          <a:lstStyle/>
          <a:p>
            <a:r>
              <a:rPr lang="en-US" altLang="ja-JP" sz="1050" dirty="0" smtClean="0">
                <a:latin typeface="+mn-lt"/>
              </a:rPr>
              <a:t>a4.</a:t>
            </a:r>
            <a:r>
              <a:rPr kumimoji="1" lang="en-US" altLang="ja-JP" sz="1050" dirty="0" smtClean="0">
                <a:latin typeface="+mn-lt"/>
              </a:rPr>
              <a:t> </a:t>
            </a:r>
            <a:r>
              <a:rPr lang="en-US" altLang="ja-JP" sz="1050" dirty="0" smtClean="0">
                <a:latin typeface="+mn-lt"/>
              </a:rPr>
              <a:t>put content</a:t>
            </a:r>
          </a:p>
        </p:txBody>
      </p:sp>
      <p:sp>
        <p:nvSpPr>
          <p:cNvPr id="53" name="テキスト ボックス 52"/>
          <p:cNvSpPr txBox="1"/>
          <p:nvPr/>
        </p:nvSpPr>
        <p:spPr>
          <a:xfrm>
            <a:off x="3230123" y="4519537"/>
            <a:ext cx="1524777" cy="253916"/>
          </a:xfrm>
          <a:prstGeom prst="rect">
            <a:avLst/>
          </a:prstGeom>
          <a:noFill/>
        </p:spPr>
        <p:txBody>
          <a:bodyPr wrap="none" rtlCol="0">
            <a:spAutoFit/>
          </a:bodyPr>
          <a:lstStyle/>
          <a:p>
            <a:r>
              <a:rPr kumimoji="1" lang="en-US" altLang="ja-JP" sz="1050" dirty="0" smtClean="0">
                <a:latin typeface="+mn-lt"/>
              </a:rPr>
              <a:t>a3. </a:t>
            </a:r>
            <a:r>
              <a:rPr lang="en-US" altLang="ja-JP" sz="1050" dirty="0" smtClean="0">
                <a:latin typeface="+mn-lt"/>
              </a:rPr>
              <a:t>transmit meta-info.</a:t>
            </a:r>
          </a:p>
        </p:txBody>
      </p:sp>
      <p:sp>
        <p:nvSpPr>
          <p:cNvPr id="54" name="テキスト ボックス 53"/>
          <p:cNvSpPr txBox="1"/>
          <p:nvPr/>
        </p:nvSpPr>
        <p:spPr>
          <a:xfrm>
            <a:off x="5062401" y="3969657"/>
            <a:ext cx="1075936" cy="253916"/>
          </a:xfrm>
          <a:prstGeom prst="rect">
            <a:avLst/>
          </a:prstGeom>
          <a:noFill/>
        </p:spPr>
        <p:txBody>
          <a:bodyPr wrap="none" rtlCol="0">
            <a:spAutoFit/>
          </a:bodyPr>
          <a:lstStyle/>
          <a:p>
            <a:r>
              <a:rPr lang="en-US" altLang="ja-JP" sz="1050" dirty="0" smtClean="0">
                <a:latin typeface="+mn-lt"/>
              </a:rPr>
              <a:t>b2</a:t>
            </a:r>
            <a:r>
              <a:rPr kumimoji="1" lang="en-US" altLang="ja-JP" sz="1050" dirty="0" smtClean="0">
                <a:latin typeface="+mn-lt"/>
              </a:rPr>
              <a:t>. </a:t>
            </a:r>
            <a:r>
              <a:rPr lang="en-US" altLang="ja-JP" sz="1050" dirty="0" smtClean="0">
                <a:latin typeface="+mn-lt"/>
              </a:rPr>
              <a:t>get content</a:t>
            </a:r>
          </a:p>
        </p:txBody>
      </p:sp>
      <p:sp>
        <p:nvSpPr>
          <p:cNvPr id="55" name="テキスト ボックス 54"/>
          <p:cNvSpPr txBox="1"/>
          <p:nvPr/>
        </p:nvSpPr>
        <p:spPr>
          <a:xfrm>
            <a:off x="6650683" y="3512981"/>
            <a:ext cx="1233030" cy="253916"/>
          </a:xfrm>
          <a:prstGeom prst="rect">
            <a:avLst/>
          </a:prstGeom>
          <a:noFill/>
        </p:spPr>
        <p:txBody>
          <a:bodyPr wrap="none" rtlCol="0">
            <a:spAutoFit/>
          </a:bodyPr>
          <a:lstStyle/>
          <a:p>
            <a:r>
              <a:rPr lang="en-US" altLang="ja-JP" sz="1050" dirty="0" smtClean="0">
                <a:latin typeface="+mn-lt"/>
              </a:rPr>
              <a:t>b3</a:t>
            </a:r>
            <a:r>
              <a:rPr kumimoji="1" lang="en-US" altLang="ja-JP" sz="1050" dirty="0" smtClean="0">
                <a:latin typeface="+mn-lt"/>
              </a:rPr>
              <a:t>. </a:t>
            </a:r>
            <a:r>
              <a:rPr lang="en-US" altLang="ja-JP" sz="1050" dirty="0" smtClean="0">
                <a:latin typeface="+mn-lt"/>
              </a:rPr>
              <a:t>get meta-info.</a:t>
            </a:r>
          </a:p>
        </p:txBody>
      </p:sp>
      <p:sp>
        <p:nvSpPr>
          <p:cNvPr id="56" name="テキスト ボックス 55"/>
          <p:cNvSpPr txBox="1"/>
          <p:nvPr/>
        </p:nvSpPr>
        <p:spPr>
          <a:xfrm>
            <a:off x="6857525" y="6090225"/>
            <a:ext cx="1281120" cy="253916"/>
          </a:xfrm>
          <a:prstGeom prst="rect">
            <a:avLst/>
          </a:prstGeom>
          <a:noFill/>
        </p:spPr>
        <p:txBody>
          <a:bodyPr wrap="none" rtlCol="0">
            <a:spAutoFit/>
          </a:bodyPr>
          <a:lstStyle/>
          <a:p>
            <a:r>
              <a:rPr lang="en-US" altLang="ja-JP" sz="1050" dirty="0" smtClean="0">
                <a:latin typeface="+mn-lt"/>
              </a:rPr>
              <a:t>b4</a:t>
            </a:r>
            <a:r>
              <a:rPr kumimoji="1" lang="en-US" altLang="ja-JP" sz="1050" dirty="0" smtClean="0">
                <a:latin typeface="+mn-lt"/>
              </a:rPr>
              <a:t>. </a:t>
            </a:r>
            <a:r>
              <a:rPr lang="en-US" altLang="ja-JP" sz="1050" dirty="0" smtClean="0">
                <a:latin typeface="+mn-lt"/>
              </a:rPr>
              <a:t>path validation</a:t>
            </a:r>
          </a:p>
        </p:txBody>
      </p:sp>
      <p:sp>
        <p:nvSpPr>
          <p:cNvPr id="57" name="テキスト ボックス 56"/>
          <p:cNvSpPr txBox="1"/>
          <p:nvPr/>
        </p:nvSpPr>
        <p:spPr>
          <a:xfrm>
            <a:off x="7722321" y="5221767"/>
            <a:ext cx="1338828" cy="253916"/>
          </a:xfrm>
          <a:prstGeom prst="rect">
            <a:avLst/>
          </a:prstGeom>
          <a:noFill/>
        </p:spPr>
        <p:txBody>
          <a:bodyPr wrap="none" rtlCol="0">
            <a:spAutoFit/>
          </a:bodyPr>
          <a:lstStyle/>
          <a:p>
            <a:r>
              <a:rPr kumimoji="1" lang="en-US" altLang="ja-JP" sz="1050" dirty="0" smtClean="0">
                <a:latin typeface="+mn-lt"/>
              </a:rPr>
              <a:t>b1. </a:t>
            </a:r>
            <a:r>
              <a:rPr lang="en-US" altLang="ja-JP" sz="1050" dirty="0" smtClean="0">
                <a:latin typeface="+mn-lt"/>
              </a:rPr>
              <a:t>request content</a:t>
            </a:r>
          </a:p>
        </p:txBody>
      </p:sp>
      <p:sp>
        <p:nvSpPr>
          <p:cNvPr id="23" name="スライド番号プレースホルダー 22"/>
          <p:cNvSpPr>
            <a:spLocks noGrp="1"/>
          </p:cNvSpPr>
          <p:nvPr>
            <p:ph type="sldNum" sz="quarter" idx="10"/>
          </p:nvPr>
        </p:nvSpPr>
        <p:spPr/>
        <p:txBody>
          <a:bodyPr/>
          <a:lstStyle/>
          <a:p>
            <a:fld id="{DE2B87E1-F9DF-4BEE-B07D-635D26011F4B}" type="slidenum">
              <a:rPr lang="de-DE" altLang="ja-JP" smtClean="0"/>
              <a:pPr/>
              <a:t>6</a:t>
            </a:fld>
            <a:endParaRPr lang="de-DE" altLang="ja-JP"/>
          </a:p>
        </p:txBody>
      </p:sp>
    </p:spTree>
    <p:extLst>
      <p:ext uri="{BB962C8B-B14F-4D97-AF65-F5344CB8AC3E}">
        <p14:creationId xmlns:p14="http://schemas.microsoft.com/office/powerpoint/2010/main" val="603693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169863" y="2900473"/>
            <a:ext cx="4114105" cy="2904791"/>
            <a:chOff x="3886459" y="1407469"/>
            <a:chExt cx="4114105" cy="2904791"/>
          </a:xfrm>
          <a:noFill/>
        </p:grpSpPr>
        <p:sp>
          <p:nvSpPr>
            <p:cNvPr id="7" name="円/楕円 6"/>
            <p:cNvSpPr/>
            <p:nvPr/>
          </p:nvSpPr>
          <p:spPr bwMode="gray">
            <a:xfrm>
              <a:off x="3886459" y="1407469"/>
              <a:ext cx="4114105" cy="2904791"/>
            </a:xfrm>
            <a:prstGeom prst="ellipse">
              <a:avLst/>
            </a:prstGeom>
            <a:grp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8" name="テキスト ボックス 7"/>
            <p:cNvSpPr txBox="1"/>
            <p:nvPr/>
          </p:nvSpPr>
          <p:spPr>
            <a:xfrm>
              <a:off x="3912181" y="2153536"/>
              <a:ext cx="1029448" cy="461665"/>
            </a:xfrm>
            <a:prstGeom prst="rect">
              <a:avLst/>
            </a:prstGeom>
            <a:grpFill/>
          </p:spPr>
          <p:txBody>
            <a:bodyPr wrap="none" rtlCol="0">
              <a:spAutoFit/>
            </a:bodyPr>
            <a:lstStyle/>
            <a:p>
              <a:r>
                <a:rPr kumimoji="1" lang="en-US" altLang="ja-JP" sz="1200" dirty="0" smtClean="0">
                  <a:latin typeface="+mn-lt"/>
                </a:rPr>
                <a:t>AS</a:t>
              </a:r>
            </a:p>
            <a:p>
              <a:r>
                <a:rPr lang="en-US" altLang="ja-JP" sz="1200" dirty="0" smtClean="0">
                  <a:latin typeface="+mn-lt"/>
                </a:rPr>
                <a:t>(community)</a:t>
              </a:r>
            </a:p>
          </p:txBody>
        </p:sp>
      </p:grpSp>
      <p:sp>
        <p:nvSpPr>
          <p:cNvPr id="2" name="タイトル 1"/>
          <p:cNvSpPr>
            <a:spLocks noGrp="1"/>
          </p:cNvSpPr>
          <p:nvPr>
            <p:ph type="title"/>
          </p:nvPr>
        </p:nvSpPr>
        <p:spPr/>
        <p:txBody>
          <a:bodyPr/>
          <a:lstStyle/>
          <a:p>
            <a:r>
              <a:rPr lang="en-US" altLang="ja-JP" dirty="0" smtClean="0"/>
              <a:t>Example scenario: Additional meta-info.</a:t>
            </a:r>
            <a:endParaRPr kumimoji="1" lang="ja-JP" altLang="en-US" dirty="0"/>
          </a:p>
        </p:txBody>
      </p:sp>
      <p:sp>
        <p:nvSpPr>
          <p:cNvPr id="3" name="コンテンツ プレースホルダー 2"/>
          <p:cNvSpPr>
            <a:spLocks noGrp="1"/>
          </p:cNvSpPr>
          <p:nvPr>
            <p:ph idx="1"/>
          </p:nvPr>
        </p:nvSpPr>
        <p:spPr>
          <a:xfrm>
            <a:off x="102026" y="951376"/>
            <a:ext cx="3691533" cy="1546591"/>
          </a:xfrm>
        </p:spPr>
        <p:txBody>
          <a:bodyPr/>
          <a:lstStyle/>
          <a:p>
            <a:r>
              <a:rPr kumimoji="1" lang="en-US" altLang="ja-JP" sz="1800" dirty="0" smtClean="0"/>
              <a:t>Even after the first news posted, some additional meta-info. can be generated</a:t>
            </a:r>
          </a:p>
          <a:p>
            <a:pPr lvl="1"/>
            <a:r>
              <a:rPr lang="en-US" altLang="ja-JP" sz="1400" dirty="0" smtClean="0"/>
              <a:t>ex.) related posts by other users can validate that the post is fake or not</a:t>
            </a:r>
          </a:p>
          <a:p>
            <a:pPr lvl="1"/>
            <a:endParaRPr kumimoji="1" lang="ja-JP" altLang="en-US" sz="1050" dirty="0"/>
          </a:p>
        </p:txBody>
      </p:sp>
      <p:sp>
        <p:nvSpPr>
          <p:cNvPr id="5" name="フッター プレースホルダー 4"/>
          <p:cNvSpPr>
            <a:spLocks noGrp="1"/>
          </p:cNvSpPr>
          <p:nvPr>
            <p:ph type="ftr" sz="quarter" idx="11"/>
          </p:nvPr>
        </p:nvSpPr>
        <p:spPr/>
        <p:txBody>
          <a:bodyPr/>
          <a:lstStyle/>
          <a:p>
            <a:r>
              <a:rPr lang="en-US" altLang="ja-JP" smtClean="0"/>
              <a:t>Copyright 2018 FUJITSU LABORATORIES LTD.</a:t>
            </a:r>
            <a:endParaRPr lang="de-DE" altLang="ja-JP" dirty="0"/>
          </a:p>
        </p:txBody>
      </p:sp>
      <p:sp>
        <p:nvSpPr>
          <p:cNvPr id="6" name="正方形/長方形 5"/>
          <p:cNvSpPr/>
          <p:nvPr/>
        </p:nvSpPr>
        <p:spPr bwMode="gray">
          <a:xfrm>
            <a:off x="1763688" y="4547315"/>
            <a:ext cx="1296144" cy="792088"/>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Edge Computer</a:t>
            </a:r>
            <a:endParaRPr kumimoji="1" lang="ja-JP" altLang="en-US" sz="1100" b="0" i="0" u="none" strike="noStrike" cap="none" normalizeH="0" baseline="0" dirty="0" err="1" smtClean="0">
              <a:ln>
                <a:noFill/>
              </a:ln>
              <a:effectLst/>
              <a:latin typeface="+mj-lt"/>
              <a:ea typeface="+mn-ea"/>
            </a:endParaRPr>
          </a:p>
        </p:txBody>
      </p:sp>
      <p:grpSp>
        <p:nvGrpSpPr>
          <p:cNvPr id="10" name="グループ化 9"/>
          <p:cNvGrpSpPr/>
          <p:nvPr/>
        </p:nvGrpSpPr>
        <p:grpSpPr>
          <a:xfrm>
            <a:off x="5076056" y="3861048"/>
            <a:ext cx="3744416" cy="1944216"/>
            <a:chOff x="4256148" y="2368044"/>
            <a:chExt cx="3744416" cy="1944216"/>
          </a:xfrm>
          <a:noFill/>
        </p:grpSpPr>
        <p:sp>
          <p:nvSpPr>
            <p:cNvPr id="11" name="円/楕円 10"/>
            <p:cNvSpPr/>
            <p:nvPr/>
          </p:nvSpPr>
          <p:spPr bwMode="gray">
            <a:xfrm>
              <a:off x="4256148" y="2368044"/>
              <a:ext cx="3744416" cy="1944216"/>
            </a:xfrm>
            <a:prstGeom prst="ellipse">
              <a:avLst/>
            </a:prstGeom>
            <a:grp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2" name="テキスト ボックス 11"/>
            <p:cNvSpPr txBox="1"/>
            <p:nvPr/>
          </p:nvSpPr>
          <p:spPr>
            <a:xfrm>
              <a:off x="6707619" y="2578412"/>
              <a:ext cx="1029448" cy="461665"/>
            </a:xfrm>
            <a:prstGeom prst="rect">
              <a:avLst/>
            </a:prstGeom>
            <a:grpFill/>
          </p:spPr>
          <p:txBody>
            <a:bodyPr wrap="none" rtlCol="0">
              <a:spAutoFit/>
            </a:bodyPr>
            <a:lstStyle/>
            <a:p>
              <a:r>
                <a:rPr kumimoji="1" lang="en-US" altLang="ja-JP" sz="1200" dirty="0" smtClean="0">
                  <a:latin typeface="+mn-lt"/>
                </a:rPr>
                <a:t>AS</a:t>
              </a:r>
            </a:p>
            <a:p>
              <a:r>
                <a:rPr lang="en-US" altLang="ja-JP" sz="1200" dirty="0" smtClean="0">
                  <a:latin typeface="+mn-lt"/>
                </a:rPr>
                <a:t>(community)</a:t>
              </a:r>
            </a:p>
          </p:txBody>
        </p:sp>
      </p:grpSp>
      <p:sp>
        <p:nvSpPr>
          <p:cNvPr id="13" name="正方形/長方形 12"/>
          <p:cNvSpPr/>
          <p:nvPr/>
        </p:nvSpPr>
        <p:spPr bwMode="gray">
          <a:xfrm>
            <a:off x="6363809" y="4537051"/>
            <a:ext cx="1296144" cy="792088"/>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Edge Computer</a:t>
            </a:r>
            <a:endParaRPr kumimoji="1" lang="ja-JP" altLang="en-US" sz="1100" b="0" i="0" u="none" strike="noStrike" cap="none" normalizeH="0" baseline="0" dirty="0" err="1" smtClean="0">
              <a:ln>
                <a:noFill/>
              </a:ln>
              <a:effectLst/>
              <a:latin typeface="+mj-lt"/>
              <a:ea typeface="+mn-ea"/>
            </a:endParaRPr>
          </a:p>
        </p:txBody>
      </p:sp>
      <p:sp>
        <p:nvSpPr>
          <p:cNvPr id="14" name="雲 13"/>
          <p:cNvSpPr/>
          <p:nvPr/>
        </p:nvSpPr>
        <p:spPr bwMode="gray">
          <a:xfrm>
            <a:off x="2914228" y="2460789"/>
            <a:ext cx="3617521" cy="1544276"/>
          </a:xfrm>
          <a:prstGeom prst="cloud">
            <a:avLst/>
          </a:prstGeom>
          <a:solidFill>
            <a:schemeClr val="bg2"/>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5" name="正方形/長方形 14"/>
          <p:cNvSpPr/>
          <p:nvPr/>
        </p:nvSpPr>
        <p:spPr bwMode="gray">
          <a:xfrm>
            <a:off x="3937576" y="1306260"/>
            <a:ext cx="1440160" cy="874928"/>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FUJITSU Cloud K5</a:t>
            </a:r>
            <a:endParaRPr kumimoji="1" lang="ja-JP" altLang="en-US" sz="1100" b="0" i="0" u="none" strike="noStrike" cap="none" normalizeH="0" baseline="0" dirty="0" err="1" smtClean="0">
              <a:ln>
                <a:noFill/>
              </a:ln>
              <a:effectLst/>
              <a:latin typeface="+mj-lt"/>
              <a:ea typeface="+mn-ea"/>
            </a:endParaRPr>
          </a:p>
        </p:txBody>
      </p:sp>
      <p:sp>
        <p:nvSpPr>
          <p:cNvPr id="16" name="スマイル 15"/>
          <p:cNvSpPr/>
          <p:nvPr/>
        </p:nvSpPr>
        <p:spPr bwMode="gray">
          <a:xfrm>
            <a:off x="861417" y="4892332"/>
            <a:ext cx="297548" cy="297548"/>
          </a:xfrm>
          <a:prstGeom prst="smileyFace">
            <a:avLst/>
          </a:prstGeom>
          <a:solidFill>
            <a:srgbClr val="FFFFCC"/>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sp>
        <p:nvSpPr>
          <p:cNvPr id="17" name="Diamond 5"/>
          <p:cNvSpPr/>
          <p:nvPr/>
        </p:nvSpPr>
        <p:spPr>
          <a:xfrm>
            <a:off x="1403648" y="4851570"/>
            <a:ext cx="1143869" cy="379073"/>
          </a:xfrm>
          <a:prstGeom prst="diamon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defPPr>
              <a:defRPr lang="ja-JP"/>
            </a:defPPr>
            <a:lvl1pPr algn="ctr" rtl="0" fontAlgn="ctr">
              <a:spcBef>
                <a:spcPct val="0"/>
              </a:spcBef>
              <a:spcAft>
                <a:spcPct val="0"/>
              </a:spcAft>
              <a:defRPr kumimoji="1" kern="1200">
                <a:solidFill>
                  <a:schemeClr val="lt1"/>
                </a:solidFill>
                <a:latin typeface="+mn-lt"/>
                <a:ea typeface="+mn-ea"/>
                <a:cs typeface="+mn-cs"/>
              </a:defRPr>
            </a:lvl1pPr>
            <a:lvl2pPr marL="457200" algn="ctr" rtl="0" fontAlgn="ctr">
              <a:spcBef>
                <a:spcPct val="0"/>
              </a:spcBef>
              <a:spcAft>
                <a:spcPct val="0"/>
              </a:spcAft>
              <a:defRPr kumimoji="1" kern="1200">
                <a:solidFill>
                  <a:schemeClr val="lt1"/>
                </a:solidFill>
                <a:latin typeface="+mn-lt"/>
                <a:ea typeface="+mn-ea"/>
                <a:cs typeface="+mn-cs"/>
              </a:defRPr>
            </a:lvl2pPr>
            <a:lvl3pPr marL="914400" algn="ctr" rtl="0" fontAlgn="ctr">
              <a:spcBef>
                <a:spcPct val="0"/>
              </a:spcBef>
              <a:spcAft>
                <a:spcPct val="0"/>
              </a:spcAft>
              <a:defRPr kumimoji="1" kern="1200">
                <a:solidFill>
                  <a:schemeClr val="lt1"/>
                </a:solidFill>
                <a:latin typeface="+mn-lt"/>
                <a:ea typeface="+mn-ea"/>
                <a:cs typeface="+mn-cs"/>
              </a:defRPr>
            </a:lvl3pPr>
            <a:lvl4pPr marL="1371600" algn="ctr" rtl="0" fontAlgn="ctr">
              <a:spcBef>
                <a:spcPct val="0"/>
              </a:spcBef>
              <a:spcAft>
                <a:spcPct val="0"/>
              </a:spcAft>
              <a:defRPr kumimoji="1" kern="1200">
                <a:solidFill>
                  <a:schemeClr val="lt1"/>
                </a:solidFill>
                <a:latin typeface="+mn-lt"/>
                <a:ea typeface="+mn-ea"/>
                <a:cs typeface="+mn-cs"/>
              </a:defRPr>
            </a:lvl4pPr>
            <a:lvl5pPr marL="1828800" algn="ctr" rtl="0" fontAlgn="ctr">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r>
              <a:rPr lang="en-US" sz="800" dirty="0" smtClean="0">
                <a:solidFill>
                  <a:srgbClr val="0000FF"/>
                </a:solidFill>
              </a:rPr>
              <a:t>Local Delivery</a:t>
            </a:r>
            <a:endParaRPr lang="en-US" sz="800" dirty="0">
              <a:solidFill>
                <a:srgbClr val="0000FF"/>
              </a:solidFill>
            </a:endParaRPr>
          </a:p>
        </p:txBody>
      </p:sp>
      <p:sp>
        <p:nvSpPr>
          <p:cNvPr id="18" name="正方形/長方形 17"/>
          <p:cNvSpPr/>
          <p:nvPr/>
        </p:nvSpPr>
        <p:spPr bwMode="gray">
          <a:xfrm>
            <a:off x="1410860" y="3094729"/>
            <a:ext cx="1440160" cy="874928"/>
          </a:xfrm>
          <a:prstGeom prst="rect">
            <a:avLst/>
          </a:prstGeom>
          <a:no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Content Provider</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100" dirty="0" smtClean="0">
                <a:latin typeface="+mj-lt"/>
                <a:ea typeface="+mn-ea"/>
              </a:rPr>
              <a:t>(e.g. Facebook)</a:t>
            </a:r>
            <a:endParaRPr kumimoji="1" lang="ja-JP" altLang="en-US" sz="1100" b="0" i="0" u="none" strike="noStrike" cap="none" normalizeH="0" baseline="0" dirty="0" err="1" smtClean="0">
              <a:ln>
                <a:noFill/>
              </a:ln>
              <a:effectLst/>
              <a:latin typeface="+mj-lt"/>
              <a:ea typeface="+mn-ea"/>
            </a:endParaRPr>
          </a:p>
        </p:txBody>
      </p:sp>
      <p:sp>
        <p:nvSpPr>
          <p:cNvPr id="19" name="正方形/長方形 18"/>
          <p:cNvSpPr/>
          <p:nvPr/>
        </p:nvSpPr>
        <p:spPr bwMode="gray">
          <a:xfrm>
            <a:off x="2590193" y="4847748"/>
            <a:ext cx="864096" cy="402506"/>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effectLst/>
                <a:latin typeface="+mj-lt"/>
                <a:ea typeface="+mn-ea"/>
              </a:rPr>
              <a:t>DRC-DA</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n-ea"/>
              </a:rPr>
              <a:t>index node</a:t>
            </a:r>
            <a:endParaRPr kumimoji="1" lang="ja-JP" altLang="en-US" sz="1000" b="0" i="0" u="none" strike="noStrike" cap="none" normalizeH="0" baseline="0" dirty="0" err="1" smtClean="0">
              <a:ln>
                <a:noFill/>
              </a:ln>
              <a:effectLst/>
              <a:latin typeface="+mj-lt"/>
              <a:ea typeface="+mn-ea"/>
            </a:endParaRPr>
          </a:p>
        </p:txBody>
      </p:sp>
      <p:sp>
        <p:nvSpPr>
          <p:cNvPr id="20" name="正方形/長方形 19"/>
          <p:cNvSpPr/>
          <p:nvPr/>
        </p:nvSpPr>
        <p:spPr bwMode="gray">
          <a:xfrm>
            <a:off x="4225608" y="1670315"/>
            <a:ext cx="864096" cy="402506"/>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effectLst/>
                <a:latin typeface="+mj-lt"/>
                <a:ea typeface="+mn-ea"/>
              </a:rPr>
              <a:t>DRC-DA</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n-ea"/>
              </a:rPr>
              <a:t>directory node</a:t>
            </a:r>
            <a:endParaRPr kumimoji="1" lang="ja-JP" altLang="en-US" sz="1000" b="0" i="0" u="none" strike="noStrike" cap="none" normalizeH="0" baseline="0" dirty="0" err="1" smtClean="0">
              <a:ln>
                <a:noFill/>
              </a:ln>
              <a:effectLst/>
              <a:latin typeface="+mj-lt"/>
              <a:ea typeface="+mn-ea"/>
            </a:endParaRPr>
          </a:p>
        </p:txBody>
      </p:sp>
      <p:cxnSp>
        <p:nvCxnSpPr>
          <p:cNvPr id="22" name="曲線コネクタ 21"/>
          <p:cNvCxnSpPr>
            <a:stCxn id="17" idx="2"/>
            <a:endCxn id="19" idx="2"/>
          </p:cNvCxnSpPr>
          <p:nvPr/>
        </p:nvCxnSpPr>
        <p:spPr bwMode="auto">
          <a:xfrm rot="16200000" flipH="1">
            <a:off x="2489107" y="4717119"/>
            <a:ext cx="19611" cy="1046658"/>
          </a:xfrm>
          <a:prstGeom prst="curvedConnector3">
            <a:avLst>
              <a:gd name="adj1" fmla="val 1265672"/>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矢印コネクタ 23"/>
          <p:cNvCxnSpPr>
            <a:stCxn id="19" idx="0"/>
            <a:endCxn id="20" idx="2"/>
          </p:cNvCxnSpPr>
          <p:nvPr/>
        </p:nvCxnSpPr>
        <p:spPr bwMode="auto">
          <a:xfrm flipV="1">
            <a:off x="3022241" y="2072821"/>
            <a:ext cx="1635415" cy="2774927"/>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5" name="フローチャート: 磁気ディスク 24"/>
          <p:cNvSpPr/>
          <p:nvPr/>
        </p:nvSpPr>
        <p:spPr bwMode="gray">
          <a:xfrm>
            <a:off x="1734896" y="3536116"/>
            <a:ext cx="792088" cy="394762"/>
          </a:xfrm>
          <a:prstGeom prst="flowChartMagneticDisk">
            <a:avLst/>
          </a:prstGeom>
          <a:solidFill>
            <a:srgbClr val="FFCC99"/>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100" b="0" i="0" u="none" strike="noStrike" cap="none" normalizeH="0" baseline="0" dirty="0" smtClean="0">
                <a:ln>
                  <a:noFill/>
                </a:ln>
                <a:effectLst/>
                <a:latin typeface="+mj-lt"/>
                <a:ea typeface="+mn-ea"/>
              </a:rPr>
              <a:t>content</a:t>
            </a:r>
            <a:endParaRPr kumimoji="1" lang="ja-JP" altLang="en-US" sz="1100" b="0" i="0" u="none" strike="noStrike" cap="none" normalizeH="0" baseline="0" dirty="0" err="1" smtClean="0">
              <a:ln>
                <a:noFill/>
              </a:ln>
              <a:effectLst/>
              <a:latin typeface="+mj-lt"/>
              <a:ea typeface="+mn-ea"/>
            </a:endParaRPr>
          </a:p>
        </p:txBody>
      </p:sp>
      <p:cxnSp>
        <p:nvCxnSpPr>
          <p:cNvPr id="26" name="直線矢印コネクタ 25"/>
          <p:cNvCxnSpPr>
            <a:stCxn id="17" idx="0"/>
            <a:endCxn id="25" idx="3"/>
          </p:cNvCxnSpPr>
          <p:nvPr/>
        </p:nvCxnSpPr>
        <p:spPr bwMode="auto">
          <a:xfrm flipV="1">
            <a:off x="1975583" y="3930878"/>
            <a:ext cx="155357" cy="920692"/>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9" name="直線矢印コネクタ 28"/>
          <p:cNvCxnSpPr>
            <a:stCxn id="16" idx="6"/>
            <a:endCxn id="17" idx="1"/>
          </p:cNvCxnSpPr>
          <p:nvPr/>
        </p:nvCxnSpPr>
        <p:spPr bwMode="auto">
          <a:xfrm>
            <a:off x="1158965" y="5041106"/>
            <a:ext cx="244683" cy="1"/>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6" name="Diamond 5"/>
          <p:cNvSpPr/>
          <p:nvPr/>
        </p:nvSpPr>
        <p:spPr>
          <a:xfrm>
            <a:off x="6884119" y="4851569"/>
            <a:ext cx="1143869" cy="379073"/>
          </a:xfrm>
          <a:prstGeom prst="diamon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defPPr>
              <a:defRPr lang="ja-JP"/>
            </a:defPPr>
            <a:lvl1pPr algn="ctr" rtl="0" fontAlgn="ctr">
              <a:spcBef>
                <a:spcPct val="0"/>
              </a:spcBef>
              <a:spcAft>
                <a:spcPct val="0"/>
              </a:spcAft>
              <a:defRPr kumimoji="1" kern="1200">
                <a:solidFill>
                  <a:schemeClr val="lt1"/>
                </a:solidFill>
                <a:latin typeface="+mn-lt"/>
                <a:ea typeface="+mn-ea"/>
                <a:cs typeface="+mn-cs"/>
              </a:defRPr>
            </a:lvl1pPr>
            <a:lvl2pPr marL="457200" algn="ctr" rtl="0" fontAlgn="ctr">
              <a:spcBef>
                <a:spcPct val="0"/>
              </a:spcBef>
              <a:spcAft>
                <a:spcPct val="0"/>
              </a:spcAft>
              <a:defRPr kumimoji="1" kern="1200">
                <a:solidFill>
                  <a:schemeClr val="lt1"/>
                </a:solidFill>
                <a:latin typeface="+mn-lt"/>
                <a:ea typeface="+mn-ea"/>
                <a:cs typeface="+mn-cs"/>
              </a:defRPr>
            </a:lvl2pPr>
            <a:lvl3pPr marL="914400" algn="ctr" rtl="0" fontAlgn="ctr">
              <a:spcBef>
                <a:spcPct val="0"/>
              </a:spcBef>
              <a:spcAft>
                <a:spcPct val="0"/>
              </a:spcAft>
              <a:defRPr kumimoji="1" kern="1200">
                <a:solidFill>
                  <a:schemeClr val="lt1"/>
                </a:solidFill>
                <a:latin typeface="+mn-lt"/>
                <a:ea typeface="+mn-ea"/>
                <a:cs typeface="+mn-cs"/>
              </a:defRPr>
            </a:lvl3pPr>
            <a:lvl4pPr marL="1371600" algn="ctr" rtl="0" fontAlgn="ctr">
              <a:spcBef>
                <a:spcPct val="0"/>
              </a:spcBef>
              <a:spcAft>
                <a:spcPct val="0"/>
              </a:spcAft>
              <a:defRPr kumimoji="1" kern="1200">
                <a:solidFill>
                  <a:schemeClr val="lt1"/>
                </a:solidFill>
                <a:latin typeface="+mn-lt"/>
                <a:ea typeface="+mn-ea"/>
                <a:cs typeface="+mn-cs"/>
              </a:defRPr>
            </a:lvl4pPr>
            <a:lvl5pPr marL="1828800" algn="ctr" rtl="0" fontAlgn="ctr">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r>
              <a:rPr lang="en-US" sz="800" dirty="0" smtClean="0">
                <a:solidFill>
                  <a:srgbClr val="0000FF"/>
                </a:solidFill>
              </a:rPr>
              <a:t>Local Delivery</a:t>
            </a:r>
            <a:endParaRPr lang="en-US" sz="800" dirty="0">
              <a:solidFill>
                <a:srgbClr val="0000FF"/>
              </a:solidFill>
            </a:endParaRPr>
          </a:p>
        </p:txBody>
      </p:sp>
      <p:sp>
        <p:nvSpPr>
          <p:cNvPr id="39" name="正方形/長方形 38"/>
          <p:cNvSpPr/>
          <p:nvPr/>
        </p:nvSpPr>
        <p:spPr bwMode="gray">
          <a:xfrm>
            <a:off x="5981511" y="4826024"/>
            <a:ext cx="864096" cy="402506"/>
          </a:xfrm>
          <a:prstGeom prst="rect">
            <a:avLst/>
          </a:prstGeom>
          <a:solidFill>
            <a:schemeClr val="accent2">
              <a:lumMod val="20000"/>
              <a:lumOff val="80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effectLst/>
                <a:latin typeface="+mj-lt"/>
                <a:ea typeface="+mn-ea"/>
              </a:rPr>
              <a:t>DRC-DA</a:t>
            </a:r>
          </a:p>
          <a:p>
            <a:pPr marL="0" marR="0" indent="0" algn="ctr" defTabSz="914400" rtl="0" eaLnBrk="1" fontAlgn="ctr" latinLnBrk="0" hangingPunct="1">
              <a:lnSpc>
                <a:spcPct val="100000"/>
              </a:lnSpc>
              <a:spcBef>
                <a:spcPct val="0"/>
              </a:spcBef>
              <a:spcAft>
                <a:spcPct val="0"/>
              </a:spcAft>
              <a:buClrTx/>
              <a:buSzTx/>
              <a:buFontTx/>
              <a:buNone/>
              <a:tabLst/>
            </a:pPr>
            <a:r>
              <a:rPr lang="en-US" altLang="ja-JP" sz="1000" dirty="0" smtClean="0">
                <a:latin typeface="+mj-lt"/>
                <a:ea typeface="+mn-ea"/>
              </a:rPr>
              <a:t>index node</a:t>
            </a:r>
            <a:endParaRPr kumimoji="1" lang="ja-JP" altLang="en-US" sz="1000" b="0" i="0" u="none" strike="noStrike" cap="none" normalizeH="0" baseline="0" dirty="0" err="1" smtClean="0">
              <a:ln>
                <a:noFill/>
              </a:ln>
              <a:effectLst/>
              <a:latin typeface="+mj-lt"/>
              <a:ea typeface="+mn-ea"/>
            </a:endParaRPr>
          </a:p>
        </p:txBody>
      </p:sp>
      <p:sp>
        <p:nvSpPr>
          <p:cNvPr id="41" name="スマイル 40"/>
          <p:cNvSpPr/>
          <p:nvPr/>
        </p:nvSpPr>
        <p:spPr bwMode="gray">
          <a:xfrm>
            <a:off x="8275456" y="4892332"/>
            <a:ext cx="297548" cy="297548"/>
          </a:xfrm>
          <a:prstGeom prst="smileyFace">
            <a:avLst/>
          </a:prstGeom>
          <a:solidFill>
            <a:srgbClr val="FFFFCC"/>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smtClean="0">
              <a:ln>
                <a:noFill/>
              </a:ln>
              <a:effectLst/>
              <a:latin typeface="+mj-lt"/>
              <a:ea typeface="+mn-ea"/>
            </a:endParaRPr>
          </a:p>
        </p:txBody>
      </p:sp>
      <p:cxnSp>
        <p:nvCxnSpPr>
          <p:cNvPr id="42" name="直線矢印コネクタ 41"/>
          <p:cNvCxnSpPr>
            <a:stCxn id="41" idx="2"/>
            <a:endCxn id="36" idx="3"/>
          </p:cNvCxnSpPr>
          <p:nvPr/>
        </p:nvCxnSpPr>
        <p:spPr bwMode="auto">
          <a:xfrm flipH="1">
            <a:off x="8027988" y="5041106"/>
            <a:ext cx="247468" cy="0"/>
          </a:xfrm>
          <a:prstGeom prst="straightConnector1">
            <a:avLst/>
          </a:prstGeom>
          <a:gradFill rotWithShape="0">
            <a:gsLst>
              <a:gs pos="0">
                <a:srgbClr val="FFFFFF"/>
              </a:gs>
              <a:gs pos="100000">
                <a:srgbClr val="CACAC7"/>
              </a:gs>
            </a:gsLst>
            <a:lin ang="5400000" scaled="1"/>
          </a:gradFill>
          <a:ln w="1270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7" name="フリーフォーム 46"/>
          <p:cNvSpPr/>
          <p:nvPr/>
        </p:nvSpPr>
        <p:spPr bwMode="gray">
          <a:xfrm>
            <a:off x="2628908" y="3743576"/>
            <a:ext cx="4977414" cy="1117262"/>
          </a:xfrm>
          <a:custGeom>
            <a:avLst/>
            <a:gdLst>
              <a:gd name="connsiteX0" fmla="*/ 3826410 w 3826410"/>
              <a:gd name="connsiteY0" fmla="*/ 2689882 h 2727982"/>
              <a:gd name="connsiteX1" fmla="*/ 1170 w 3826410"/>
              <a:gd name="connsiteY1" fmla="*/ 22 h 2727982"/>
              <a:gd name="connsiteX2" fmla="*/ 3506370 w 3826410"/>
              <a:gd name="connsiteY2" fmla="*/ 2727982 h 2727982"/>
            </a:gdLst>
            <a:ahLst/>
            <a:cxnLst>
              <a:cxn ang="0">
                <a:pos x="connsiteX0" y="connsiteY0"/>
              </a:cxn>
              <a:cxn ang="0">
                <a:pos x="connsiteX1" y="connsiteY1"/>
              </a:cxn>
              <a:cxn ang="0">
                <a:pos x="connsiteX2" y="connsiteY2"/>
              </a:cxn>
            </a:cxnLst>
            <a:rect l="l" t="t" r="r" b="b"/>
            <a:pathLst>
              <a:path w="3826410" h="2727982">
                <a:moveTo>
                  <a:pt x="3826410" y="2689882"/>
                </a:moveTo>
                <a:cubicBezTo>
                  <a:pt x="1940460" y="1341777"/>
                  <a:pt x="54510" y="-6328"/>
                  <a:pt x="1170" y="22"/>
                </a:cubicBezTo>
                <a:cubicBezTo>
                  <a:pt x="-52170" y="6372"/>
                  <a:pt x="1727100" y="1367177"/>
                  <a:pt x="3506370" y="2727982"/>
                </a:cubicBezTo>
              </a:path>
            </a:pathLst>
          </a:custGeom>
          <a:noFill/>
          <a:ln w="12700" cap="flat" cmpd="sng" algn="ctr">
            <a:solidFill>
              <a:schemeClr val="tx2">
                <a:lumMod val="65000"/>
                <a:lumOff val="35000"/>
              </a:schemeClr>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48" name="フリーフォーム 47"/>
          <p:cNvSpPr/>
          <p:nvPr/>
        </p:nvSpPr>
        <p:spPr bwMode="gray">
          <a:xfrm>
            <a:off x="4935538" y="2127977"/>
            <a:ext cx="2829242" cy="2703103"/>
          </a:xfrm>
          <a:custGeom>
            <a:avLst/>
            <a:gdLst>
              <a:gd name="connsiteX0" fmla="*/ 1626480 w 1626480"/>
              <a:gd name="connsiteY0" fmla="*/ 2659394 h 2659394"/>
              <a:gd name="connsiteX1" fmla="*/ 3420 w 1626480"/>
              <a:gd name="connsiteY1" fmla="*/ 14 h 2659394"/>
              <a:gd name="connsiteX2" fmla="*/ 1283580 w 1626480"/>
              <a:gd name="connsiteY2" fmla="*/ 2628914 h 2659394"/>
            </a:gdLst>
            <a:ahLst/>
            <a:cxnLst>
              <a:cxn ang="0">
                <a:pos x="connsiteX0" y="connsiteY0"/>
              </a:cxn>
              <a:cxn ang="0">
                <a:pos x="connsiteX1" y="connsiteY1"/>
              </a:cxn>
              <a:cxn ang="0">
                <a:pos x="connsiteX2" y="connsiteY2"/>
              </a:cxn>
            </a:cxnLst>
            <a:rect l="l" t="t" r="r" b="b"/>
            <a:pathLst>
              <a:path w="1626480" h="2659394">
                <a:moveTo>
                  <a:pt x="1626480" y="2659394"/>
                </a:moveTo>
                <a:cubicBezTo>
                  <a:pt x="843525" y="1332244"/>
                  <a:pt x="60570" y="5094"/>
                  <a:pt x="3420" y="14"/>
                </a:cubicBezTo>
                <a:cubicBezTo>
                  <a:pt x="-53730" y="-5066"/>
                  <a:pt x="614925" y="1311924"/>
                  <a:pt x="1283580" y="2628914"/>
                </a:cubicBezTo>
              </a:path>
            </a:pathLst>
          </a:custGeom>
          <a:noFill/>
          <a:ln w="12700" cap="flat" cmpd="sng" algn="ctr">
            <a:solidFill>
              <a:schemeClr val="tx2">
                <a:lumMod val="65000"/>
                <a:lumOff val="35000"/>
              </a:schemeClr>
            </a:solidFill>
            <a:prstDash val="solid"/>
            <a:round/>
            <a:headEnd type="arrow"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49" name="フリーフォーム 48"/>
          <p:cNvSpPr/>
          <p:nvPr/>
        </p:nvSpPr>
        <p:spPr bwMode="gray">
          <a:xfrm>
            <a:off x="7330440" y="5288280"/>
            <a:ext cx="335280" cy="746789"/>
          </a:xfrm>
          <a:custGeom>
            <a:avLst/>
            <a:gdLst>
              <a:gd name="connsiteX0" fmla="*/ 0 w 335280"/>
              <a:gd name="connsiteY0" fmla="*/ 0 h 746789"/>
              <a:gd name="connsiteX1" fmla="*/ 137160 w 335280"/>
              <a:gd name="connsiteY1" fmla="*/ 746760 h 746789"/>
              <a:gd name="connsiteX2" fmla="*/ 335280 w 335280"/>
              <a:gd name="connsiteY2" fmla="*/ 22860 h 746789"/>
            </a:gdLst>
            <a:ahLst/>
            <a:cxnLst>
              <a:cxn ang="0">
                <a:pos x="connsiteX0" y="connsiteY0"/>
              </a:cxn>
              <a:cxn ang="0">
                <a:pos x="connsiteX1" y="connsiteY1"/>
              </a:cxn>
              <a:cxn ang="0">
                <a:pos x="connsiteX2" y="connsiteY2"/>
              </a:cxn>
            </a:cxnLst>
            <a:rect l="l" t="t" r="r" b="b"/>
            <a:pathLst>
              <a:path w="335280" h="746789">
                <a:moveTo>
                  <a:pt x="0" y="0"/>
                </a:moveTo>
                <a:cubicBezTo>
                  <a:pt x="40640" y="371475"/>
                  <a:pt x="81280" y="742950"/>
                  <a:pt x="137160" y="746760"/>
                </a:cubicBezTo>
                <a:cubicBezTo>
                  <a:pt x="193040" y="750570"/>
                  <a:pt x="264160" y="386715"/>
                  <a:pt x="335280" y="22860"/>
                </a:cubicBezTo>
              </a:path>
            </a:pathLst>
          </a:custGeom>
          <a:noFill/>
          <a:ln w="12700" cap="flat" cmpd="sng" algn="ctr">
            <a:solidFill>
              <a:schemeClr val="tx2">
                <a:lumMod val="65000"/>
                <a:lumOff val="35000"/>
              </a:schemeClr>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50" name="テキスト ボックス 49"/>
          <p:cNvSpPr txBox="1"/>
          <p:nvPr/>
        </p:nvSpPr>
        <p:spPr>
          <a:xfrm>
            <a:off x="343774" y="5227940"/>
            <a:ext cx="1317990" cy="253916"/>
          </a:xfrm>
          <a:prstGeom prst="rect">
            <a:avLst/>
          </a:prstGeom>
          <a:noFill/>
        </p:spPr>
        <p:txBody>
          <a:bodyPr wrap="none" rtlCol="0">
            <a:spAutoFit/>
          </a:bodyPr>
          <a:lstStyle/>
          <a:p>
            <a:r>
              <a:rPr kumimoji="1" lang="en-US" altLang="ja-JP" sz="1050" dirty="0" smtClean="0">
                <a:latin typeface="+mn-lt"/>
              </a:rPr>
              <a:t>a1. publish content</a:t>
            </a:r>
            <a:endParaRPr kumimoji="1" lang="ja-JP" altLang="en-US" sz="1050" dirty="0" smtClean="0">
              <a:latin typeface="+mn-lt"/>
            </a:endParaRPr>
          </a:p>
        </p:txBody>
      </p:sp>
      <p:sp>
        <p:nvSpPr>
          <p:cNvPr id="51" name="テキスト ボックス 50"/>
          <p:cNvSpPr txBox="1"/>
          <p:nvPr/>
        </p:nvSpPr>
        <p:spPr>
          <a:xfrm>
            <a:off x="1290184" y="5516724"/>
            <a:ext cx="1311576" cy="577081"/>
          </a:xfrm>
          <a:prstGeom prst="rect">
            <a:avLst/>
          </a:prstGeom>
          <a:noFill/>
        </p:spPr>
        <p:txBody>
          <a:bodyPr wrap="none" rtlCol="0">
            <a:spAutoFit/>
          </a:bodyPr>
          <a:lstStyle/>
          <a:p>
            <a:r>
              <a:rPr lang="en-US" altLang="ja-JP" sz="1050" dirty="0" smtClean="0">
                <a:latin typeface="+mn-lt"/>
              </a:rPr>
              <a:t>a2</a:t>
            </a:r>
            <a:r>
              <a:rPr kumimoji="1" lang="en-US" altLang="ja-JP" sz="1050" dirty="0" smtClean="0">
                <a:latin typeface="+mn-lt"/>
              </a:rPr>
              <a:t>. </a:t>
            </a:r>
            <a:r>
              <a:rPr lang="en-US" altLang="ja-JP" sz="1050" dirty="0" smtClean="0">
                <a:latin typeface="+mn-lt"/>
              </a:rPr>
              <a:t>put meta-info.</a:t>
            </a:r>
          </a:p>
          <a:p>
            <a:r>
              <a:rPr lang="en-US" altLang="ja-JP" sz="1050" dirty="0" smtClean="0">
                <a:latin typeface="+mn-lt"/>
              </a:rPr>
              <a:t>includes signature</a:t>
            </a:r>
          </a:p>
          <a:p>
            <a:r>
              <a:rPr lang="en-US" altLang="ja-JP" sz="1050" dirty="0" smtClean="0">
                <a:latin typeface="+mn-lt"/>
              </a:rPr>
              <a:t>for path validation</a:t>
            </a:r>
          </a:p>
        </p:txBody>
      </p:sp>
      <p:sp>
        <p:nvSpPr>
          <p:cNvPr id="52" name="テキスト ボックス 51"/>
          <p:cNvSpPr txBox="1"/>
          <p:nvPr/>
        </p:nvSpPr>
        <p:spPr>
          <a:xfrm>
            <a:off x="1041570" y="4180290"/>
            <a:ext cx="1075937" cy="253916"/>
          </a:xfrm>
          <a:prstGeom prst="rect">
            <a:avLst/>
          </a:prstGeom>
          <a:noFill/>
        </p:spPr>
        <p:txBody>
          <a:bodyPr wrap="none" rtlCol="0">
            <a:spAutoFit/>
          </a:bodyPr>
          <a:lstStyle/>
          <a:p>
            <a:r>
              <a:rPr lang="en-US" altLang="ja-JP" sz="1050" dirty="0" smtClean="0">
                <a:latin typeface="+mn-lt"/>
              </a:rPr>
              <a:t>a4.</a:t>
            </a:r>
            <a:r>
              <a:rPr kumimoji="1" lang="en-US" altLang="ja-JP" sz="1050" dirty="0" smtClean="0">
                <a:latin typeface="+mn-lt"/>
              </a:rPr>
              <a:t> </a:t>
            </a:r>
            <a:r>
              <a:rPr lang="en-US" altLang="ja-JP" sz="1050" dirty="0" smtClean="0">
                <a:latin typeface="+mn-lt"/>
              </a:rPr>
              <a:t>put content</a:t>
            </a:r>
          </a:p>
        </p:txBody>
      </p:sp>
      <p:sp>
        <p:nvSpPr>
          <p:cNvPr id="53" name="テキスト ボックス 52"/>
          <p:cNvSpPr txBox="1"/>
          <p:nvPr/>
        </p:nvSpPr>
        <p:spPr>
          <a:xfrm>
            <a:off x="3230123" y="4519537"/>
            <a:ext cx="1524777" cy="253916"/>
          </a:xfrm>
          <a:prstGeom prst="rect">
            <a:avLst/>
          </a:prstGeom>
          <a:noFill/>
        </p:spPr>
        <p:txBody>
          <a:bodyPr wrap="none" rtlCol="0">
            <a:spAutoFit/>
          </a:bodyPr>
          <a:lstStyle/>
          <a:p>
            <a:r>
              <a:rPr kumimoji="1" lang="en-US" altLang="ja-JP" sz="1050" dirty="0" smtClean="0">
                <a:latin typeface="+mn-lt"/>
              </a:rPr>
              <a:t>a3. </a:t>
            </a:r>
            <a:r>
              <a:rPr lang="en-US" altLang="ja-JP" sz="1050" dirty="0" smtClean="0">
                <a:latin typeface="+mn-lt"/>
              </a:rPr>
              <a:t>transmit meta-info.</a:t>
            </a:r>
          </a:p>
        </p:txBody>
      </p:sp>
      <p:sp>
        <p:nvSpPr>
          <p:cNvPr id="54" name="テキスト ボックス 53"/>
          <p:cNvSpPr txBox="1"/>
          <p:nvPr/>
        </p:nvSpPr>
        <p:spPr>
          <a:xfrm>
            <a:off x="5062401" y="3969657"/>
            <a:ext cx="1075936" cy="253916"/>
          </a:xfrm>
          <a:prstGeom prst="rect">
            <a:avLst/>
          </a:prstGeom>
          <a:noFill/>
        </p:spPr>
        <p:txBody>
          <a:bodyPr wrap="none" rtlCol="0">
            <a:spAutoFit/>
          </a:bodyPr>
          <a:lstStyle/>
          <a:p>
            <a:r>
              <a:rPr lang="en-US" altLang="ja-JP" sz="1050" dirty="0" smtClean="0">
                <a:latin typeface="+mn-lt"/>
              </a:rPr>
              <a:t>b2</a:t>
            </a:r>
            <a:r>
              <a:rPr kumimoji="1" lang="en-US" altLang="ja-JP" sz="1050" dirty="0" smtClean="0">
                <a:latin typeface="+mn-lt"/>
              </a:rPr>
              <a:t>. </a:t>
            </a:r>
            <a:r>
              <a:rPr lang="en-US" altLang="ja-JP" sz="1050" dirty="0" smtClean="0">
                <a:latin typeface="+mn-lt"/>
              </a:rPr>
              <a:t>get content</a:t>
            </a:r>
          </a:p>
        </p:txBody>
      </p:sp>
      <p:sp>
        <p:nvSpPr>
          <p:cNvPr id="55" name="テキスト ボックス 54"/>
          <p:cNvSpPr txBox="1"/>
          <p:nvPr/>
        </p:nvSpPr>
        <p:spPr>
          <a:xfrm>
            <a:off x="6650683" y="3512981"/>
            <a:ext cx="1233030" cy="253916"/>
          </a:xfrm>
          <a:prstGeom prst="rect">
            <a:avLst/>
          </a:prstGeom>
          <a:noFill/>
        </p:spPr>
        <p:txBody>
          <a:bodyPr wrap="none" rtlCol="0">
            <a:spAutoFit/>
          </a:bodyPr>
          <a:lstStyle/>
          <a:p>
            <a:r>
              <a:rPr lang="en-US" altLang="ja-JP" sz="1050" dirty="0" smtClean="0">
                <a:latin typeface="+mn-lt"/>
              </a:rPr>
              <a:t>b3</a:t>
            </a:r>
            <a:r>
              <a:rPr kumimoji="1" lang="en-US" altLang="ja-JP" sz="1050" dirty="0" smtClean="0">
                <a:latin typeface="+mn-lt"/>
              </a:rPr>
              <a:t>. </a:t>
            </a:r>
            <a:r>
              <a:rPr lang="en-US" altLang="ja-JP" sz="1050" dirty="0" smtClean="0">
                <a:latin typeface="+mn-lt"/>
              </a:rPr>
              <a:t>get meta-info.</a:t>
            </a:r>
          </a:p>
        </p:txBody>
      </p:sp>
      <p:sp>
        <p:nvSpPr>
          <p:cNvPr id="56" name="テキスト ボックス 55"/>
          <p:cNvSpPr txBox="1"/>
          <p:nvPr/>
        </p:nvSpPr>
        <p:spPr>
          <a:xfrm>
            <a:off x="6857525" y="6090225"/>
            <a:ext cx="1281120" cy="253916"/>
          </a:xfrm>
          <a:prstGeom prst="rect">
            <a:avLst/>
          </a:prstGeom>
          <a:noFill/>
        </p:spPr>
        <p:txBody>
          <a:bodyPr wrap="none" rtlCol="0">
            <a:spAutoFit/>
          </a:bodyPr>
          <a:lstStyle/>
          <a:p>
            <a:r>
              <a:rPr lang="en-US" altLang="ja-JP" sz="1050" dirty="0" smtClean="0">
                <a:latin typeface="+mn-lt"/>
              </a:rPr>
              <a:t>b4</a:t>
            </a:r>
            <a:r>
              <a:rPr kumimoji="1" lang="en-US" altLang="ja-JP" sz="1050" dirty="0" smtClean="0">
                <a:latin typeface="+mn-lt"/>
              </a:rPr>
              <a:t>. </a:t>
            </a:r>
            <a:r>
              <a:rPr lang="en-US" altLang="ja-JP" sz="1050" dirty="0" smtClean="0">
                <a:latin typeface="+mn-lt"/>
              </a:rPr>
              <a:t>path validation</a:t>
            </a:r>
          </a:p>
        </p:txBody>
      </p:sp>
      <p:sp>
        <p:nvSpPr>
          <p:cNvPr id="57" name="テキスト ボックス 56"/>
          <p:cNvSpPr txBox="1"/>
          <p:nvPr/>
        </p:nvSpPr>
        <p:spPr>
          <a:xfrm>
            <a:off x="7722321" y="5221767"/>
            <a:ext cx="1338828" cy="253916"/>
          </a:xfrm>
          <a:prstGeom prst="rect">
            <a:avLst/>
          </a:prstGeom>
          <a:noFill/>
        </p:spPr>
        <p:txBody>
          <a:bodyPr wrap="none" rtlCol="0">
            <a:spAutoFit/>
          </a:bodyPr>
          <a:lstStyle/>
          <a:p>
            <a:r>
              <a:rPr kumimoji="1" lang="en-US" altLang="ja-JP" sz="1050" dirty="0" smtClean="0">
                <a:latin typeface="+mn-lt"/>
              </a:rPr>
              <a:t>b1. </a:t>
            </a:r>
            <a:r>
              <a:rPr lang="en-US" altLang="ja-JP" sz="1050" dirty="0" smtClean="0">
                <a:latin typeface="+mn-lt"/>
              </a:rPr>
              <a:t>request content</a:t>
            </a:r>
          </a:p>
        </p:txBody>
      </p:sp>
      <p:sp>
        <p:nvSpPr>
          <p:cNvPr id="4" name="フリーフォーム 3"/>
          <p:cNvSpPr/>
          <p:nvPr/>
        </p:nvSpPr>
        <p:spPr bwMode="gray">
          <a:xfrm>
            <a:off x="2190595" y="4050512"/>
            <a:ext cx="199679" cy="826288"/>
          </a:xfrm>
          <a:custGeom>
            <a:avLst/>
            <a:gdLst>
              <a:gd name="connsiteX0" fmla="*/ 7173 w 199679"/>
              <a:gd name="connsiteY0" fmla="*/ 778162 h 826288"/>
              <a:gd name="connsiteX1" fmla="*/ 23216 w 199679"/>
              <a:gd name="connsiteY1" fmla="*/ 120 h 826288"/>
              <a:gd name="connsiteX2" fmla="*/ 199679 w 199679"/>
              <a:gd name="connsiteY2" fmla="*/ 826288 h 826288"/>
            </a:gdLst>
            <a:ahLst/>
            <a:cxnLst>
              <a:cxn ang="0">
                <a:pos x="connsiteX0" y="connsiteY0"/>
              </a:cxn>
              <a:cxn ang="0">
                <a:pos x="connsiteX1" y="connsiteY1"/>
              </a:cxn>
              <a:cxn ang="0">
                <a:pos x="connsiteX2" y="connsiteY2"/>
              </a:cxn>
            </a:cxnLst>
            <a:rect l="l" t="t" r="r" b="b"/>
            <a:pathLst>
              <a:path w="199679" h="826288">
                <a:moveTo>
                  <a:pt x="7173" y="778162"/>
                </a:moveTo>
                <a:cubicBezTo>
                  <a:pt x="-848" y="385130"/>
                  <a:pt x="-8868" y="-7901"/>
                  <a:pt x="23216" y="120"/>
                </a:cubicBezTo>
                <a:cubicBezTo>
                  <a:pt x="55300" y="8141"/>
                  <a:pt x="127489" y="417214"/>
                  <a:pt x="199679" y="826288"/>
                </a:cubicBezTo>
              </a:path>
            </a:pathLst>
          </a:custGeom>
          <a:noFill/>
          <a:ln w="28575"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FF0000"/>
              </a:solidFill>
              <a:effectLst/>
              <a:latin typeface="ＭＳ Ｐゴシック" pitchFamily="50" charset="-128"/>
              <a:ea typeface="ＭＳ Ｐゴシック" pitchFamily="50" charset="-128"/>
            </a:endParaRPr>
          </a:p>
        </p:txBody>
      </p:sp>
      <p:sp>
        <p:nvSpPr>
          <p:cNvPr id="43" name="テキスト ボックス 42"/>
          <p:cNvSpPr txBox="1"/>
          <p:nvPr/>
        </p:nvSpPr>
        <p:spPr>
          <a:xfrm>
            <a:off x="2226915" y="4133105"/>
            <a:ext cx="1133645" cy="253916"/>
          </a:xfrm>
          <a:prstGeom prst="rect">
            <a:avLst/>
          </a:prstGeom>
          <a:noFill/>
        </p:spPr>
        <p:txBody>
          <a:bodyPr wrap="none" rtlCol="0">
            <a:spAutoFit/>
          </a:bodyPr>
          <a:lstStyle/>
          <a:p>
            <a:r>
              <a:rPr lang="en-US" altLang="ja-JP" sz="1050" b="1" dirty="0" smtClean="0">
                <a:latin typeface="+mn-lt"/>
              </a:rPr>
              <a:t>c1. get content</a:t>
            </a:r>
          </a:p>
        </p:txBody>
      </p:sp>
      <p:cxnSp>
        <p:nvCxnSpPr>
          <p:cNvPr id="44" name="曲線コネクタ 43"/>
          <p:cNvCxnSpPr>
            <a:stCxn id="17" idx="2"/>
            <a:endCxn id="19" idx="2"/>
          </p:cNvCxnSpPr>
          <p:nvPr/>
        </p:nvCxnSpPr>
        <p:spPr bwMode="auto">
          <a:xfrm rot="16200000" flipH="1">
            <a:off x="2489107" y="4717119"/>
            <a:ext cx="19611" cy="1046658"/>
          </a:xfrm>
          <a:prstGeom prst="curvedConnector3">
            <a:avLst>
              <a:gd name="adj1" fmla="val 1715578"/>
            </a:avLst>
          </a:prstGeom>
          <a:gradFill rotWithShape="0">
            <a:gsLst>
              <a:gs pos="0">
                <a:srgbClr val="FFFFFF"/>
              </a:gs>
              <a:gs pos="100000">
                <a:srgbClr val="CACAC7"/>
              </a:gs>
            </a:gsLst>
            <a:lin ang="5400000" scaled="1"/>
          </a:gra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8" name="テキスト ボックス 57"/>
          <p:cNvSpPr txBox="1"/>
          <p:nvPr/>
        </p:nvSpPr>
        <p:spPr>
          <a:xfrm>
            <a:off x="2628323" y="5457065"/>
            <a:ext cx="1287532" cy="415498"/>
          </a:xfrm>
          <a:prstGeom prst="rect">
            <a:avLst/>
          </a:prstGeom>
          <a:noFill/>
        </p:spPr>
        <p:txBody>
          <a:bodyPr wrap="none" rtlCol="0">
            <a:spAutoFit/>
          </a:bodyPr>
          <a:lstStyle/>
          <a:p>
            <a:r>
              <a:rPr lang="en-US" altLang="ja-JP" sz="1050" b="1" dirty="0" smtClean="0">
                <a:latin typeface="+mn-lt"/>
              </a:rPr>
              <a:t>c2. put additional</a:t>
            </a:r>
          </a:p>
          <a:p>
            <a:r>
              <a:rPr lang="en-US" altLang="ja-JP" sz="1050" b="1" dirty="0" smtClean="0">
                <a:latin typeface="+mn-lt"/>
              </a:rPr>
              <a:t>meta-info.</a:t>
            </a:r>
          </a:p>
        </p:txBody>
      </p:sp>
      <p:sp>
        <p:nvSpPr>
          <p:cNvPr id="27" name="スライド番号プレースホルダー 26"/>
          <p:cNvSpPr>
            <a:spLocks noGrp="1"/>
          </p:cNvSpPr>
          <p:nvPr>
            <p:ph type="sldNum" sz="quarter" idx="10"/>
          </p:nvPr>
        </p:nvSpPr>
        <p:spPr/>
        <p:txBody>
          <a:bodyPr/>
          <a:lstStyle/>
          <a:p>
            <a:fld id="{DE2B87E1-F9DF-4BEE-B07D-635D26011F4B}" type="slidenum">
              <a:rPr lang="de-DE" altLang="ja-JP" smtClean="0"/>
              <a:pPr/>
              <a:t>7</a:t>
            </a:fld>
            <a:endParaRPr lang="de-DE" altLang="ja-JP"/>
          </a:p>
        </p:txBody>
      </p:sp>
    </p:spTree>
    <p:extLst>
      <p:ext uri="{BB962C8B-B14F-4D97-AF65-F5344CB8AC3E}">
        <p14:creationId xmlns:p14="http://schemas.microsoft.com/office/powerpoint/2010/main" val="3113319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Topic</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What kind of meta-info. </a:t>
            </a:r>
            <a:r>
              <a:rPr lang="en-US" altLang="ja-JP" dirty="0" smtClean="0"/>
              <a:t>suits to the use-case?</a:t>
            </a:r>
          </a:p>
          <a:p>
            <a:pPr lvl="1"/>
            <a:r>
              <a:rPr kumimoji="1" lang="en-US" altLang="ja-JP" dirty="0" smtClean="0"/>
              <a:t>some similar posts are published by other users</a:t>
            </a:r>
          </a:p>
          <a:p>
            <a:pPr lvl="1"/>
            <a:r>
              <a:rPr lang="en-US" altLang="ja-JP" dirty="0" smtClean="0"/>
              <a:t>GPS, image content analysis, etc.</a:t>
            </a:r>
            <a:endParaRPr kumimoji="1" lang="en-US" altLang="ja-JP" dirty="0"/>
          </a:p>
          <a:p>
            <a:endParaRPr lang="en-US" altLang="ja-JP" dirty="0" smtClean="0"/>
          </a:p>
          <a:p>
            <a:endParaRPr kumimoji="1" lang="en-US" altLang="ja-JP" dirty="0"/>
          </a:p>
          <a:p>
            <a:r>
              <a:rPr lang="en-US" altLang="ja-JP" dirty="0" smtClean="0"/>
              <a:t>How develop a </a:t>
            </a:r>
            <a:r>
              <a:rPr lang="en-US" altLang="ja-JP" dirty="0" err="1" smtClean="0"/>
              <a:t>PoC</a:t>
            </a:r>
            <a:r>
              <a:rPr lang="en-US" altLang="ja-JP" dirty="0" smtClean="0"/>
              <a:t> prototype?</a:t>
            </a:r>
          </a:p>
          <a:p>
            <a:pPr lvl="1"/>
            <a:r>
              <a:rPr lang="en-US" altLang="ja-JP" dirty="0"/>
              <a:t>C</a:t>
            </a:r>
            <a:r>
              <a:rPr kumimoji="1" lang="en-US" altLang="ja-JP" dirty="0" smtClean="0"/>
              <a:t>an communicate via slack?</a:t>
            </a:r>
          </a:p>
          <a:p>
            <a:pPr lvl="1"/>
            <a:endParaRPr kumimoji="1" lang="ja-JP" altLang="en-US" dirty="0"/>
          </a:p>
        </p:txBody>
      </p:sp>
      <p:sp>
        <p:nvSpPr>
          <p:cNvPr id="5" name="フッター プレースホルダー 4"/>
          <p:cNvSpPr>
            <a:spLocks noGrp="1"/>
          </p:cNvSpPr>
          <p:nvPr>
            <p:ph type="ftr" sz="quarter" idx="11"/>
          </p:nvPr>
        </p:nvSpPr>
        <p:spPr/>
        <p:txBody>
          <a:bodyPr/>
          <a:lstStyle/>
          <a:p>
            <a:r>
              <a:rPr lang="en-US" altLang="ja-JP" smtClean="0"/>
              <a:t>Copyright 2018 FUJITSU LABORATORIES LTD.</a:t>
            </a:r>
            <a:endParaRPr lang="de-DE" altLang="ja-JP" dirty="0"/>
          </a:p>
        </p:txBody>
      </p:sp>
      <p:sp>
        <p:nvSpPr>
          <p:cNvPr id="7" name="スライド番号プレースホルダー 6"/>
          <p:cNvSpPr>
            <a:spLocks noGrp="1"/>
          </p:cNvSpPr>
          <p:nvPr>
            <p:ph type="sldNum" sz="quarter" idx="10"/>
          </p:nvPr>
        </p:nvSpPr>
        <p:spPr/>
        <p:txBody>
          <a:bodyPr/>
          <a:lstStyle/>
          <a:p>
            <a:fld id="{DE2B87E1-F9DF-4BEE-B07D-635D26011F4B}" type="slidenum">
              <a:rPr lang="de-DE" altLang="ja-JP" smtClean="0"/>
              <a:pPr/>
              <a:t>8</a:t>
            </a:fld>
            <a:endParaRPr lang="de-DE" altLang="ja-JP"/>
          </a:p>
        </p:txBody>
      </p:sp>
    </p:spTree>
    <p:extLst>
      <p:ext uri="{BB962C8B-B14F-4D97-AF65-F5344CB8AC3E}">
        <p14:creationId xmlns:p14="http://schemas.microsoft.com/office/powerpoint/2010/main" val="6574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ユーザー定義 1">
      <a:majorFont>
        <a:latin typeface="Arial"/>
        <a:ea typeface="Meiryo UI"/>
        <a:cs typeface=""/>
      </a:majorFont>
      <a:minorFont>
        <a:latin typeface="Arial"/>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525</Words>
  <Application>Microsoft Office PowerPoint</Application>
  <PresentationFormat>画面に合わせる (4:3)</PresentationFormat>
  <Paragraphs>152</Paragraphs>
  <Slides>9</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Meiryo UI</vt:lpstr>
      <vt:lpstr>ＭＳ Ｐゴシック</vt:lpstr>
      <vt:lpstr>Arial</vt:lpstr>
      <vt:lpstr>Wingdings</vt:lpstr>
      <vt:lpstr>F_Tool_2_JA_R</vt:lpstr>
      <vt:lpstr>Exsample scenario with DRC-DA</vt:lpstr>
      <vt:lpstr>Example scenario: Path validation</vt:lpstr>
      <vt:lpstr>Example of meta-info.</vt:lpstr>
      <vt:lpstr>PowerPoint プレゼンテーション</vt:lpstr>
      <vt:lpstr>PowerPoint プレゼンテーション</vt:lpstr>
      <vt:lpstr>PowerPoint プレゼンテーション</vt:lpstr>
      <vt:lpstr>Example scenario: Path validation</vt:lpstr>
      <vt:lpstr>Example scenario: Additional meta-info.</vt:lpstr>
      <vt:lpstr>Topic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2018-06-08T07:33:10Z</dcterms:modified>
</cp:coreProperties>
</file>