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80" r:id="rId24"/>
    <p:sldId id="281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7"/>
    <p:restoredTop sz="92747" autoAdjust="0"/>
  </p:normalViewPr>
  <p:slideViewPr>
    <p:cSldViewPr snapToGrid="0" snapToObjects="1">
      <p:cViewPr varScale="1">
        <p:scale>
          <a:sx n="105" d="100"/>
          <a:sy n="105" d="100"/>
        </p:scale>
        <p:origin x="1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4E7C9-CB08-2544-BBAE-79A495F7177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3097-630F-EE47-A35F-FF820F6E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C83D-D058-834F-9E30-A73A2BD0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Journalism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3570-97BC-3C4D-A300-FABC8421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Struggling business</a:t>
            </a:r>
          </a:p>
          <a:p>
            <a:r>
              <a:rPr lang="en-US" dirty="0"/>
              <a:t>Influence from their sponsors</a:t>
            </a:r>
          </a:p>
          <a:p>
            <a:r>
              <a:rPr lang="en-US" dirty="0"/>
              <a:t>Premium </a:t>
            </a:r>
            <a:r>
              <a:rPr lang="en-US" dirty="0">
                <a:sym typeface="Wingdings" pitchFamily="2" charset="2"/>
              </a:rPr>
              <a:t> F</a:t>
            </a:r>
            <a:r>
              <a:rPr lang="en-US" dirty="0"/>
              <a:t>reemium</a:t>
            </a:r>
          </a:p>
          <a:p>
            <a:r>
              <a:rPr lang="en-US" dirty="0"/>
              <a:t>Speed, not depth, of publications and announcements</a:t>
            </a:r>
          </a:p>
          <a:p>
            <a:r>
              <a:rPr lang="en-US" dirty="0"/>
              <a:t>Uncontrollable user interactions and opinions</a:t>
            </a:r>
          </a:p>
          <a:p>
            <a:pPr lvl="1"/>
            <a:r>
              <a:rPr lang="en-US" dirty="0"/>
              <a:t>SMS Delivery</a:t>
            </a:r>
          </a:p>
        </p:txBody>
      </p:sp>
    </p:spTree>
    <p:extLst>
      <p:ext uri="{BB962C8B-B14F-4D97-AF65-F5344CB8AC3E}">
        <p14:creationId xmlns:p14="http://schemas.microsoft.com/office/powerpoint/2010/main" val="34425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I argue the new architecture will provide/promote better </a:t>
            </a:r>
            <a:r>
              <a:rPr lang="en-US" dirty="0" err="1"/>
              <a:t>adv</a:t>
            </a:r>
            <a:r>
              <a:rPr lang="en-US" dirty="0"/>
              <a:t> model?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NM#2 pretend to be the first local delivery to NM#1 to gain for the path information?</a:t>
            </a:r>
          </a:p>
          <a:p>
            <a:pPr lvl="1"/>
            <a:r>
              <a:rPr lang="en-US" dirty="0"/>
              <a:t>How do we design to differentiate good from not so good?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54"/>
          <p:cNvSpPr/>
          <p:nvPr/>
        </p:nvSpPr>
        <p:spPr bwMode="gray">
          <a:xfrm>
            <a:off x="6156176" y="4210419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円柱 55"/>
          <p:cNvSpPr/>
          <p:nvPr/>
        </p:nvSpPr>
        <p:spPr bwMode="gray">
          <a:xfrm>
            <a:off x="7210535" y="4456157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56"/>
          <p:cNvSpPr/>
          <p:nvPr/>
        </p:nvSpPr>
        <p:spPr bwMode="gray">
          <a:xfrm>
            <a:off x="6206384" y="4456157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57"/>
          <p:cNvSpPr/>
          <p:nvPr/>
        </p:nvSpPr>
        <p:spPr bwMode="gray">
          <a:xfrm>
            <a:off x="6156176" y="4908025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円柱 58"/>
          <p:cNvSpPr/>
          <p:nvPr/>
        </p:nvSpPr>
        <p:spPr bwMode="gray">
          <a:xfrm>
            <a:off x="7210535" y="5193517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正方形/長方形 59"/>
          <p:cNvSpPr/>
          <p:nvPr/>
        </p:nvSpPr>
        <p:spPr bwMode="gray">
          <a:xfrm>
            <a:off x="6206384" y="5193517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60"/>
          <p:cNvSpPr/>
          <p:nvPr/>
        </p:nvSpPr>
        <p:spPr bwMode="gray">
          <a:xfrm>
            <a:off x="6156176" y="4005064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7" name="直線矢印コネクタ 65"/>
          <p:cNvCxnSpPr/>
          <p:nvPr/>
        </p:nvCxnSpPr>
        <p:spPr bwMode="auto">
          <a:xfrm flipV="1">
            <a:off x="6400752" y="4852719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935538" y="6653213"/>
            <a:ext cx="4022725" cy="201612"/>
          </a:xfrm>
        </p:spPr>
        <p:txBody>
          <a:bodyPr/>
          <a:lstStyle/>
          <a:p>
            <a:r>
              <a:rPr lang="en-US" altLang="zh-CHT"/>
              <a:t>NCHC</a:t>
            </a:r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834712" y="4123273"/>
            <a:ext cx="3018593" cy="1544498"/>
          </a:xfrm>
          <a:prstGeom prst="diamon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Local Delivery</a:t>
            </a:r>
          </a:p>
        </p:txBody>
      </p:sp>
      <p:sp>
        <p:nvSpPr>
          <p:cNvPr id="7" name="Frame 6"/>
          <p:cNvSpPr/>
          <p:nvPr/>
        </p:nvSpPr>
        <p:spPr>
          <a:xfrm>
            <a:off x="457200" y="4418935"/>
            <a:ext cx="1185333" cy="11345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" name="Can 7"/>
          <p:cNvSpPr/>
          <p:nvPr/>
        </p:nvSpPr>
        <p:spPr>
          <a:xfrm rot="16200000">
            <a:off x="2611838" y="3891894"/>
            <a:ext cx="372534" cy="1971615"/>
          </a:xfrm>
          <a:prstGeom prst="can">
            <a:avLst>
              <a:gd name="adj" fmla="val 81250"/>
            </a:avLst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2297" y="5131037"/>
            <a:ext cx="209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Channel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4712" y="5702672"/>
            <a:ext cx="29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Policy 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367" y="4710239"/>
            <a:ext cx="10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API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4770" y="4234269"/>
            <a:ext cx="248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Step 1: Content/Path 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2249" y="269173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Step 2: Reaction Push Process</a:t>
            </a:r>
          </a:p>
        </p:txBody>
      </p:sp>
      <p:cxnSp>
        <p:nvCxnSpPr>
          <p:cNvPr id="16" name="Straight Arrow Connector 15"/>
          <p:cNvCxnSpPr>
            <a:stCxn id="7" idx="0"/>
            <a:endCxn id="14" idx="2"/>
          </p:cNvCxnSpPr>
          <p:nvPr/>
        </p:nvCxnSpPr>
        <p:spPr>
          <a:xfrm flipV="1">
            <a:off x="1049867" y="3061067"/>
            <a:ext cx="1902534" cy="1357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4442552" y="1595964"/>
            <a:ext cx="910636" cy="12804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6" idx="0"/>
          </p:cNvCxnSpPr>
          <p:nvPr/>
        </p:nvCxnSpPr>
        <p:spPr>
          <a:xfrm>
            <a:off x="4442552" y="2876401"/>
            <a:ext cx="901457" cy="124687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557" y="31451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Reaction Process</a:t>
            </a:r>
          </a:p>
        </p:txBody>
      </p:sp>
      <p:cxnSp>
        <p:nvCxnSpPr>
          <p:cNvPr id="3" name="Curved Connector 2"/>
          <p:cNvCxnSpPr>
            <a:endCxn id="6" idx="3"/>
          </p:cNvCxnSpPr>
          <p:nvPr/>
        </p:nvCxnSpPr>
        <p:spPr>
          <a:xfrm>
            <a:off x="6800988" y="1139907"/>
            <a:ext cx="52317" cy="3755615"/>
          </a:xfrm>
          <a:prstGeom prst="curvedConnector3">
            <a:avLst>
              <a:gd name="adj1" fmla="val 1896357"/>
            </a:avLst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500" y="2737901"/>
            <a:ext cx="2463234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Step3: Validation, Cache</a:t>
            </a:r>
          </a:p>
          <a:p>
            <a:r>
              <a:rPr lang="en-US" dirty="0"/>
              <a:t>and/or Consolidation</a:t>
            </a:r>
          </a:p>
        </p:txBody>
      </p:sp>
      <p:sp>
        <p:nvSpPr>
          <p:cNvPr id="19" name="正方形/長方形 54"/>
          <p:cNvSpPr/>
          <p:nvPr/>
        </p:nvSpPr>
        <p:spPr bwMode="gray">
          <a:xfrm>
            <a:off x="4283968" y="205355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円柱 55"/>
          <p:cNvSpPr/>
          <p:nvPr/>
        </p:nvSpPr>
        <p:spPr bwMode="gray">
          <a:xfrm>
            <a:off x="5338327" y="451093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正方形/長方形 56"/>
          <p:cNvSpPr/>
          <p:nvPr/>
        </p:nvSpPr>
        <p:spPr bwMode="gray">
          <a:xfrm>
            <a:off x="4334176" y="451093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57"/>
          <p:cNvSpPr/>
          <p:nvPr/>
        </p:nvSpPr>
        <p:spPr bwMode="gray">
          <a:xfrm>
            <a:off x="4283968" y="902961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円柱 58"/>
          <p:cNvSpPr/>
          <p:nvPr/>
        </p:nvSpPr>
        <p:spPr bwMode="gray">
          <a:xfrm>
            <a:off x="5338327" y="1188453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59"/>
          <p:cNvSpPr/>
          <p:nvPr/>
        </p:nvSpPr>
        <p:spPr bwMode="gray">
          <a:xfrm>
            <a:off x="4334176" y="1188453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60"/>
          <p:cNvSpPr/>
          <p:nvPr/>
        </p:nvSpPr>
        <p:spPr bwMode="gray">
          <a:xfrm>
            <a:off x="4283968" y="0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8" name="直線矢印コネクタ 65"/>
          <p:cNvCxnSpPr/>
          <p:nvPr/>
        </p:nvCxnSpPr>
        <p:spPr bwMode="auto">
          <a:xfrm flipV="1">
            <a:off x="4528544" y="847655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411760" y="692696"/>
            <a:ext cx="172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Media</a:t>
            </a:r>
          </a:p>
          <a:p>
            <a:r>
              <a:rPr lang="en-US" sz="2800" dirty="0">
                <a:latin typeface="+mn-lt"/>
              </a:rPr>
              <a:t>Company</a:t>
            </a:r>
            <a:endParaRPr kumimoji="1" lang="en-US" sz="2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5157192"/>
            <a:ext cx="20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>
                <a:solidFill>
                  <a:srgbClr val="FF0000"/>
                </a:solidFill>
                <a:latin typeface="+mn-lt"/>
              </a:rPr>
              <a:t>U. Tokyo</a:t>
            </a:r>
          </a:p>
          <a:p>
            <a:r>
              <a:rPr kumimoji="1" lang="en-US" dirty="0">
                <a:solidFill>
                  <a:srgbClr val="FF0000"/>
                </a:solidFill>
                <a:latin typeface="+mn-lt"/>
              </a:rPr>
              <a:t>10,000 comments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39952" y="1916832"/>
            <a:ext cx="28790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>
                <a:solidFill>
                  <a:srgbClr val="FF0000"/>
                </a:solidFill>
                <a:latin typeface="+mn-lt"/>
              </a:rPr>
              <a:t>U. Tokyo</a:t>
            </a:r>
          </a:p>
          <a:p>
            <a:r>
              <a:rPr kumimoji="1" lang="en-US" dirty="0">
                <a:solidFill>
                  <a:srgbClr val="FF0000"/>
                </a:solidFill>
                <a:latin typeface="+mn-lt"/>
              </a:rPr>
              <a:t>10,000 comments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NY City</a:t>
            </a:r>
          </a:p>
          <a:p>
            <a:r>
              <a:rPr kumimoji="1" lang="en-US" dirty="0">
                <a:solidFill>
                  <a:srgbClr val="FF0000"/>
                </a:solidFill>
                <a:latin typeface="+mn-lt"/>
              </a:rPr>
              <a:t>200,000 comment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San Francisco downtowns</a:t>
            </a:r>
          </a:p>
          <a:p>
            <a:r>
              <a:rPr kumimoji="1" lang="en-US" dirty="0">
                <a:solidFill>
                  <a:srgbClr val="FF0000"/>
                </a:solidFill>
                <a:latin typeface="+mn-lt"/>
              </a:rPr>
              <a:t>2 comments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Fujitsu Cloud</a:t>
            </a:r>
            <a:endParaRPr kumimoji="1"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836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1556792"/>
            <a:ext cx="392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dirty="0">
                <a:solidFill>
                  <a:srgbClr val="0000FF"/>
                </a:solidFill>
                <a:latin typeface="+mn-lt"/>
              </a:rPr>
              <a:t>The Fujitsu cloud will maintain meta information regarding each post (i.e., each piece of News)!!</a:t>
            </a:r>
          </a:p>
        </p:txBody>
      </p:sp>
    </p:spTree>
    <p:extLst>
      <p:ext uri="{BB962C8B-B14F-4D97-AF65-F5344CB8AC3E}">
        <p14:creationId xmlns:p14="http://schemas.microsoft.com/office/powerpoint/2010/main" val="16599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54"/>
          <p:cNvSpPr/>
          <p:nvPr/>
        </p:nvSpPr>
        <p:spPr bwMode="gray">
          <a:xfrm>
            <a:off x="6156176" y="4210419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円柱 55"/>
          <p:cNvSpPr/>
          <p:nvPr/>
        </p:nvSpPr>
        <p:spPr bwMode="gray">
          <a:xfrm>
            <a:off x="7210535" y="4456157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56"/>
          <p:cNvSpPr/>
          <p:nvPr/>
        </p:nvSpPr>
        <p:spPr bwMode="gray">
          <a:xfrm>
            <a:off x="6206384" y="4456157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正方形/長方形 57"/>
          <p:cNvSpPr/>
          <p:nvPr/>
        </p:nvSpPr>
        <p:spPr bwMode="gray">
          <a:xfrm>
            <a:off x="6156176" y="4908025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円柱 58"/>
          <p:cNvSpPr/>
          <p:nvPr/>
        </p:nvSpPr>
        <p:spPr bwMode="gray">
          <a:xfrm>
            <a:off x="7210535" y="5193517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59"/>
          <p:cNvSpPr/>
          <p:nvPr/>
        </p:nvSpPr>
        <p:spPr bwMode="gray">
          <a:xfrm>
            <a:off x="6206384" y="5193517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正方形/長方形 60"/>
          <p:cNvSpPr/>
          <p:nvPr/>
        </p:nvSpPr>
        <p:spPr bwMode="gray">
          <a:xfrm>
            <a:off x="6156176" y="4005064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8" name="直線矢印コネクタ 65"/>
          <p:cNvCxnSpPr/>
          <p:nvPr/>
        </p:nvCxnSpPr>
        <p:spPr bwMode="auto">
          <a:xfrm flipV="1">
            <a:off x="6400752" y="4852719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834712" y="4123273"/>
            <a:ext cx="3018593" cy="1544498"/>
          </a:xfrm>
          <a:prstGeom prst="diamon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Local Delivery</a:t>
            </a:r>
          </a:p>
        </p:txBody>
      </p:sp>
      <p:sp>
        <p:nvSpPr>
          <p:cNvPr id="7" name="Frame 6"/>
          <p:cNvSpPr/>
          <p:nvPr/>
        </p:nvSpPr>
        <p:spPr>
          <a:xfrm>
            <a:off x="457200" y="4418935"/>
            <a:ext cx="1185333" cy="11345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" name="Can 7"/>
          <p:cNvSpPr/>
          <p:nvPr/>
        </p:nvSpPr>
        <p:spPr>
          <a:xfrm rot="16200000">
            <a:off x="2611838" y="3891894"/>
            <a:ext cx="372534" cy="1971615"/>
          </a:xfrm>
          <a:prstGeom prst="can">
            <a:avLst>
              <a:gd name="adj" fmla="val 81250"/>
            </a:avLst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2297" y="5131037"/>
            <a:ext cx="209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Channel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3913" y="5859968"/>
            <a:ext cx="29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Policy 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367" y="4710239"/>
            <a:ext cx="10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API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4770" y="403107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Step 1: Content/Path ID</a:t>
            </a:r>
          </a:p>
          <a:p>
            <a:r>
              <a:rPr lang="en-US" dirty="0">
                <a:solidFill>
                  <a:srgbClr val="3366FF"/>
                </a:solidFill>
              </a:rPr>
              <a:t> + Comment 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5187" y="26917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Step 2: Reaction Retrieval Request</a:t>
            </a:r>
          </a:p>
        </p:txBody>
      </p:sp>
      <p:cxnSp>
        <p:nvCxnSpPr>
          <p:cNvPr id="16" name="Straight Arrow Connector 15"/>
          <p:cNvCxnSpPr>
            <a:stCxn id="7" idx="0"/>
            <a:endCxn id="14" idx="2"/>
          </p:cNvCxnSpPr>
          <p:nvPr/>
        </p:nvCxnSpPr>
        <p:spPr>
          <a:xfrm flipV="1">
            <a:off x="1049867" y="3061067"/>
            <a:ext cx="1883480" cy="1357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4641507" y="1595964"/>
            <a:ext cx="711681" cy="12804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6" idx="0"/>
          </p:cNvCxnSpPr>
          <p:nvPr/>
        </p:nvCxnSpPr>
        <p:spPr>
          <a:xfrm>
            <a:off x="4641507" y="2876401"/>
            <a:ext cx="702502" cy="124687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557" y="314518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Reaction Notification Process</a:t>
            </a:r>
          </a:p>
        </p:txBody>
      </p:sp>
      <p:cxnSp>
        <p:nvCxnSpPr>
          <p:cNvPr id="17" name="Curved Connector 16"/>
          <p:cNvCxnSpPr>
            <a:endCxn id="6" idx="3"/>
          </p:cNvCxnSpPr>
          <p:nvPr/>
        </p:nvCxnSpPr>
        <p:spPr>
          <a:xfrm>
            <a:off x="6800988" y="1139907"/>
            <a:ext cx="52317" cy="3755615"/>
          </a:xfrm>
          <a:prstGeom prst="curvedConnector3">
            <a:avLst>
              <a:gd name="adj1" fmla="val 1863991"/>
            </a:avLst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13374" y="2737901"/>
            <a:ext cx="178606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Step3: Validation</a:t>
            </a:r>
          </a:p>
        </p:txBody>
      </p:sp>
      <p:sp>
        <p:nvSpPr>
          <p:cNvPr id="22" name="正方形/長方形 54"/>
          <p:cNvSpPr/>
          <p:nvPr/>
        </p:nvSpPr>
        <p:spPr bwMode="gray">
          <a:xfrm>
            <a:off x="4283968" y="205355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円柱 55"/>
          <p:cNvSpPr/>
          <p:nvPr/>
        </p:nvSpPr>
        <p:spPr bwMode="gray">
          <a:xfrm>
            <a:off x="5338327" y="451093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56"/>
          <p:cNvSpPr/>
          <p:nvPr/>
        </p:nvSpPr>
        <p:spPr bwMode="gray">
          <a:xfrm>
            <a:off x="4334176" y="451093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正方形/長方形 57"/>
          <p:cNvSpPr/>
          <p:nvPr/>
        </p:nvSpPr>
        <p:spPr bwMode="gray">
          <a:xfrm>
            <a:off x="4283968" y="902961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円柱 58"/>
          <p:cNvSpPr/>
          <p:nvPr/>
        </p:nvSpPr>
        <p:spPr bwMode="gray">
          <a:xfrm>
            <a:off x="5338327" y="1188453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59"/>
          <p:cNvSpPr/>
          <p:nvPr/>
        </p:nvSpPr>
        <p:spPr bwMode="gray">
          <a:xfrm>
            <a:off x="4334176" y="1188453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正方形/長方形 60"/>
          <p:cNvSpPr/>
          <p:nvPr/>
        </p:nvSpPr>
        <p:spPr bwMode="gray">
          <a:xfrm>
            <a:off x="4283968" y="0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9" name="直線矢印コネクタ 65"/>
          <p:cNvCxnSpPr/>
          <p:nvPr/>
        </p:nvCxnSpPr>
        <p:spPr bwMode="auto">
          <a:xfrm flipV="1">
            <a:off x="4528544" y="847655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411760" y="764704"/>
            <a:ext cx="172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Media</a:t>
            </a:r>
          </a:p>
          <a:p>
            <a:r>
              <a:rPr lang="en-US" sz="2800" dirty="0">
                <a:latin typeface="+mn-lt"/>
              </a:rPr>
              <a:t>Company</a:t>
            </a:r>
            <a:endParaRPr kumimoji="1"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902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54"/>
          <p:cNvSpPr/>
          <p:nvPr/>
        </p:nvSpPr>
        <p:spPr bwMode="gray">
          <a:xfrm>
            <a:off x="2267744" y="466003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円柱 55"/>
          <p:cNvSpPr/>
          <p:nvPr/>
        </p:nvSpPr>
        <p:spPr bwMode="gray">
          <a:xfrm>
            <a:off x="3322103" y="711741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正方形/長方形 56"/>
          <p:cNvSpPr/>
          <p:nvPr/>
        </p:nvSpPr>
        <p:spPr bwMode="gray">
          <a:xfrm>
            <a:off x="2317952" y="711741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正方形/長方形 57"/>
          <p:cNvSpPr/>
          <p:nvPr/>
        </p:nvSpPr>
        <p:spPr bwMode="gray">
          <a:xfrm>
            <a:off x="2267744" y="1163609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円柱 58"/>
          <p:cNvSpPr/>
          <p:nvPr/>
        </p:nvSpPr>
        <p:spPr bwMode="gray">
          <a:xfrm>
            <a:off x="3322103" y="1449101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正方形/長方形 59"/>
          <p:cNvSpPr/>
          <p:nvPr/>
        </p:nvSpPr>
        <p:spPr bwMode="gray">
          <a:xfrm>
            <a:off x="2317952" y="1449101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正方形/長方形 60"/>
          <p:cNvSpPr/>
          <p:nvPr/>
        </p:nvSpPr>
        <p:spPr bwMode="gray">
          <a:xfrm>
            <a:off x="2267744" y="260648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0" name="直線矢印コネクタ 65"/>
          <p:cNvCxnSpPr/>
          <p:nvPr/>
        </p:nvCxnSpPr>
        <p:spPr bwMode="auto">
          <a:xfrm flipV="1">
            <a:off x="2512320" y="1108303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54"/>
          <p:cNvSpPr/>
          <p:nvPr/>
        </p:nvSpPr>
        <p:spPr bwMode="gray">
          <a:xfrm>
            <a:off x="7200828" y="1834155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円柱 55"/>
          <p:cNvSpPr/>
          <p:nvPr/>
        </p:nvSpPr>
        <p:spPr bwMode="gray">
          <a:xfrm>
            <a:off x="8255187" y="2079893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正方形/長方形 56"/>
          <p:cNvSpPr/>
          <p:nvPr/>
        </p:nvSpPr>
        <p:spPr bwMode="gray">
          <a:xfrm>
            <a:off x="7251036" y="2079893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正方形/長方形 57"/>
          <p:cNvSpPr/>
          <p:nvPr/>
        </p:nvSpPr>
        <p:spPr bwMode="gray">
          <a:xfrm>
            <a:off x="7200828" y="2531761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円柱 58"/>
          <p:cNvSpPr/>
          <p:nvPr/>
        </p:nvSpPr>
        <p:spPr bwMode="gray">
          <a:xfrm>
            <a:off x="8255187" y="2817253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正方形/長方形 59"/>
          <p:cNvSpPr/>
          <p:nvPr/>
        </p:nvSpPr>
        <p:spPr bwMode="gray">
          <a:xfrm>
            <a:off x="7251036" y="2817253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正方形/長方形 60"/>
          <p:cNvSpPr/>
          <p:nvPr/>
        </p:nvSpPr>
        <p:spPr bwMode="gray">
          <a:xfrm>
            <a:off x="7200828" y="1628800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2" name="直線矢印コネクタ 65"/>
          <p:cNvCxnSpPr/>
          <p:nvPr/>
        </p:nvCxnSpPr>
        <p:spPr bwMode="auto">
          <a:xfrm flipV="1">
            <a:off x="7445404" y="2476455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正方形/長方形 54"/>
          <p:cNvSpPr/>
          <p:nvPr/>
        </p:nvSpPr>
        <p:spPr bwMode="gray">
          <a:xfrm>
            <a:off x="6156176" y="4210419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円柱 55"/>
          <p:cNvSpPr/>
          <p:nvPr/>
        </p:nvSpPr>
        <p:spPr bwMode="gray">
          <a:xfrm>
            <a:off x="7210535" y="4456157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正方形/長方形 56"/>
          <p:cNvSpPr/>
          <p:nvPr/>
        </p:nvSpPr>
        <p:spPr bwMode="gray">
          <a:xfrm>
            <a:off x="6206384" y="4456157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正方形/長方形 57"/>
          <p:cNvSpPr/>
          <p:nvPr/>
        </p:nvSpPr>
        <p:spPr bwMode="gray">
          <a:xfrm>
            <a:off x="6156176" y="4908025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円柱 58"/>
          <p:cNvSpPr/>
          <p:nvPr/>
        </p:nvSpPr>
        <p:spPr bwMode="gray">
          <a:xfrm>
            <a:off x="7210535" y="5193517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59"/>
          <p:cNvSpPr/>
          <p:nvPr/>
        </p:nvSpPr>
        <p:spPr bwMode="gray">
          <a:xfrm>
            <a:off x="6206384" y="5193517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60"/>
          <p:cNvSpPr/>
          <p:nvPr/>
        </p:nvSpPr>
        <p:spPr bwMode="gray">
          <a:xfrm>
            <a:off x="6156176" y="4005064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4" name="直線矢印コネクタ 65"/>
          <p:cNvCxnSpPr/>
          <p:nvPr/>
        </p:nvCxnSpPr>
        <p:spPr bwMode="auto">
          <a:xfrm flipV="1">
            <a:off x="6400752" y="4852719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822566" y="1458997"/>
            <a:ext cx="3018593" cy="1544498"/>
          </a:xfrm>
          <a:prstGeom prst="diamon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Delivery Algorithm</a:t>
            </a:r>
          </a:p>
        </p:txBody>
      </p:sp>
      <p:sp>
        <p:nvSpPr>
          <p:cNvPr id="9" name="Diamond 8"/>
          <p:cNvSpPr/>
          <p:nvPr/>
        </p:nvSpPr>
        <p:spPr>
          <a:xfrm>
            <a:off x="3834712" y="4123273"/>
            <a:ext cx="3018593" cy="1544498"/>
          </a:xfrm>
          <a:prstGeom prst="diamon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Local Delivery</a:t>
            </a:r>
          </a:p>
        </p:txBody>
      </p:sp>
      <p:pic>
        <p:nvPicPr>
          <p:cNvPr id="10" name="Picture 9" descr="facebook-small-logo-thumb-360x360-75537-thumb-300x300-781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32" y="1272454"/>
            <a:ext cx="1100667" cy="1100667"/>
          </a:xfrm>
          <a:prstGeom prst="rect">
            <a:avLst/>
          </a:prstGeom>
        </p:spPr>
      </p:pic>
      <p:pic>
        <p:nvPicPr>
          <p:cNvPr id="11" name="Picture 10" descr="ds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79" y="3581853"/>
            <a:ext cx="1405466" cy="1405466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457200" y="4418935"/>
            <a:ext cx="1185333" cy="11345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Can 12"/>
          <p:cNvSpPr/>
          <p:nvPr/>
        </p:nvSpPr>
        <p:spPr>
          <a:xfrm rot="16200000">
            <a:off x="2611838" y="3891894"/>
            <a:ext cx="372534" cy="1971615"/>
          </a:xfrm>
          <a:prstGeom prst="can">
            <a:avLst>
              <a:gd name="adj" fmla="val 81250"/>
            </a:avLst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2297" y="5131037"/>
            <a:ext cx="209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Channel</a:t>
            </a:r>
          </a:p>
        </p:txBody>
      </p:sp>
      <p:sp>
        <p:nvSpPr>
          <p:cNvPr id="15" name="Oval 14"/>
          <p:cNvSpPr/>
          <p:nvPr/>
        </p:nvSpPr>
        <p:spPr>
          <a:xfrm>
            <a:off x="1032938" y="1272454"/>
            <a:ext cx="1693334" cy="1731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SINCERE</a:t>
            </a:r>
          </a:p>
          <a:p>
            <a:pPr algn="ctr"/>
            <a:r>
              <a:rPr lang="en-US" dirty="0"/>
              <a:t>Crawler</a:t>
            </a: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5331863" y="3003495"/>
            <a:ext cx="12146" cy="111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4"/>
            <a:endCxn id="9" idx="0"/>
          </p:cNvCxnSpPr>
          <p:nvPr/>
        </p:nvCxnSpPr>
        <p:spPr>
          <a:xfrm rot="16200000" flipH="1">
            <a:off x="3051918" y="1831182"/>
            <a:ext cx="1119778" cy="346440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6019800" y="2566086"/>
            <a:ext cx="3018593" cy="1544498"/>
          </a:xfrm>
          <a:prstGeom prst="diamon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Local Delivery</a:t>
            </a:r>
          </a:p>
        </p:txBody>
      </p:sp>
      <p:sp>
        <p:nvSpPr>
          <p:cNvPr id="2" name="Curved Left Arrow 1"/>
          <p:cNvSpPr/>
          <p:nvPr/>
        </p:nvSpPr>
        <p:spPr>
          <a:xfrm>
            <a:off x="7716209" y="3852435"/>
            <a:ext cx="931333" cy="88432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7720578" y="3918952"/>
            <a:ext cx="372534" cy="1971615"/>
          </a:xfrm>
          <a:prstGeom prst="can">
            <a:avLst>
              <a:gd name="adj" fmla="val 81250"/>
            </a:avLst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367" y="4710239"/>
            <a:ext cx="10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API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06212" y="4736757"/>
            <a:ext cx="10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API</a:t>
            </a:r>
          </a:p>
        </p:txBody>
      </p:sp>
      <p:sp>
        <p:nvSpPr>
          <p:cNvPr id="24" name="Can 23"/>
          <p:cNvSpPr/>
          <p:nvPr/>
        </p:nvSpPr>
        <p:spPr>
          <a:xfrm rot="16200000">
            <a:off x="7720578" y="4440684"/>
            <a:ext cx="372534" cy="1971615"/>
          </a:xfrm>
          <a:prstGeom prst="can">
            <a:avLst>
              <a:gd name="adj" fmla="val 81250"/>
            </a:avLst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06212" y="5258489"/>
            <a:ext cx="10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API</a:t>
            </a:r>
          </a:p>
        </p:txBody>
      </p:sp>
      <p:sp>
        <p:nvSpPr>
          <p:cNvPr id="26" name="Can 25"/>
          <p:cNvSpPr/>
          <p:nvPr/>
        </p:nvSpPr>
        <p:spPr>
          <a:xfrm rot="16200000">
            <a:off x="7720578" y="4962416"/>
            <a:ext cx="372534" cy="1971615"/>
          </a:xfrm>
          <a:prstGeom prst="can">
            <a:avLst>
              <a:gd name="adj" fmla="val 81250"/>
            </a:avLst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06212" y="5780221"/>
            <a:ext cx="10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5157192"/>
            <a:ext cx="107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>
                <a:latin typeface="+mn-lt"/>
              </a:rPr>
              <a:t>U. Tokyo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6256" y="3573016"/>
            <a:ext cx="150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>
                <a:latin typeface="+mn-lt"/>
              </a:rPr>
              <a:t>City of Tokyo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04451" y="2492896"/>
            <a:ext cx="118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NY Times</a:t>
            </a:r>
            <a:endParaRPr kumimoji="1"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063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935538" y="6653213"/>
            <a:ext cx="4022725" cy="201612"/>
          </a:xfrm>
        </p:spPr>
        <p:txBody>
          <a:bodyPr/>
          <a:lstStyle/>
          <a:p>
            <a:r>
              <a:rPr lang="en-US" altLang="zh-CHT"/>
              <a:t>NCHC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2393" y="626533"/>
            <a:ext cx="29674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SINCERE Post</a:t>
            </a:r>
          </a:p>
          <a:p>
            <a:pPr algn="l"/>
            <a:r>
              <a:rPr lang="en-US" dirty="0"/>
              <a:t>Post</a:t>
            </a:r>
          </a:p>
          <a:p>
            <a:pPr algn="l"/>
            <a:r>
              <a:rPr lang="en-US" dirty="0"/>
              <a:t>	Comment/Reply</a:t>
            </a:r>
          </a:p>
          <a:p>
            <a:pPr algn="l"/>
            <a:r>
              <a:rPr lang="en-US" dirty="0"/>
              <a:t>	Like/Reaction</a:t>
            </a:r>
          </a:p>
          <a:p>
            <a:pPr algn="l"/>
            <a:r>
              <a:rPr lang="en-US" dirty="0"/>
              <a:t>	User ID</a:t>
            </a:r>
          </a:p>
          <a:p>
            <a:pPr algn="l"/>
            <a:r>
              <a:rPr lang="en-US" dirty="0"/>
              <a:t>Path(s)</a:t>
            </a:r>
          </a:p>
          <a:p>
            <a:pPr algn="l"/>
            <a:r>
              <a:rPr lang="en-US" dirty="0"/>
              <a:t>	Traces for Delivery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626532"/>
            <a:ext cx="2859852" cy="20313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390" y="2783469"/>
            <a:ext cx="75797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Chaining/Consolidation of SINCERE posts</a:t>
            </a:r>
          </a:p>
          <a:p>
            <a:r>
              <a:rPr lang="en-US" sz="2400" dirty="0"/>
              <a:t>Specifying Reasons/explanation/topics</a:t>
            </a:r>
          </a:p>
          <a:p>
            <a:r>
              <a:rPr lang="en-US" sz="2400" dirty="0"/>
              <a:t>ID of the chained posts is the concatenation of both IDs</a:t>
            </a:r>
          </a:p>
          <a:p>
            <a:endParaRPr lang="en-US" sz="2400" dirty="0"/>
          </a:p>
          <a:p>
            <a:r>
              <a:rPr lang="en-US" sz="2400" dirty="0"/>
              <a:t>Either community or owner can perform Chaining</a:t>
            </a:r>
          </a:p>
          <a:p>
            <a:endParaRPr lang="en-US" sz="2400" dirty="0"/>
          </a:p>
          <a:p>
            <a:r>
              <a:rPr lang="en-US" sz="2400" dirty="0"/>
              <a:t>Result from the chaining can be fed into community feed</a:t>
            </a:r>
          </a:p>
          <a:p>
            <a:endParaRPr lang="en-US" sz="2400" dirty="0"/>
          </a:p>
          <a:p>
            <a:r>
              <a:rPr lang="en-US" sz="2400" dirty="0"/>
              <a:t>Other communities downstream can inherit chained posts</a:t>
            </a:r>
          </a:p>
        </p:txBody>
      </p:sp>
      <p:pic>
        <p:nvPicPr>
          <p:cNvPr id="9" name="Picture 8" descr="Storm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0648"/>
            <a:ext cx="1665484" cy="52462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TextBox 11"/>
          <p:cNvSpPr txBox="1"/>
          <p:nvPr/>
        </p:nvSpPr>
        <p:spPr>
          <a:xfrm>
            <a:off x="3437102" y="609598"/>
            <a:ext cx="29674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SINCERE Post</a:t>
            </a:r>
          </a:p>
          <a:p>
            <a:pPr algn="l"/>
            <a:r>
              <a:rPr lang="en-US" dirty="0"/>
              <a:t>Post</a:t>
            </a:r>
          </a:p>
          <a:p>
            <a:pPr algn="l"/>
            <a:r>
              <a:rPr lang="en-US" dirty="0"/>
              <a:t>	Comment/Reply</a:t>
            </a:r>
          </a:p>
          <a:p>
            <a:pPr algn="l"/>
            <a:r>
              <a:rPr lang="en-US" dirty="0"/>
              <a:t>	Like/Reaction</a:t>
            </a:r>
          </a:p>
          <a:p>
            <a:pPr algn="l"/>
            <a:r>
              <a:rPr lang="en-US" dirty="0"/>
              <a:t>	User ID</a:t>
            </a:r>
          </a:p>
          <a:p>
            <a:pPr algn="l"/>
            <a:r>
              <a:rPr lang="en-US" dirty="0"/>
              <a:t>Path(s)</a:t>
            </a:r>
          </a:p>
          <a:p>
            <a:pPr algn="l"/>
            <a:r>
              <a:rPr lang="en-US" dirty="0"/>
              <a:t>	Traces for Delivery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3" y="609597"/>
            <a:ext cx="3015205" cy="20313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pic>
        <p:nvPicPr>
          <p:cNvPr id="14" name="Picture 13" descr="998274_10151562999490950_1417684488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67" y="275166"/>
            <a:ext cx="702733" cy="7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4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8986" y="626533"/>
            <a:ext cx="29674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SINCERE Post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	Comment/Reply</a:t>
            </a:r>
          </a:p>
          <a:p>
            <a:r>
              <a:rPr lang="en-US" dirty="0"/>
              <a:t>	Like/Reaction</a:t>
            </a:r>
          </a:p>
          <a:p>
            <a:r>
              <a:rPr lang="en-US" dirty="0"/>
              <a:t>	User ID</a:t>
            </a:r>
          </a:p>
          <a:p>
            <a:r>
              <a:rPr lang="en-US" dirty="0"/>
              <a:t>Path(s)</a:t>
            </a:r>
          </a:p>
          <a:p>
            <a:r>
              <a:rPr lang="en-US" dirty="0"/>
              <a:t>	Traces for Delivery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Trace/Delivery</a:t>
            </a:r>
          </a:p>
          <a:p>
            <a:r>
              <a:rPr lang="en-US" dirty="0">
                <a:solidFill>
                  <a:srgbClr val="FF0000"/>
                </a:solidFill>
              </a:rPr>
              <a:t>	Path Summary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8000"/>
                </a:solidFill>
              </a:rPr>
              <a:t>with 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30887" y="626532"/>
            <a:ext cx="3209065" cy="29802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682851"/>
            <a:ext cx="833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Only the owner can add Trace/Delivery Path summary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local communities will validate the paths if they like to utilize the information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For chained SINCERE posts, all owners need to agree the summary</a:t>
            </a:r>
          </a:p>
        </p:txBody>
      </p:sp>
      <p:pic>
        <p:nvPicPr>
          <p:cNvPr id="9" name="Picture 8" descr="Storm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81151"/>
            <a:ext cx="1665484" cy="52462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1499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o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75" y="1474282"/>
            <a:ext cx="771013" cy="658573"/>
          </a:xfrm>
          <a:prstGeom prst="rect">
            <a:avLst/>
          </a:prstGeom>
        </p:spPr>
      </p:pic>
      <p:pic>
        <p:nvPicPr>
          <p:cNvPr id="5" name="Picture 4" descr="california-bear-vec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501008"/>
            <a:ext cx="1522583" cy="106580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5124"/>
            <a:ext cx="5410249" cy="693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Topology</a:t>
            </a:r>
          </a:p>
        </p:txBody>
      </p:sp>
      <p:sp>
        <p:nvSpPr>
          <p:cNvPr id="7" name="Frame 6"/>
          <p:cNvSpPr/>
          <p:nvPr/>
        </p:nvSpPr>
        <p:spPr bwMode="gray">
          <a:xfrm>
            <a:off x="1331640" y="908720"/>
            <a:ext cx="1800200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1763688" y="52292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4932040" y="52292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10" name="Picture 9" descr="University-Toky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435623"/>
            <a:ext cx="2160240" cy="936104"/>
          </a:xfrm>
          <a:prstGeom prst="rect">
            <a:avLst/>
          </a:prstGeom>
        </p:spPr>
      </p:pic>
      <p:pic>
        <p:nvPicPr>
          <p:cNvPr id="11" name="Picture 10" descr="ucd-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157192"/>
            <a:ext cx="1512168" cy="151216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gray">
          <a:xfrm>
            <a:off x="35496" y="34290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2915816" y="34290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4" name="Oval 13"/>
          <p:cNvSpPr/>
          <p:nvPr/>
        </p:nvSpPr>
        <p:spPr bwMode="gray">
          <a:xfrm>
            <a:off x="6732240" y="34290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15" name="Picture 14" descr="japantimes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52694"/>
            <a:ext cx="2232248" cy="340402"/>
          </a:xfrm>
          <a:prstGeom prst="rect">
            <a:avLst/>
          </a:prstGeom>
        </p:spPr>
      </p:pic>
      <p:pic>
        <p:nvPicPr>
          <p:cNvPr id="16" name="Picture 15" descr="150px-Emblem_of_Tokyo_Metropolis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32" y="3501008"/>
            <a:ext cx="994268" cy="1146722"/>
          </a:xfrm>
          <a:prstGeom prst="rect">
            <a:avLst/>
          </a:prstGeom>
        </p:spPr>
      </p:pic>
      <p:pic>
        <p:nvPicPr>
          <p:cNvPr id="17" name="Picture 16" descr="new-york-times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88469"/>
            <a:ext cx="1259632" cy="900371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 bwMode="gray">
          <a:xfrm>
            <a:off x="3995936" y="908720"/>
            <a:ext cx="1800200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9" name="Frame 18"/>
          <p:cNvSpPr/>
          <p:nvPr/>
        </p:nvSpPr>
        <p:spPr bwMode="gray">
          <a:xfrm>
            <a:off x="6084168" y="908720"/>
            <a:ext cx="1800200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20" name="Picture 19" descr="CBS_News.sv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46347"/>
            <a:ext cx="1296144" cy="842493"/>
          </a:xfrm>
          <a:prstGeom prst="rect">
            <a:avLst/>
          </a:prstGeom>
        </p:spPr>
      </p:pic>
      <p:pic>
        <p:nvPicPr>
          <p:cNvPr id="21" name="Picture 20" descr="fox-news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52194"/>
            <a:ext cx="1008112" cy="100811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7" idx="2"/>
            <a:endCxn id="12" idx="0"/>
          </p:cNvCxnSpPr>
          <p:nvPr/>
        </p:nvCxnSpPr>
        <p:spPr bwMode="auto">
          <a:xfrm flipH="1">
            <a:off x="1223628" y="2204864"/>
            <a:ext cx="1008112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2"/>
            <a:endCxn id="13" idx="0"/>
          </p:cNvCxnSpPr>
          <p:nvPr/>
        </p:nvCxnSpPr>
        <p:spPr bwMode="auto">
          <a:xfrm>
            <a:off x="2231740" y="2204864"/>
            <a:ext cx="1872208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7" idx="2"/>
            <a:endCxn id="14" idx="0"/>
          </p:cNvCxnSpPr>
          <p:nvPr/>
        </p:nvCxnSpPr>
        <p:spPr bwMode="auto">
          <a:xfrm>
            <a:off x="2231740" y="2204864"/>
            <a:ext cx="5688632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8" idx="2"/>
            <a:endCxn id="14" idx="0"/>
          </p:cNvCxnSpPr>
          <p:nvPr/>
        </p:nvCxnSpPr>
        <p:spPr bwMode="auto">
          <a:xfrm>
            <a:off x="4896036" y="2204864"/>
            <a:ext cx="3024336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8" idx="2"/>
            <a:endCxn id="12" idx="0"/>
          </p:cNvCxnSpPr>
          <p:nvPr/>
        </p:nvCxnSpPr>
        <p:spPr bwMode="auto">
          <a:xfrm flipH="1">
            <a:off x="1223628" y="2204864"/>
            <a:ext cx="3672408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9" idx="2"/>
            <a:endCxn id="13" idx="0"/>
          </p:cNvCxnSpPr>
          <p:nvPr/>
        </p:nvCxnSpPr>
        <p:spPr bwMode="auto">
          <a:xfrm flipH="1">
            <a:off x="4103948" y="2204864"/>
            <a:ext cx="2880320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9" idx="2"/>
            <a:endCxn id="14" idx="0"/>
          </p:cNvCxnSpPr>
          <p:nvPr/>
        </p:nvCxnSpPr>
        <p:spPr bwMode="auto">
          <a:xfrm>
            <a:off x="6984268" y="2204864"/>
            <a:ext cx="936104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4" idx="4"/>
            <a:endCxn id="9" idx="0"/>
          </p:cNvCxnSpPr>
          <p:nvPr/>
        </p:nvCxnSpPr>
        <p:spPr bwMode="auto">
          <a:xfrm flipH="1">
            <a:off x="6120172" y="4725144"/>
            <a:ext cx="1800200" cy="5040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3" idx="4"/>
            <a:endCxn id="8" idx="0"/>
          </p:cNvCxnSpPr>
          <p:nvPr/>
        </p:nvCxnSpPr>
        <p:spPr bwMode="auto">
          <a:xfrm flipH="1">
            <a:off x="2951820" y="4725144"/>
            <a:ext cx="1152128" cy="5040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12" idx="4"/>
            <a:endCxn id="8" idx="0"/>
          </p:cNvCxnSpPr>
          <p:nvPr/>
        </p:nvCxnSpPr>
        <p:spPr bwMode="auto">
          <a:xfrm>
            <a:off x="1223628" y="4725144"/>
            <a:ext cx="1728192" cy="5040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8" idx="2"/>
            <a:endCxn id="9" idx="0"/>
          </p:cNvCxnSpPr>
          <p:nvPr/>
        </p:nvCxnSpPr>
        <p:spPr bwMode="auto">
          <a:xfrm>
            <a:off x="4896036" y="2204864"/>
            <a:ext cx="1224136" cy="30243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 bwMode="auto">
          <a:xfrm>
            <a:off x="2231740" y="2204864"/>
            <a:ext cx="720080" cy="30243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14" idx="2"/>
            <a:endCxn id="13" idx="6"/>
          </p:cNvCxnSpPr>
          <p:nvPr/>
        </p:nvCxnSpPr>
        <p:spPr bwMode="auto">
          <a:xfrm flipH="1">
            <a:off x="5292080" y="4077072"/>
            <a:ext cx="1440160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3" idx="2"/>
            <a:endCxn id="12" idx="6"/>
          </p:cNvCxnSpPr>
          <p:nvPr/>
        </p:nvCxnSpPr>
        <p:spPr bwMode="auto">
          <a:xfrm flipH="1">
            <a:off x="2411760" y="4077072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8" idx="6"/>
            <a:endCxn id="9" idx="2"/>
          </p:cNvCxnSpPr>
          <p:nvPr/>
        </p:nvCxnSpPr>
        <p:spPr bwMode="auto">
          <a:xfrm>
            <a:off x="4139952" y="5877272"/>
            <a:ext cx="792088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9" idx="2"/>
            <a:endCxn id="8" idx="6"/>
          </p:cNvCxnSpPr>
          <p:nvPr/>
        </p:nvCxnSpPr>
        <p:spPr bwMode="auto">
          <a:xfrm flipH="1">
            <a:off x="4139952" y="5877272"/>
            <a:ext cx="792088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2" idx="6"/>
            <a:endCxn id="13" idx="2"/>
          </p:cNvCxnSpPr>
          <p:nvPr/>
        </p:nvCxnSpPr>
        <p:spPr bwMode="auto">
          <a:xfrm>
            <a:off x="2411760" y="4077072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9" idx="2"/>
            <a:endCxn id="9" idx="0"/>
          </p:cNvCxnSpPr>
          <p:nvPr/>
        </p:nvCxnSpPr>
        <p:spPr bwMode="auto">
          <a:xfrm flipH="1">
            <a:off x="6120172" y="2204864"/>
            <a:ext cx="864096" cy="30243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18" idx="1"/>
            <a:endCxn id="7" idx="3"/>
          </p:cNvCxnSpPr>
          <p:nvPr/>
        </p:nvCxnSpPr>
        <p:spPr bwMode="auto">
          <a:xfrm flipH="1">
            <a:off x="3131840" y="1556792"/>
            <a:ext cx="86409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8" idx="3"/>
            <a:endCxn id="19" idx="1"/>
          </p:cNvCxnSpPr>
          <p:nvPr/>
        </p:nvCxnSpPr>
        <p:spPr bwMode="auto">
          <a:xfrm>
            <a:off x="5796136" y="1556792"/>
            <a:ext cx="288032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Frame 41"/>
          <p:cNvSpPr/>
          <p:nvPr/>
        </p:nvSpPr>
        <p:spPr bwMode="gray">
          <a:xfrm>
            <a:off x="8028384" y="1196752"/>
            <a:ext cx="1008112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cxnSp>
        <p:nvCxnSpPr>
          <p:cNvPr id="43" name="Straight Arrow Connector 42"/>
          <p:cNvCxnSpPr>
            <a:stCxn id="42" idx="2"/>
            <a:endCxn id="14" idx="0"/>
          </p:cNvCxnSpPr>
          <p:nvPr/>
        </p:nvCxnSpPr>
        <p:spPr bwMode="auto">
          <a:xfrm flipH="1">
            <a:off x="7920372" y="2492896"/>
            <a:ext cx="612068" cy="936104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Elbow Connector 43"/>
          <p:cNvCxnSpPr>
            <a:stCxn id="18" idx="0"/>
            <a:endCxn id="42" idx="0"/>
          </p:cNvCxnSpPr>
          <p:nvPr/>
        </p:nvCxnSpPr>
        <p:spPr bwMode="auto">
          <a:xfrm rot="16200000" flipH="1">
            <a:off x="6570222" y="-765466"/>
            <a:ext cx="288032" cy="3636404"/>
          </a:xfrm>
          <a:prstGeom prst="bentConnector3">
            <a:avLst>
              <a:gd name="adj1" fmla="val -135121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Elbow Connector 44"/>
          <p:cNvCxnSpPr>
            <a:stCxn id="19" idx="0"/>
            <a:endCxn id="42" idx="0"/>
          </p:cNvCxnSpPr>
          <p:nvPr/>
        </p:nvCxnSpPr>
        <p:spPr bwMode="auto">
          <a:xfrm rot="16200000" flipH="1">
            <a:off x="7614338" y="278650"/>
            <a:ext cx="288032" cy="1548172"/>
          </a:xfrm>
          <a:prstGeom prst="bentConnector3">
            <a:avLst>
              <a:gd name="adj1" fmla="val -79366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Elbow Connector 45"/>
          <p:cNvCxnSpPr>
            <a:stCxn id="7" idx="0"/>
            <a:endCxn id="42" idx="0"/>
          </p:cNvCxnSpPr>
          <p:nvPr/>
        </p:nvCxnSpPr>
        <p:spPr bwMode="auto">
          <a:xfrm rot="16200000" flipH="1">
            <a:off x="5238074" y="-2097614"/>
            <a:ext cx="288032" cy="6300700"/>
          </a:xfrm>
          <a:prstGeom prst="bentConnector3">
            <a:avLst>
              <a:gd name="adj1" fmla="val -190876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816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863" y="-1588"/>
            <a:ext cx="7858125" cy="6937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AS# List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8275" y="869950"/>
            <a:ext cx="8786813" cy="5592763"/>
          </a:xfrm>
        </p:spPr>
        <p:txBody>
          <a:bodyPr/>
          <a:lstStyle/>
          <a:p>
            <a:r>
              <a:rPr lang="en-US" dirty="0"/>
              <a:t>New York Times (AS#1)</a:t>
            </a:r>
          </a:p>
          <a:p>
            <a:r>
              <a:rPr lang="en-US" dirty="0"/>
              <a:t>CBS News (AS#2)</a:t>
            </a:r>
          </a:p>
          <a:p>
            <a:r>
              <a:rPr lang="en-US" dirty="0"/>
              <a:t>Fox News (AS#3)</a:t>
            </a:r>
          </a:p>
          <a:p>
            <a:r>
              <a:rPr lang="en-US" dirty="0"/>
              <a:t>Sacramento Bee (AS#4)</a:t>
            </a:r>
          </a:p>
          <a:p>
            <a:r>
              <a:rPr lang="en-US" dirty="0"/>
              <a:t>Japan Times (AS#5)</a:t>
            </a:r>
          </a:p>
          <a:p>
            <a:r>
              <a:rPr lang="en-US" dirty="0"/>
              <a:t>Tokyo (AS#6)</a:t>
            </a:r>
          </a:p>
          <a:p>
            <a:r>
              <a:rPr lang="en-US" dirty="0"/>
              <a:t>California (AS#7)</a:t>
            </a:r>
          </a:p>
          <a:p>
            <a:r>
              <a:rPr lang="en-US" dirty="0"/>
              <a:t>University of Tokyo (AS#8)</a:t>
            </a:r>
          </a:p>
          <a:p>
            <a:r>
              <a:rPr lang="en-US" dirty="0"/>
              <a:t>UC Davis (AS#9)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8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o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75" y="1474282"/>
            <a:ext cx="771013" cy="658573"/>
          </a:xfrm>
          <a:prstGeom prst="rect">
            <a:avLst/>
          </a:prstGeom>
        </p:spPr>
      </p:pic>
      <p:pic>
        <p:nvPicPr>
          <p:cNvPr id="5" name="Picture 4" descr="california-bear-vec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501008"/>
            <a:ext cx="1522583" cy="106580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5124"/>
            <a:ext cx="5410249" cy="693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Delivery</a:t>
            </a:r>
          </a:p>
        </p:txBody>
      </p:sp>
      <p:sp>
        <p:nvSpPr>
          <p:cNvPr id="7" name="Frame 6"/>
          <p:cNvSpPr/>
          <p:nvPr/>
        </p:nvSpPr>
        <p:spPr bwMode="gray">
          <a:xfrm>
            <a:off x="1331640" y="908720"/>
            <a:ext cx="1800200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1763688" y="52292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4932040" y="52292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10" name="Picture 9" descr="University-Toky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435623"/>
            <a:ext cx="2160240" cy="936104"/>
          </a:xfrm>
          <a:prstGeom prst="rect">
            <a:avLst/>
          </a:prstGeom>
        </p:spPr>
      </p:pic>
      <p:pic>
        <p:nvPicPr>
          <p:cNvPr id="11" name="Picture 10" descr="ucd-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157192"/>
            <a:ext cx="1512168" cy="151216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gray">
          <a:xfrm>
            <a:off x="35496" y="34290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2915816" y="34290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4" name="Oval 13"/>
          <p:cNvSpPr/>
          <p:nvPr/>
        </p:nvSpPr>
        <p:spPr bwMode="gray">
          <a:xfrm>
            <a:off x="6732240" y="34290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15" name="Picture 14" descr="japantimes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52694"/>
            <a:ext cx="2232248" cy="340402"/>
          </a:xfrm>
          <a:prstGeom prst="rect">
            <a:avLst/>
          </a:prstGeom>
        </p:spPr>
      </p:pic>
      <p:pic>
        <p:nvPicPr>
          <p:cNvPr id="16" name="Picture 15" descr="150px-Emblem_of_Tokyo_Metropolis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32" y="3501008"/>
            <a:ext cx="994268" cy="1146722"/>
          </a:xfrm>
          <a:prstGeom prst="rect">
            <a:avLst/>
          </a:prstGeom>
        </p:spPr>
      </p:pic>
      <p:pic>
        <p:nvPicPr>
          <p:cNvPr id="17" name="Picture 16" descr="new-york-times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88469"/>
            <a:ext cx="1259632" cy="900371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 bwMode="gray">
          <a:xfrm>
            <a:off x="3995936" y="908720"/>
            <a:ext cx="1800200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9" name="Frame 18"/>
          <p:cNvSpPr/>
          <p:nvPr/>
        </p:nvSpPr>
        <p:spPr bwMode="gray">
          <a:xfrm>
            <a:off x="6084168" y="908720"/>
            <a:ext cx="1800200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20" name="Picture 19" descr="CBS_News.sv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46347"/>
            <a:ext cx="1296144" cy="842493"/>
          </a:xfrm>
          <a:prstGeom prst="rect">
            <a:avLst/>
          </a:prstGeom>
        </p:spPr>
      </p:pic>
      <p:pic>
        <p:nvPicPr>
          <p:cNvPr id="21" name="Picture 20" descr="fox-news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52194"/>
            <a:ext cx="1008112" cy="100811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7" idx="2"/>
            <a:endCxn id="12" idx="0"/>
          </p:cNvCxnSpPr>
          <p:nvPr/>
        </p:nvCxnSpPr>
        <p:spPr bwMode="auto">
          <a:xfrm flipH="1">
            <a:off x="1223628" y="2204864"/>
            <a:ext cx="1008112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2"/>
            <a:endCxn id="13" idx="0"/>
          </p:cNvCxnSpPr>
          <p:nvPr/>
        </p:nvCxnSpPr>
        <p:spPr bwMode="auto">
          <a:xfrm>
            <a:off x="2231740" y="2204864"/>
            <a:ext cx="1872208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7" idx="2"/>
            <a:endCxn id="14" idx="0"/>
          </p:cNvCxnSpPr>
          <p:nvPr/>
        </p:nvCxnSpPr>
        <p:spPr bwMode="auto">
          <a:xfrm>
            <a:off x="2231740" y="2204864"/>
            <a:ext cx="5688632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8" idx="2"/>
            <a:endCxn id="14" idx="0"/>
          </p:cNvCxnSpPr>
          <p:nvPr/>
        </p:nvCxnSpPr>
        <p:spPr bwMode="auto">
          <a:xfrm>
            <a:off x="4896036" y="2204864"/>
            <a:ext cx="3024336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8" idx="2"/>
            <a:endCxn id="12" idx="0"/>
          </p:cNvCxnSpPr>
          <p:nvPr/>
        </p:nvCxnSpPr>
        <p:spPr bwMode="auto">
          <a:xfrm flipH="1">
            <a:off x="1223628" y="2204864"/>
            <a:ext cx="3672408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9" idx="2"/>
            <a:endCxn id="13" idx="0"/>
          </p:cNvCxnSpPr>
          <p:nvPr/>
        </p:nvCxnSpPr>
        <p:spPr bwMode="auto">
          <a:xfrm flipH="1">
            <a:off x="4103948" y="2204864"/>
            <a:ext cx="2880320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9" idx="2"/>
            <a:endCxn id="14" idx="0"/>
          </p:cNvCxnSpPr>
          <p:nvPr/>
        </p:nvCxnSpPr>
        <p:spPr bwMode="auto">
          <a:xfrm>
            <a:off x="6984268" y="2204864"/>
            <a:ext cx="936104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4" idx="4"/>
            <a:endCxn id="9" idx="0"/>
          </p:cNvCxnSpPr>
          <p:nvPr/>
        </p:nvCxnSpPr>
        <p:spPr bwMode="auto">
          <a:xfrm flipH="1">
            <a:off x="6120172" y="4725144"/>
            <a:ext cx="1800200" cy="5040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3" idx="4"/>
            <a:endCxn id="8" idx="0"/>
          </p:cNvCxnSpPr>
          <p:nvPr/>
        </p:nvCxnSpPr>
        <p:spPr bwMode="auto">
          <a:xfrm flipH="1">
            <a:off x="2951820" y="4725144"/>
            <a:ext cx="1152128" cy="5040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12" idx="4"/>
            <a:endCxn id="8" idx="0"/>
          </p:cNvCxnSpPr>
          <p:nvPr/>
        </p:nvCxnSpPr>
        <p:spPr bwMode="auto">
          <a:xfrm>
            <a:off x="1223628" y="4725144"/>
            <a:ext cx="1728192" cy="5040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8" idx="2"/>
            <a:endCxn id="9" idx="0"/>
          </p:cNvCxnSpPr>
          <p:nvPr/>
        </p:nvCxnSpPr>
        <p:spPr bwMode="auto">
          <a:xfrm>
            <a:off x="4896036" y="2204864"/>
            <a:ext cx="1224136" cy="30243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 bwMode="auto">
          <a:xfrm>
            <a:off x="2231740" y="2204864"/>
            <a:ext cx="720080" cy="30243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14" idx="2"/>
            <a:endCxn id="13" idx="6"/>
          </p:cNvCxnSpPr>
          <p:nvPr/>
        </p:nvCxnSpPr>
        <p:spPr bwMode="auto">
          <a:xfrm flipH="1">
            <a:off x="5292080" y="4077072"/>
            <a:ext cx="1440160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3" idx="2"/>
            <a:endCxn id="12" idx="6"/>
          </p:cNvCxnSpPr>
          <p:nvPr/>
        </p:nvCxnSpPr>
        <p:spPr bwMode="auto">
          <a:xfrm flipH="1">
            <a:off x="2411760" y="4077072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8" idx="6"/>
            <a:endCxn id="9" idx="2"/>
          </p:cNvCxnSpPr>
          <p:nvPr/>
        </p:nvCxnSpPr>
        <p:spPr bwMode="auto">
          <a:xfrm>
            <a:off x="4139952" y="5877272"/>
            <a:ext cx="792088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9" idx="2"/>
            <a:endCxn id="8" idx="6"/>
          </p:cNvCxnSpPr>
          <p:nvPr/>
        </p:nvCxnSpPr>
        <p:spPr bwMode="auto">
          <a:xfrm flipH="1">
            <a:off x="4139952" y="5877272"/>
            <a:ext cx="792088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2" idx="6"/>
            <a:endCxn id="13" idx="2"/>
          </p:cNvCxnSpPr>
          <p:nvPr/>
        </p:nvCxnSpPr>
        <p:spPr bwMode="auto">
          <a:xfrm>
            <a:off x="2411760" y="4077072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9" idx="2"/>
            <a:endCxn id="9" idx="0"/>
          </p:cNvCxnSpPr>
          <p:nvPr/>
        </p:nvCxnSpPr>
        <p:spPr bwMode="auto">
          <a:xfrm flipH="1">
            <a:off x="6120172" y="2204864"/>
            <a:ext cx="864096" cy="30243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18" idx="1"/>
            <a:endCxn id="7" idx="3"/>
          </p:cNvCxnSpPr>
          <p:nvPr/>
        </p:nvCxnSpPr>
        <p:spPr bwMode="auto">
          <a:xfrm flipH="1">
            <a:off x="3131840" y="1556792"/>
            <a:ext cx="86409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8" idx="3"/>
            <a:endCxn id="19" idx="1"/>
          </p:cNvCxnSpPr>
          <p:nvPr/>
        </p:nvCxnSpPr>
        <p:spPr bwMode="auto">
          <a:xfrm>
            <a:off x="5796136" y="1556792"/>
            <a:ext cx="288032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Frame 41"/>
          <p:cNvSpPr/>
          <p:nvPr/>
        </p:nvSpPr>
        <p:spPr bwMode="gray">
          <a:xfrm>
            <a:off x="8028384" y="1196752"/>
            <a:ext cx="1008112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cxnSp>
        <p:nvCxnSpPr>
          <p:cNvPr id="43" name="Straight Arrow Connector 42"/>
          <p:cNvCxnSpPr>
            <a:stCxn id="42" idx="2"/>
            <a:endCxn id="14" idx="0"/>
          </p:cNvCxnSpPr>
          <p:nvPr/>
        </p:nvCxnSpPr>
        <p:spPr bwMode="auto">
          <a:xfrm flipH="1">
            <a:off x="7920372" y="2492896"/>
            <a:ext cx="612068" cy="936104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Elbow Connector 43"/>
          <p:cNvCxnSpPr>
            <a:stCxn id="18" idx="0"/>
            <a:endCxn id="42" idx="0"/>
          </p:cNvCxnSpPr>
          <p:nvPr/>
        </p:nvCxnSpPr>
        <p:spPr bwMode="auto">
          <a:xfrm rot="16200000" flipH="1">
            <a:off x="6570222" y="-765466"/>
            <a:ext cx="288032" cy="3636404"/>
          </a:xfrm>
          <a:prstGeom prst="bentConnector3">
            <a:avLst>
              <a:gd name="adj1" fmla="val -135121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Elbow Connector 44"/>
          <p:cNvCxnSpPr>
            <a:stCxn id="19" idx="0"/>
            <a:endCxn id="42" idx="0"/>
          </p:cNvCxnSpPr>
          <p:nvPr/>
        </p:nvCxnSpPr>
        <p:spPr bwMode="auto">
          <a:xfrm rot="16200000" flipH="1">
            <a:off x="7614338" y="278650"/>
            <a:ext cx="288032" cy="1548172"/>
          </a:xfrm>
          <a:prstGeom prst="bentConnector3">
            <a:avLst>
              <a:gd name="adj1" fmla="val -79366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Elbow Connector 45"/>
          <p:cNvCxnSpPr>
            <a:stCxn id="7" idx="0"/>
            <a:endCxn id="42" idx="0"/>
          </p:cNvCxnSpPr>
          <p:nvPr/>
        </p:nvCxnSpPr>
        <p:spPr bwMode="auto">
          <a:xfrm rot="16200000" flipH="1">
            <a:off x="5238074" y="-2097614"/>
            <a:ext cx="288032" cy="6300700"/>
          </a:xfrm>
          <a:prstGeom prst="bentConnector3">
            <a:avLst>
              <a:gd name="adj1" fmla="val -190876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Heptagon 1"/>
          <p:cNvSpPr/>
          <p:nvPr/>
        </p:nvSpPr>
        <p:spPr>
          <a:xfrm>
            <a:off x="2031232" y="2024844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Heptagon 46"/>
          <p:cNvSpPr/>
          <p:nvPr/>
        </p:nvSpPr>
        <p:spPr>
          <a:xfrm>
            <a:off x="4695528" y="2028102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8" name="Heptagon 47"/>
          <p:cNvSpPr/>
          <p:nvPr/>
        </p:nvSpPr>
        <p:spPr>
          <a:xfrm>
            <a:off x="6819456" y="1969547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9" name="Heptagon 48"/>
          <p:cNvSpPr/>
          <p:nvPr/>
        </p:nvSpPr>
        <p:spPr>
          <a:xfrm>
            <a:off x="7683860" y="4693226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0" name="Heptagon 49"/>
          <p:cNvSpPr/>
          <p:nvPr/>
        </p:nvSpPr>
        <p:spPr>
          <a:xfrm>
            <a:off x="3882952" y="4693226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Heptagon 50"/>
          <p:cNvSpPr/>
          <p:nvPr/>
        </p:nvSpPr>
        <p:spPr>
          <a:xfrm>
            <a:off x="1079471" y="4662108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2" name="Heptagon 51"/>
          <p:cNvSpPr/>
          <p:nvPr/>
        </p:nvSpPr>
        <p:spPr>
          <a:xfrm>
            <a:off x="8261680" y="2329587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3" name="Heptagon 52"/>
          <p:cNvSpPr/>
          <p:nvPr/>
        </p:nvSpPr>
        <p:spPr>
          <a:xfrm>
            <a:off x="4695528" y="6011687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4" name="Heptagon 53"/>
          <p:cNvSpPr/>
          <p:nvPr/>
        </p:nvSpPr>
        <p:spPr>
          <a:xfrm>
            <a:off x="3890386" y="6011687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204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o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75" y="1474282"/>
            <a:ext cx="771013" cy="658573"/>
          </a:xfrm>
          <a:prstGeom prst="rect">
            <a:avLst/>
          </a:prstGeom>
        </p:spPr>
      </p:pic>
      <p:pic>
        <p:nvPicPr>
          <p:cNvPr id="5" name="Picture 4" descr="california-bear-vec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501008"/>
            <a:ext cx="1522583" cy="1065808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 bwMode="gray">
          <a:xfrm>
            <a:off x="1331640" y="908720"/>
            <a:ext cx="1800200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1763688" y="52292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4932040" y="52292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10" name="Picture 9" descr="University-Toky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435623"/>
            <a:ext cx="2160240" cy="936104"/>
          </a:xfrm>
          <a:prstGeom prst="rect">
            <a:avLst/>
          </a:prstGeom>
        </p:spPr>
      </p:pic>
      <p:pic>
        <p:nvPicPr>
          <p:cNvPr id="11" name="Picture 10" descr="ucd-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157192"/>
            <a:ext cx="1512168" cy="151216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gray">
          <a:xfrm>
            <a:off x="35496" y="34290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2915816" y="34290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4" name="Oval 13"/>
          <p:cNvSpPr/>
          <p:nvPr/>
        </p:nvSpPr>
        <p:spPr bwMode="gray">
          <a:xfrm>
            <a:off x="6732240" y="3429000"/>
            <a:ext cx="2376264" cy="1296144"/>
          </a:xfrm>
          <a:prstGeom prst="ellipse">
            <a:avLst/>
          </a:prstGeom>
          <a:noFill/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err="1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15" name="Picture 14" descr="japantimes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52694"/>
            <a:ext cx="2232248" cy="340402"/>
          </a:xfrm>
          <a:prstGeom prst="rect">
            <a:avLst/>
          </a:prstGeom>
        </p:spPr>
      </p:pic>
      <p:pic>
        <p:nvPicPr>
          <p:cNvPr id="16" name="Picture 15" descr="150px-Emblem_of_Tokyo_Metropolis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32" y="3501008"/>
            <a:ext cx="994268" cy="1146722"/>
          </a:xfrm>
          <a:prstGeom prst="rect">
            <a:avLst/>
          </a:prstGeom>
        </p:spPr>
      </p:pic>
      <p:pic>
        <p:nvPicPr>
          <p:cNvPr id="17" name="Picture 16" descr="new-york-times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88469"/>
            <a:ext cx="1259632" cy="900371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 bwMode="gray">
          <a:xfrm>
            <a:off x="3995936" y="908720"/>
            <a:ext cx="1800200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sp>
        <p:nvSpPr>
          <p:cNvPr id="19" name="Frame 18"/>
          <p:cNvSpPr/>
          <p:nvPr/>
        </p:nvSpPr>
        <p:spPr bwMode="gray">
          <a:xfrm>
            <a:off x="6084168" y="908720"/>
            <a:ext cx="1800200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pic>
        <p:nvPicPr>
          <p:cNvPr id="20" name="Picture 19" descr="CBS_News.sv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46347"/>
            <a:ext cx="1296144" cy="842493"/>
          </a:xfrm>
          <a:prstGeom prst="rect">
            <a:avLst/>
          </a:prstGeom>
        </p:spPr>
      </p:pic>
      <p:pic>
        <p:nvPicPr>
          <p:cNvPr id="21" name="Picture 20" descr="fox-news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52194"/>
            <a:ext cx="1008112" cy="100811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7" idx="2"/>
            <a:endCxn id="12" idx="0"/>
          </p:cNvCxnSpPr>
          <p:nvPr/>
        </p:nvCxnSpPr>
        <p:spPr bwMode="auto">
          <a:xfrm flipH="1">
            <a:off x="1223628" y="2204864"/>
            <a:ext cx="1008112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7" idx="2"/>
            <a:endCxn id="13" idx="0"/>
          </p:cNvCxnSpPr>
          <p:nvPr/>
        </p:nvCxnSpPr>
        <p:spPr bwMode="auto">
          <a:xfrm>
            <a:off x="2231740" y="2204864"/>
            <a:ext cx="1872208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7" idx="2"/>
            <a:endCxn id="14" idx="0"/>
          </p:cNvCxnSpPr>
          <p:nvPr/>
        </p:nvCxnSpPr>
        <p:spPr bwMode="auto">
          <a:xfrm>
            <a:off x="2231740" y="2204864"/>
            <a:ext cx="5688632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8" idx="2"/>
            <a:endCxn id="14" idx="0"/>
          </p:cNvCxnSpPr>
          <p:nvPr/>
        </p:nvCxnSpPr>
        <p:spPr bwMode="auto">
          <a:xfrm>
            <a:off x="4896036" y="2204864"/>
            <a:ext cx="3024336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8" idx="2"/>
            <a:endCxn id="12" idx="0"/>
          </p:cNvCxnSpPr>
          <p:nvPr/>
        </p:nvCxnSpPr>
        <p:spPr bwMode="auto">
          <a:xfrm flipH="1">
            <a:off x="1223628" y="2204864"/>
            <a:ext cx="3672408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9" idx="2"/>
            <a:endCxn id="13" idx="0"/>
          </p:cNvCxnSpPr>
          <p:nvPr/>
        </p:nvCxnSpPr>
        <p:spPr bwMode="auto">
          <a:xfrm flipH="1">
            <a:off x="4103948" y="2204864"/>
            <a:ext cx="2880320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9" idx="2"/>
            <a:endCxn id="14" idx="0"/>
          </p:cNvCxnSpPr>
          <p:nvPr/>
        </p:nvCxnSpPr>
        <p:spPr bwMode="auto">
          <a:xfrm>
            <a:off x="6984268" y="2204864"/>
            <a:ext cx="936104" cy="12241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4" idx="4"/>
            <a:endCxn id="9" idx="0"/>
          </p:cNvCxnSpPr>
          <p:nvPr/>
        </p:nvCxnSpPr>
        <p:spPr bwMode="auto">
          <a:xfrm flipH="1">
            <a:off x="6120172" y="4725144"/>
            <a:ext cx="1800200" cy="5040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3" idx="4"/>
            <a:endCxn id="8" idx="0"/>
          </p:cNvCxnSpPr>
          <p:nvPr/>
        </p:nvCxnSpPr>
        <p:spPr bwMode="auto">
          <a:xfrm flipH="1">
            <a:off x="2951820" y="4725144"/>
            <a:ext cx="1152128" cy="5040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12" idx="4"/>
            <a:endCxn id="8" idx="0"/>
          </p:cNvCxnSpPr>
          <p:nvPr/>
        </p:nvCxnSpPr>
        <p:spPr bwMode="auto">
          <a:xfrm>
            <a:off x="1223628" y="4725144"/>
            <a:ext cx="1728192" cy="5040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8" idx="2"/>
            <a:endCxn id="9" idx="0"/>
          </p:cNvCxnSpPr>
          <p:nvPr/>
        </p:nvCxnSpPr>
        <p:spPr bwMode="auto">
          <a:xfrm>
            <a:off x="4896036" y="2204864"/>
            <a:ext cx="1224136" cy="30243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 bwMode="auto">
          <a:xfrm>
            <a:off x="2231740" y="2204864"/>
            <a:ext cx="720080" cy="30243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14" idx="2"/>
            <a:endCxn id="13" idx="6"/>
          </p:cNvCxnSpPr>
          <p:nvPr/>
        </p:nvCxnSpPr>
        <p:spPr bwMode="auto">
          <a:xfrm flipH="1">
            <a:off x="5292080" y="4077072"/>
            <a:ext cx="1440160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3" idx="2"/>
            <a:endCxn id="12" idx="6"/>
          </p:cNvCxnSpPr>
          <p:nvPr/>
        </p:nvCxnSpPr>
        <p:spPr bwMode="auto">
          <a:xfrm flipH="1">
            <a:off x="2411760" y="4077072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8" idx="6"/>
            <a:endCxn id="9" idx="2"/>
          </p:cNvCxnSpPr>
          <p:nvPr/>
        </p:nvCxnSpPr>
        <p:spPr bwMode="auto">
          <a:xfrm>
            <a:off x="4139952" y="5877272"/>
            <a:ext cx="792088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9" idx="2"/>
            <a:endCxn id="8" idx="6"/>
          </p:cNvCxnSpPr>
          <p:nvPr/>
        </p:nvCxnSpPr>
        <p:spPr bwMode="auto">
          <a:xfrm flipH="1">
            <a:off x="4139952" y="5877272"/>
            <a:ext cx="792088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2" idx="6"/>
            <a:endCxn id="13" idx="2"/>
          </p:cNvCxnSpPr>
          <p:nvPr/>
        </p:nvCxnSpPr>
        <p:spPr bwMode="auto">
          <a:xfrm>
            <a:off x="2411760" y="4077072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9" idx="2"/>
            <a:endCxn id="9" idx="0"/>
          </p:cNvCxnSpPr>
          <p:nvPr/>
        </p:nvCxnSpPr>
        <p:spPr bwMode="auto">
          <a:xfrm flipH="1">
            <a:off x="6120172" y="2204864"/>
            <a:ext cx="864096" cy="302433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18" idx="1"/>
            <a:endCxn id="7" idx="3"/>
          </p:cNvCxnSpPr>
          <p:nvPr/>
        </p:nvCxnSpPr>
        <p:spPr bwMode="auto">
          <a:xfrm flipH="1">
            <a:off x="3131840" y="1556792"/>
            <a:ext cx="86409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8" idx="3"/>
            <a:endCxn id="19" idx="1"/>
          </p:cNvCxnSpPr>
          <p:nvPr/>
        </p:nvCxnSpPr>
        <p:spPr bwMode="auto">
          <a:xfrm>
            <a:off x="5796136" y="1556792"/>
            <a:ext cx="288032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Frame 41"/>
          <p:cNvSpPr/>
          <p:nvPr/>
        </p:nvSpPr>
        <p:spPr bwMode="gray">
          <a:xfrm>
            <a:off x="8028384" y="1196752"/>
            <a:ext cx="1008112" cy="1296144"/>
          </a:xfrm>
          <a:prstGeom prst="frame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>
              <a:ln>
                <a:noFill/>
              </a:ln>
              <a:effectLst/>
              <a:latin typeface="+mj-lt"/>
              <a:ea typeface="+mn-ea"/>
            </a:endParaRPr>
          </a:p>
        </p:txBody>
      </p:sp>
      <p:cxnSp>
        <p:nvCxnSpPr>
          <p:cNvPr id="43" name="Straight Arrow Connector 42"/>
          <p:cNvCxnSpPr>
            <a:stCxn id="42" idx="2"/>
            <a:endCxn id="14" idx="0"/>
          </p:cNvCxnSpPr>
          <p:nvPr/>
        </p:nvCxnSpPr>
        <p:spPr bwMode="auto">
          <a:xfrm flipH="1">
            <a:off x="7920372" y="2492896"/>
            <a:ext cx="612068" cy="936104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Elbow Connector 43"/>
          <p:cNvCxnSpPr>
            <a:stCxn id="18" idx="0"/>
            <a:endCxn id="42" idx="0"/>
          </p:cNvCxnSpPr>
          <p:nvPr/>
        </p:nvCxnSpPr>
        <p:spPr bwMode="auto">
          <a:xfrm rot="16200000" flipH="1">
            <a:off x="6570222" y="-765466"/>
            <a:ext cx="288032" cy="3636404"/>
          </a:xfrm>
          <a:prstGeom prst="bentConnector3">
            <a:avLst>
              <a:gd name="adj1" fmla="val -135121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Elbow Connector 44"/>
          <p:cNvCxnSpPr>
            <a:stCxn id="19" idx="0"/>
            <a:endCxn id="42" idx="0"/>
          </p:cNvCxnSpPr>
          <p:nvPr/>
        </p:nvCxnSpPr>
        <p:spPr bwMode="auto">
          <a:xfrm rot="16200000" flipH="1">
            <a:off x="7614338" y="278650"/>
            <a:ext cx="288032" cy="1548172"/>
          </a:xfrm>
          <a:prstGeom prst="bentConnector3">
            <a:avLst>
              <a:gd name="adj1" fmla="val -79366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Elbow Connector 45"/>
          <p:cNvCxnSpPr>
            <a:stCxn id="7" idx="0"/>
            <a:endCxn id="42" idx="0"/>
          </p:cNvCxnSpPr>
          <p:nvPr/>
        </p:nvCxnSpPr>
        <p:spPr bwMode="auto">
          <a:xfrm rot="16200000" flipH="1">
            <a:off x="5238074" y="-2097614"/>
            <a:ext cx="288032" cy="6300700"/>
          </a:xfrm>
          <a:prstGeom prst="bentConnector3">
            <a:avLst>
              <a:gd name="adj1" fmla="val -190876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Heptagon 1"/>
          <p:cNvSpPr/>
          <p:nvPr/>
        </p:nvSpPr>
        <p:spPr>
          <a:xfrm>
            <a:off x="2031232" y="2024844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Heptagon 46"/>
          <p:cNvSpPr/>
          <p:nvPr/>
        </p:nvSpPr>
        <p:spPr>
          <a:xfrm>
            <a:off x="4695528" y="2028102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8" name="Heptagon 47"/>
          <p:cNvSpPr/>
          <p:nvPr/>
        </p:nvSpPr>
        <p:spPr>
          <a:xfrm>
            <a:off x="6819456" y="1969547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9" name="Heptagon 48"/>
          <p:cNvSpPr/>
          <p:nvPr/>
        </p:nvSpPr>
        <p:spPr>
          <a:xfrm>
            <a:off x="7683860" y="4693226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0" name="Heptagon 49"/>
          <p:cNvSpPr/>
          <p:nvPr/>
        </p:nvSpPr>
        <p:spPr>
          <a:xfrm>
            <a:off x="3882952" y="4693226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Heptagon 50"/>
          <p:cNvSpPr/>
          <p:nvPr/>
        </p:nvSpPr>
        <p:spPr>
          <a:xfrm>
            <a:off x="1079471" y="4662108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2" name="Heptagon 51"/>
          <p:cNvSpPr/>
          <p:nvPr/>
        </p:nvSpPr>
        <p:spPr>
          <a:xfrm>
            <a:off x="8261680" y="2329587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3" name="Heptagon 52"/>
          <p:cNvSpPr/>
          <p:nvPr/>
        </p:nvSpPr>
        <p:spPr>
          <a:xfrm>
            <a:off x="4695528" y="6011687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4" name="Heptagon 53"/>
          <p:cNvSpPr/>
          <p:nvPr/>
        </p:nvSpPr>
        <p:spPr>
          <a:xfrm>
            <a:off x="3890386" y="6011687"/>
            <a:ext cx="401016" cy="36004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3" name="Picture 2" descr="trump-clinton-debate-firs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704254"/>
            <a:ext cx="1595497" cy="10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2DDE-5DCA-EF4F-936C-D99EFD41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417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FB60-4C28-3E4D-91F8-58943B0E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8564"/>
            <a:ext cx="8458200" cy="53561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Decentralized, Autonomous architecture</a:t>
            </a:r>
          </a:p>
          <a:p>
            <a:pPr lvl="1"/>
            <a:r>
              <a:rPr lang="en-US" sz="2400" dirty="0"/>
              <a:t>No global unique user identifiers</a:t>
            </a:r>
          </a:p>
          <a:p>
            <a:pPr lvl="1"/>
            <a:r>
              <a:rPr lang="en-US" sz="2400" dirty="0"/>
              <a:t>IP address as an option</a:t>
            </a:r>
          </a:p>
          <a:p>
            <a:r>
              <a:rPr lang="en-US" sz="2400" dirty="0"/>
              <a:t>Content owner/developer driven</a:t>
            </a:r>
          </a:p>
          <a:p>
            <a:pPr lvl="1"/>
            <a:r>
              <a:rPr lang="en-US" sz="2400" dirty="0"/>
              <a:t>Not platform driven</a:t>
            </a:r>
          </a:p>
          <a:p>
            <a:r>
              <a:rPr lang="en-US" sz="2400" dirty="0"/>
              <a:t>Local reactions (and user data)</a:t>
            </a:r>
          </a:p>
          <a:p>
            <a:pPr lvl="1"/>
            <a:r>
              <a:rPr lang="en-US" sz="2400" dirty="0"/>
              <a:t>GDPR-compliance</a:t>
            </a:r>
          </a:p>
          <a:p>
            <a:r>
              <a:rPr lang="en-US" sz="2400" dirty="0"/>
              <a:t>Supporting variety of Journalism Business models</a:t>
            </a:r>
          </a:p>
          <a:p>
            <a:pPr lvl="1"/>
            <a:r>
              <a:rPr lang="en-US" sz="2400" dirty="0"/>
              <a:t>Subscription and Pay-per-News, Advertisement (via business intelligence, due to GDPR, potentially partnership with companies such as FB or Google), Profit “back-propagation”</a:t>
            </a:r>
          </a:p>
          <a:p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Fake News, AML (Adversarial ML) + GAN (Generative Adversarial Networking), Fake/emotional accounts, and traceability</a:t>
            </a:r>
          </a:p>
          <a:p>
            <a:pPr lvl="1"/>
            <a:r>
              <a:rPr lang="en-US" sz="2400" dirty="0"/>
              <a:t>Local Hidden Properties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33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16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Origin AS [1]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ASPaths</a:t>
            </a:r>
            <a:r>
              <a:rPr lang="en-US" dirty="0">
                <a:latin typeface="Courier New"/>
                <a:cs typeface="Courier New"/>
              </a:rPr>
              <a:t> [1</a:t>
            </a:r>
            <a:r>
              <a:rPr lang="en-US" dirty="0">
                <a:latin typeface="Courier New"/>
                <a:cs typeface="Courier New"/>
                <a:sym typeface="Wingdings"/>
              </a:rPr>
              <a:t>79]r, [1479]r</a:t>
            </a:r>
          </a:p>
          <a:p>
            <a:pPr lvl="1"/>
            <a:r>
              <a:rPr lang="en-US" dirty="0" err="1">
                <a:latin typeface="Courier New"/>
                <a:cs typeface="Courier New"/>
                <a:sym typeface="Wingdings"/>
              </a:rPr>
              <a:t>ASPaths</a:t>
            </a:r>
            <a:r>
              <a:rPr lang="en-US" dirty="0">
                <a:latin typeface="Courier New"/>
                <a:cs typeface="Courier New"/>
                <a:sym typeface="Wingdings"/>
              </a:rPr>
              <a:t> [189]r, [1589]r</a:t>
            </a:r>
          </a:p>
          <a:p>
            <a:r>
              <a:rPr lang="en-US" dirty="0">
                <a:latin typeface="Courier New"/>
                <a:cs typeface="Courier New"/>
              </a:rPr>
              <a:t>Origin AS [2]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ASPath</a:t>
            </a:r>
            <a:r>
              <a:rPr lang="en-US" dirty="0">
                <a:latin typeface="Courier New"/>
                <a:cs typeface="Courier New"/>
              </a:rPr>
              <a:t>  [2</a:t>
            </a:r>
            <a:r>
              <a:rPr lang="en-US" dirty="0">
                <a:latin typeface="Courier New"/>
                <a:cs typeface="Courier New"/>
                <a:sym typeface="Wingdings"/>
              </a:rPr>
              <a:t>9]r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>
                <a:latin typeface="Courier New"/>
                <a:cs typeface="Courier New"/>
              </a:rPr>
              <a:t>ASPaths</a:t>
            </a:r>
            <a:r>
              <a:rPr lang="en-US" dirty="0">
                <a:latin typeface="Courier New"/>
                <a:cs typeface="Courier New"/>
              </a:rPr>
              <a:t> [2</a:t>
            </a:r>
            <a:r>
              <a:rPr lang="en-US" dirty="0">
                <a:latin typeface="Courier New"/>
                <a:cs typeface="Courier New"/>
                <a:sym typeface="Wingdings"/>
              </a:rPr>
              <a:t>79]r, [2479]r</a:t>
            </a:r>
          </a:p>
          <a:p>
            <a:pPr lvl="1"/>
            <a:r>
              <a:rPr lang="en-US" dirty="0" err="1">
                <a:latin typeface="Courier New"/>
                <a:cs typeface="Courier New"/>
                <a:sym typeface="Wingdings"/>
              </a:rPr>
              <a:t>ASPath</a:t>
            </a:r>
            <a:r>
              <a:rPr lang="en-US" dirty="0">
                <a:latin typeface="Courier New"/>
                <a:cs typeface="Courier New"/>
                <a:sym typeface="Wingdings"/>
              </a:rPr>
              <a:t>  [2589]r</a:t>
            </a:r>
          </a:p>
          <a:p>
            <a:r>
              <a:rPr lang="en-US" dirty="0">
                <a:latin typeface="Courier New"/>
                <a:cs typeface="Courier New"/>
              </a:rPr>
              <a:t>Origin AS [3]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ASPath</a:t>
            </a:r>
            <a:r>
              <a:rPr lang="en-US" dirty="0">
                <a:latin typeface="Courier New"/>
                <a:cs typeface="Courier New"/>
              </a:rPr>
              <a:t>  [3</a:t>
            </a:r>
            <a:r>
              <a:rPr lang="en-US" dirty="0">
                <a:latin typeface="Courier New"/>
                <a:cs typeface="Courier New"/>
                <a:sym typeface="Wingdings"/>
              </a:rPr>
              <a:t>9]r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>
                <a:latin typeface="Courier New"/>
                <a:cs typeface="Courier New"/>
              </a:rPr>
              <a:t>ASPaths</a:t>
            </a:r>
            <a:r>
              <a:rPr lang="en-US" dirty="0">
                <a:latin typeface="Courier New"/>
                <a:cs typeface="Courier New"/>
              </a:rPr>
              <a:t> [3</a:t>
            </a:r>
            <a:r>
              <a:rPr lang="en-US" dirty="0">
                <a:latin typeface="Courier New"/>
                <a:cs typeface="Courier New"/>
                <a:sym typeface="Wingdings"/>
              </a:rPr>
              <a:t>79]r, [3479]r</a:t>
            </a:r>
          </a:p>
          <a:p>
            <a:pPr lvl="1"/>
            <a:r>
              <a:rPr lang="en-US" dirty="0" err="1">
                <a:latin typeface="Courier New"/>
                <a:cs typeface="Courier New"/>
                <a:sym typeface="Wingdings"/>
              </a:rPr>
              <a:t>ASPath</a:t>
            </a:r>
            <a:r>
              <a:rPr lang="en-US" dirty="0">
                <a:latin typeface="Courier New"/>
                <a:cs typeface="Courier New"/>
                <a:sym typeface="Wingdings"/>
              </a:rPr>
              <a:t>  [3689]r, [347689]r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3" descr="ucd-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17" y="0"/>
            <a:ext cx="1512168" cy="1512168"/>
          </a:xfrm>
          <a:prstGeom prst="rect">
            <a:avLst/>
          </a:prstGeom>
        </p:spPr>
      </p:pic>
      <p:pic>
        <p:nvPicPr>
          <p:cNvPr id="5" name="Picture 4" descr="trump-clinton-debate-fir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20" y="215774"/>
            <a:ext cx="1595497" cy="1063664"/>
          </a:xfrm>
          <a:prstGeom prst="rect">
            <a:avLst/>
          </a:prstGeom>
        </p:spPr>
      </p:pic>
      <p:cxnSp>
        <p:nvCxnSpPr>
          <p:cNvPr id="7" name="Curved Connector 6"/>
          <p:cNvCxnSpPr>
            <a:stCxn id="5" idx="3"/>
            <a:endCxn id="4" idx="1"/>
          </p:cNvCxnSpPr>
          <p:nvPr/>
        </p:nvCxnSpPr>
        <p:spPr>
          <a:xfrm>
            <a:off x="3392817" y="747606"/>
            <a:ext cx="2939400" cy="8478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87867E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3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16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Origin AS [4]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</a:rPr>
              <a:t>ASPaths</a:t>
            </a:r>
            <a:r>
              <a:rPr lang="en-US" sz="2400" dirty="0">
                <a:latin typeface="Courier New"/>
                <a:cs typeface="Courier New"/>
              </a:rPr>
              <a:t> [4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79]r, [1479]r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  <a:sym typeface="Wingdings"/>
              </a:rPr>
              <a:t>ASPath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  [47689]r</a:t>
            </a:r>
          </a:p>
          <a:p>
            <a:r>
              <a:rPr lang="en-US" sz="2800" dirty="0">
                <a:latin typeface="Courier New"/>
                <a:cs typeface="Courier New"/>
              </a:rPr>
              <a:t>Origin AS [5]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</a:rPr>
              <a:t>ASPaths</a:t>
            </a:r>
            <a:r>
              <a:rPr lang="en-US" sz="2400" dirty="0">
                <a:latin typeface="Courier New"/>
                <a:cs typeface="Courier New"/>
              </a:rPr>
              <a:t> [5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89]r, [5689]r</a:t>
            </a:r>
          </a:p>
          <a:p>
            <a:endParaRPr lang="en-US" sz="2800" dirty="0">
              <a:latin typeface="Courier New"/>
              <a:cs typeface="Courier New"/>
            </a:endParaRPr>
          </a:p>
        </p:txBody>
      </p:sp>
      <p:pic>
        <p:nvPicPr>
          <p:cNvPr id="4" name="Picture 3" descr="ucd-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17" y="0"/>
            <a:ext cx="1512168" cy="1512168"/>
          </a:xfrm>
          <a:prstGeom prst="rect">
            <a:avLst/>
          </a:prstGeom>
        </p:spPr>
      </p:pic>
      <p:pic>
        <p:nvPicPr>
          <p:cNvPr id="5" name="Picture 4" descr="trump-clinton-debate-fir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20" y="215774"/>
            <a:ext cx="1595497" cy="1063664"/>
          </a:xfrm>
          <a:prstGeom prst="rect">
            <a:avLst/>
          </a:prstGeom>
        </p:spPr>
      </p:pic>
      <p:cxnSp>
        <p:nvCxnSpPr>
          <p:cNvPr id="7" name="Curved Connector 6"/>
          <p:cNvCxnSpPr>
            <a:stCxn id="5" idx="3"/>
            <a:endCxn id="4" idx="1"/>
          </p:cNvCxnSpPr>
          <p:nvPr/>
        </p:nvCxnSpPr>
        <p:spPr>
          <a:xfrm>
            <a:off x="3392817" y="747606"/>
            <a:ext cx="2939400" cy="8478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87867E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2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/>
                <a:cs typeface="Courier New"/>
              </a:rPr>
              <a:t>Origin AS [4], Post ID</a:t>
            </a:r>
          </a:p>
          <a:p>
            <a:pPr lvl="1"/>
            <a:r>
              <a:rPr lang="en-US" sz="2400" dirty="0" err="1">
                <a:latin typeface="Courier New"/>
                <a:cs typeface="Courier New"/>
                <a:sym typeface="Wingdings"/>
              </a:rPr>
              <a:t>ASPath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  [47689]</a:t>
            </a:r>
          </a:p>
          <a:p>
            <a:pPr lvl="1"/>
            <a:r>
              <a:rPr lang="en-US" sz="2400" dirty="0">
                <a:latin typeface="Courier New"/>
                <a:cs typeface="Courier New"/>
                <a:sym typeface="Wingdings"/>
              </a:rPr>
              <a:t>Rationale</a:t>
            </a:r>
          </a:p>
          <a:p>
            <a:pPr lvl="1"/>
            <a:r>
              <a:rPr lang="en-US" sz="2400" dirty="0">
                <a:latin typeface="Courier New"/>
                <a:cs typeface="Courier New"/>
                <a:sym typeface="Wingdings"/>
              </a:rPr>
              <a:t>Comments/Replies	(#s)</a:t>
            </a:r>
          </a:p>
          <a:p>
            <a:pPr lvl="2"/>
            <a:r>
              <a:rPr lang="en-US" sz="2000" dirty="0" err="1">
                <a:latin typeface="Courier New"/>
                <a:cs typeface="Courier New"/>
                <a:sym typeface="Wingdings"/>
              </a:rPr>
              <a:t>Comment_List</a:t>
            </a:r>
            <a:r>
              <a:rPr lang="en-US" sz="2000" dirty="0">
                <a:latin typeface="Courier New"/>
                <a:cs typeface="Courier New"/>
                <a:sym typeface="Wingdings"/>
              </a:rPr>
              <a:t>(Origin AS [6])</a:t>
            </a:r>
          </a:p>
          <a:p>
            <a:pPr lvl="2"/>
            <a:r>
              <a:rPr lang="en-US" sz="2000" dirty="0" err="1">
                <a:latin typeface="Courier New"/>
                <a:cs typeface="Courier New"/>
                <a:sym typeface="Wingdings"/>
              </a:rPr>
              <a:t>Comment_List</a:t>
            </a:r>
            <a:r>
              <a:rPr lang="en-US" sz="2000" dirty="0">
                <a:latin typeface="Courier New"/>
                <a:cs typeface="Courier New"/>
                <a:sym typeface="Wingdings"/>
              </a:rPr>
              <a:t>(Origin AS [8])</a:t>
            </a:r>
          </a:p>
          <a:p>
            <a:pPr lvl="1"/>
            <a:r>
              <a:rPr lang="en-US" sz="2400" dirty="0">
                <a:latin typeface="Courier New"/>
                <a:cs typeface="Courier New"/>
                <a:sym typeface="Wingdings"/>
              </a:rPr>
              <a:t>Likes/Reactions		(#s)</a:t>
            </a:r>
          </a:p>
          <a:p>
            <a:pPr lvl="2"/>
            <a:r>
              <a:rPr lang="en-US" sz="2000" dirty="0" err="1">
                <a:latin typeface="Courier New"/>
                <a:cs typeface="Courier New"/>
                <a:sym typeface="Wingdings"/>
              </a:rPr>
              <a:t>Reaction_List</a:t>
            </a:r>
            <a:r>
              <a:rPr lang="en-US" sz="2000" dirty="0">
                <a:latin typeface="Courier New"/>
                <a:cs typeface="Courier New"/>
                <a:sym typeface="Wingdings"/>
              </a:rPr>
              <a:t>(Origin AS [8])</a:t>
            </a:r>
          </a:p>
          <a:p>
            <a:pPr lvl="2"/>
            <a:r>
              <a:rPr lang="en-US" sz="2000" dirty="0" err="1">
                <a:latin typeface="Courier New"/>
                <a:cs typeface="Courier New"/>
                <a:sym typeface="Wingdings"/>
              </a:rPr>
              <a:t>Reaction_List</a:t>
            </a:r>
            <a:r>
              <a:rPr lang="en-US" sz="2000" dirty="0">
                <a:latin typeface="Courier New"/>
                <a:cs typeface="Courier New"/>
                <a:sym typeface="Wingdings"/>
              </a:rPr>
              <a:t>(Origin AS [9])</a:t>
            </a:r>
          </a:p>
          <a:p>
            <a:pPr lvl="2"/>
            <a:endParaRPr lang="en-US" sz="2000" dirty="0">
              <a:latin typeface="Courier New"/>
              <a:cs typeface="Courier New"/>
              <a:sym typeface="Wingdings"/>
            </a:endParaRPr>
          </a:p>
          <a:p>
            <a:pPr lvl="2"/>
            <a:r>
              <a:rPr lang="en-US" sz="2000" dirty="0">
                <a:latin typeface="Courier New"/>
                <a:cs typeface="Courier New"/>
                <a:sym typeface="Wingdings"/>
              </a:rPr>
              <a:t>No global subscriber</a:t>
            </a:r>
          </a:p>
          <a:p>
            <a:pPr lvl="2"/>
            <a:endParaRPr lang="en-US" sz="2000" dirty="0">
              <a:latin typeface="Courier New"/>
              <a:cs typeface="Courier New"/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8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21E-CB83-6F4B-BA51-F5E24F0D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FC/FED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7AEB-85AF-6146-B792-BC10C0C7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AS#4 created an entry on FED#1</a:t>
            </a:r>
          </a:p>
          <a:p>
            <a:r>
              <a:rPr lang="en-US" dirty="0"/>
              <a:t>FED#1/AS#4 </a:t>
            </a:r>
            <a:r>
              <a:rPr lang="en-US" dirty="0">
                <a:sym typeface="Wingdings" pitchFamily="2" charset="2"/>
              </a:rPr>
              <a:t> request for all the downstream </a:t>
            </a:r>
            <a:r>
              <a:rPr lang="en-US" dirty="0" err="1">
                <a:sym typeface="Wingdings" pitchFamily="2" charset="2"/>
              </a:rPr>
              <a:t>ASes</a:t>
            </a:r>
            <a:r>
              <a:rPr lang="en-US" dirty="0">
                <a:sym typeface="Wingdings" pitchFamily="2" charset="2"/>
              </a:rPr>
              <a:t> from FC.</a:t>
            </a:r>
            <a:endParaRPr lang="en-US" dirty="0"/>
          </a:p>
          <a:p>
            <a:r>
              <a:rPr lang="en-US" dirty="0"/>
              <a:t>FED#1 4</a:t>
            </a:r>
            <a:r>
              <a:rPr lang="en-US" dirty="0">
                <a:sym typeface="Wingdings" pitchFamily="2" charset="2"/>
              </a:rPr>
              <a:t>7 (the same FED)</a:t>
            </a:r>
          </a:p>
          <a:p>
            <a:r>
              <a:rPr lang="en-US" dirty="0">
                <a:sym typeface="Wingdings" pitchFamily="2" charset="2"/>
              </a:rPr>
              <a:t>FED#1/AS#7  request for all </a:t>
            </a:r>
            <a:r>
              <a:rPr lang="en-US" dirty="0" err="1">
                <a:sym typeface="Wingdings" pitchFamily="2" charset="2"/>
              </a:rPr>
              <a:t>ASes</a:t>
            </a:r>
            <a:r>
              <a:rPr lang="en-US" dirty="0">
                <a:sym typeface="Wingdings" pitchFamily="2" charset="2"/>
              </a:rPr>
              <a:t> from FC</a:t>
            </a:r>
          </a:p>
          <a:p>
            <a:r>
              <a:rPr lang="en-US" dirty="0">
                <a:sym typeface="Wingdings" pitchFamily="2" charset="2"/>
              </a:rPr>
              <a:t>FED#1  FC for the location of AS#6</a:t>
            </a:r>
          </a:p>
          <a:p>
            <a:pPr lvl="1"/>
            <a:r>
              <a:rPr lang="en-US" dirty="0">
                <a:sym typeface="Wingdings" pitchFamily="2" charset="2"/>
              </a:rPr>
              <a:t>Returned FED#3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69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A077-F9A7-D24C-BD64-3BC432A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AS and local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9A60-1BC3-E74B-92F6-8BECD350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Origin AS keeps the BI</a:t>
            </a:r>
          </a:p>
          <a:p>
            <a:r>
              <a:rPr lang="en-US" dirty="0"/>
              <a:t>All comments and likes go to the user registered community (no global unique identifier)</a:t>
            </a:r>
          </a:p>
          <a:p>
            <a:endParaRPr lang="en-US" dirty="0"/>
          </a:p>
          <a:p>
            <a:r>
              <a:rPr lang="en-US" dirty="0"/>
              <a:t>Some per-POST meta information will be made public</a:t>
            </a:r>
          </a:p>
          <a:p>
            <a:pPr lvl="1"/>
            <a:r>
              <a:rPr lang="en-US" dirty="0"/>
              <a:t>POST (URL, time, abstract), Distribution Summarization information (how it is distributed), and how many comments and likes in certain regional communities</a:t>
            </a:r>
          </a:p>
          <a:p>
            <a:pPr lvl="1"/>
            <a:r>
              <a:rPr lang="en-US" dirty="0"/>
              <a:t>But, the per user information is unavailable</a:t>
            </a:r>
          </a:p>
          <a:p>
            <a:pPr lvl="1"/>
            <a:r>
              <a:rPr lang="en-US" dirty="0"/>
              <a:t>E.g., 400K Fox News comments (nobody will see them but you are still accountable)</a:t>
            </a:r>
          </a:p>
        </p:txBody>
      </p:sp>
    </p:spTree>
    <p:extLst>
      <p:ext uri="{BB962C8B-B14F-4D97-AF65-F5344CB8AC3E}">
        <p14:creationId xmlns:p14="http://schemas.microsoft.com/office/powerpoint/2010/main" val="4202244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AFB8-15F2-5641-85EB-A54D5C30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9664-7C9D-8F42-92F6-C9C03928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End-user to subscribed </a:t>
            </a:r>
            <a:r>
              <a:rPr lang="en-US" dirty="0" err="1"/>
              <a:t>ASes</a:t>
            </a:r>
            <a:endParaRPr lang="en-US" dirty="0"/>
          </a:p>
          <a:p>
            <a:pPr lvl="1"/>
            <a:r>
              <a:rPr lang="en-US" dirty="0"/>
              <a:t>End-user to content owners</a:t>
            </a:r>
          </a:p>
          <a:p>
            <a:pPr lvl="1"/>
            <a:r>
              <a:rPr lang="en-US" dirty="0"/>
              <a:t>Inter-AS peering agreement</a:t>
            </a:r>
          </a:p>
          <a:p>
            <a:pPr lvl="1"/>
            <a:r>
              <a:rPr lang="en-US" dirty="0"/>
              <a:t>Evaluation, using FB data set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Protocol implementation</a:t>
            </a:r>
          </a:p>
          <a:p>
            <a:pPr lvl="1"/>
            <a:r>
              <a:rPr lang="en-US" dirty="0"/>
              <a:t>Fujitsu Cloud/Edge applications in each </a:t>
            </a:r>
            <a:r>
              <a:rPr lang="en-US" dirty="0" err="1"/>
              <a:t>ASes</a:t>
            </a:r>
            <a:r>
              <a:rPr lang="en-US" dirty="0"/>
              <a:t> and maybe for each subscribed user as well</a:t>
            </a:r>
          </a:p>
          <a:p>
            <a:pPr lvl="1"/>
            <a:r>
              <a:rPr lang="en-US" dirty="0"/>
              <a:t>Open sources for ML-based delivery algorithms, and mobile iPhone/Android phone applications (e.g., prioritizing reading the incoming news)</a:t>
            </a:r>
          </a:p>
        </p:txBody>
      </p:sp>
    </p:spTree>
    <p:extLst>
      <p:ext uri="{BB962C8B-B14F-4D97-AF65-F5344CB8AC3E}">
        <p14:creationId xmlns:p14="http://schemas.microsoft.com/office/powerpoint/2010/main" val="294439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B0FB-2CBA-7747-A15F-9A703541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7864-E08C-1B40-A506-D2572056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Publication(s)</a:t>
            </a:r>
          </a:p>
          <a:p>
            <a:r>
              <a:rPr lang="en-US" dirty="0"/>
              <a:t>Integrating with other source of information</a:t>
            </a:r>
          </a:p>
          <a:p>
            <a:pPr lvl="1"/>
            <a:r>
              <a:rPr lang="en-US" dirty="0"/>
              <a:t>E.g., IoT sensor like PM2.5 airbox</a:t>
            </a:r>
          </a:p>
          <a:p>
            <a:r>
              <a:rPr lang="en-US" dirty="0"/>
              <a:t>Supporting other information exchanges beyond Journalisms</a:t>
            </a:r>
          </a:p>
        </p:txBody>
      </p:sp>
    </p:spTree>
    <p:extLst>
      <p:ext uri="{BB962C8B-B14F-4D97-AF65-F5344CB8AC3E}">
        <p14:creationId xmlns:p14="http://schemas.microsoft.com/office/powerpoint/2010/main" val="167144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platform for News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Community-based Decentralized control and propagation</a:t>
            </a:r>
          </a:p>
          <a:p>
            <a:pPr lvl="1"/>
            <a:r>
              <a:rPr lang="en-US" dirty="0"/>
              <a:t>Configuration API</a:t>
            </a:r>
          </a:p>
          <a:p>
            <a:r>
              <a:rPr lang="en-US" dirty="0"/>
              <a:t>Traceable content delivery and access</a:t>
            </a:r>
          </a:p>
          <a:p>
            <a:r>
              <a:rPr lang="en-US" dirty="0"/>
              <a:t>Validation of informatics</a:t>
            </a:r>
          </a:p>
          <a:p>
            <a:r>
              <a:rPr lang="en-US" dirty="0"/>
              <a:t>Consolidation of Posts and/or Delivery Paths</a:t>
            </a:r>
          </a:p>
          <a:p>
            <a:r>
              <a:rPr lang="en-US" dirty="0"/>
              <a:t>Real-time alert and Misinformation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54"/>
          <p:cNvSpPr/>
          <p:nvPr/>
        </p:nvSpPr>
        <p:spPr bwMode="gray">
          <a:xfrm>
            <a:off x="2411760" y="538011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円柱 55"/>
          <p:cNvSpPr/>
          <p:nvPr/>
        </p:nvSpPr>
        <p:spPr bwMode="gray">
          <a:xfrm>
            <a:off x="3466119" y="783749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正方形/長方形 56"/>
          <p:cNvSpPr/>
          <p:nvPr/>
        </p:nvSpPr>
        <p:spPr bwMode="gray">
          <a:xfrm>
            <a:off x="2461968" y="783749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正方形/長方形 57"/>
          <p:cNvSpPr/>
          <p:nvPr/>
        </p:nvSpPr>
        <p:spPr bwMode="gray">
          <a:xfrm>
            <a:off x="2411760" y="1235617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円柱 58"/>
          <p:cNvSpPr/>
          <p:nvPr/>
        </p:nvSpPr>
        <p:spPr bwMode="gray">
          <a:xfrm>
            <a:off x="3466119" y="1521109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59"/>
          <p:cNvSpPr/>
          <p:nvPr/>
        </p:nvSpPr>
        <p:spPr bwMode="gray">
          <a:xfrm>
            <a:off x="2461968" y="1521109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正方形/長方形 60"/>
          <p:cNvSpPr/>
          <p:nvPr/>
        </p:nvSpPr>
        <p:spPr bwMode="gray">
          <a:xfrm>
            <a:off x="2411760" y="332656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5" name="直線矢印コネクタ 65"/>
          <p:cNvCxnSpPr/>
          <p:nvPr/>
        </p:nvCxnSpPr>
        <p:spPr bwMode="auto">
          <a:xfrm flipV="1">
            <a:off x="2656336" y="1180311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正方形/長方形 54"/>
          <p:cNvSpPr/>
          <p:nvPr/>
        </p:nvSpPr>
        <p:spPr bwMode="gray">
          <a:xfrm>
            <a:off x="6156176" y="4786483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円柱 55"/>
          <p:cNvSpPr/>
          <p:nvPr/>
        </p:nvSpPr>
        <p:spPr bwMode="gray">
          <a:xfrm>
            <a:off x="7210535" y="5032221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56"/>
          <p:cNvSpPr/>
          <p:nvPr/>
        </p:nvSpPr>
        <p:spPr bwMode="gray">
          <a:xfrm>
            <a:off x="6206384" y="5032221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正方形/長方形 57"/>
          <p:cNvSpPr/>
          <p:nvPr/>
        </p:nvSpPr>
        <p:spPr bwMode="gray">
          <a:xfrm>
            <a:off x="6156176" y="5484089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円柱 58"/>
          <p:cNvSpPr/>
          <p:nvPr/>
        </p:nvSpPr>
        <p:spPr bwMode="gray">
          <a:xfrm>
            <a:off x="7210535" y="5769581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正方形/長方形 59"/>
          <p:cNvSpPr/>
          <p:nvPr/>
        </p:nvSpPr>
        <p:spPr bwMode="gray">
          <a:xfrm>
            <a:off x="6206384" y="5769581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60"/>
          <p:cNvSpPr/>
          <p:nvPr/>
        </p:nvSpPr>
        <p:spPr bwMode="gray">
          <a:xfrm>
            <a:off x="6156176" y="4581128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7" name="直線矢印コネクタ 65"/>
          <p:cNvCxnSpPr/>
          <p:nvPr/>
        </p:nvCxnSpPr>
        <p:spPr bwMode="auto">
          <a:xfrm flipV="1">
            <a:off x="6400752" y="5428783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822566" y="1458997"/>
            <a:ext cx="3018593" cy="1544498"/>
          </a:xfrm>
          <a:prstGeom prst="diamon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Delivery Algorithm</a:t>
            </a:r>
          </a:p>
        </p:txBody>
      </p:sp>
      <p:sp>
        <p:nvSpPr>
          <p:cNvPr id="9" name="Diamond 8"/>
          <p:cNvSpPr/>
          <p:nvPr/>
        </p:nvSpPr>
        <p:spPr>
          <a:xfrm>
            <a:off x="3834712" y="4123273"/>
            <a:ext cx="3018593" cy="1544498"/>
          </a:xfrm>
          <a:prstGeom prst="diamon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Local Delivery</a:t>
            </a:r>
          </a:p>
        </p:txBody>
      </p:sp>
      <p:pic>
        <p:nvPicPr>
          <p:cNvPr id="10" name="Picture 9" descr="facebook-small-logo-thumb-360x360-75537-thumb-300x300-781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32" y="1272454"/>
            <a:ext cx="1100667" cy="1100667"/>
          </a:xfrm>
          <a:prstGeom prst="rect">
            <a:avLst/>
          </a:prstGeom>
        </p:spPr>
      </p:pic>
      <p:pic>
        <p:nvPicPr>
          <p:cNvPr id="11" name="Picture 10" descr="ds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79" y="3581853"/>
            <a:ext cx="1405466" cy="1405466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457200" y="4418935"/>
            <a:ext cx="1185333" cy="11345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Can 12"/>
          <p:cNvSpPr/>
          <p:nvPr/>
        </p:nvSpPr>
        <p:spPr>
          <a:xfrm rot="16200000">
            <a:off x="2611838" y="3891894"/>
            <a:ext cx="372534" cy="1971615"/>
          </a:xfrm>
          <a:prstGeom prst="can">
            <a:avLst>
              <a:gd name="adj" fmla="val 81250"/>
            </a:avLst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2297" y="5131037"/>
            <a:ext cx="209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Channel</a:t>
            </a:r>
          </a:p>
        </p:txBody>
      </p:sp>
      <p:sp>
        <p:nvSpPr>
          <p:cNvPr id="15" name="Oval 14"/>
          <p:cNvSpPr/>
          <p:nvPr/>
        </p:nvSpPr>
        <p:spPr>
          <a:xfrm>
            <a:off x="1032938" y="1272454"/>
            <a:ext cx="1693334" cy="1731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SINCERE</a:t>
            </a:r>
          </a:p>
          <a:p>
            <a:pPr algn="ctr"/>
            <a:r>
              <a:rPr lang="en-US" dirty="0"/>
              <a:t>Crawler</a:t>
            </a: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5331863" y="3003495"/>
            <a:ext cx="12146" cy="111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4"/>
            <a:endCxn id="9" idx="0"/>
          </p:cNvCxnSpPr>
          <p:nvPr/>
        </p:nvCxnSpPr>
        <p:spPr>
          <a:xfrm rot="16200000" flipH="1">
            <a:off x="3051918" y="1831182"/>
            <a:ext cx="1119778" cy="346440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5066" y="3777168"/>
            <a:ext cx="29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Policy Control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7367" y="4710239"/>
            <a:ext cx="10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API</a:t>
            </a:r>
          </a:p>
        </p:txBody>
      </p:sp>
    </p:spTree>
    <p:extLst>
      <p:ext uri="{BB962C8B-B14F-4D97-AF65-F5344CB8AC3E}">
        <p14:creationId xmlns:p14="http://schemas.microsoft.com/office/powerpoint/2010/main" val="82416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668448"/>
            <a:ext cx="29674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SINCERE Post</a:t>
            </a:r>
          </a:p>
          <a:p>
            <a:pPr algn="l"/>
            <a:r>
              <a:rPr lang="en-US" dirty="0"/>
              <a:t>Post</a:t>
            </a:r>
          </a:p>
          <a:p>
            <a:pPr algn="l"/>
            <a:r>
              <a:rPr lang="en-US" dirty="0"/>
              <a:t>	Comment/Reply</a:t>
            </a:r>
          </a:p>
          <a:p>
            <a:pPr algn="l"/>
            <a:r>
              <a:rPr lang="en-US" dirty="0"/>
              <a:t>	Like/Reaction</a:t>
            </a:r>
          </a:p>
          <a:p>
            <a:pPr algn="l"/>
            <a:r>
              <a:rPr lang="en-US" dirty="0"/>
              <a:t>	User ID</a:t>
            </a:r>
          </a:p>
          <a:p>
            <a:pPr algn="l"/>
            <a:r>
              <a:rPr lang="en-US" dirty="0"/>
              <a:t>Path(s)</a:t>
            </a:r>
          </a:p>
          <a:p>
            <a:pPr algn="l"/>
            <a:r>
              <a:rPr lang="en-US" dirty="0"/>
              <a:t>	Traces for Delivery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1" y="626532"/>
            <a:ext cx="3096344" cy="20313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390" y="2783469"/>
            <a:ext cx="510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Ownership – the News Media company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501008"/>
            <a:ext cx="7475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Unique Content Identifier – Page/</a:t>
            </a:r>
            <a:r>
              <a:rPr lang="en-US" sz="2400" dirty="0" err="1"/>
              <a:t>NewsMedia</a:t>
            </a:r>
            <a:r>
              <a:rPr lang="en-US" sz="2400" dirty="0"/>
              <a:t> ID, Post ID</a:t>
            </a:r>
          </a:p>
          <a:p>
            <a:pPr algn="l"/>
            <a:r>
              <a:rPr lang="en-US" sz="2400" dirty="0"/>
              <a:t>	optional, Comment/Reaction ID</a:t>
            </a:r>
          </a:p>
          <a:p>
            <a:pPr algn="l"/>
            <a:r>
              <a:rPr lang="en-US" sz="2400" dirty="0"/>
              <a:t>Unique Information Propagation Path – </a:t>
            </a:r>
          </a:p>
          <a:p>
            <a:pPr algn="l"/>
            <a:r>
              <a:rPr lang="en-US" sz="2400" dirty="0"/>
              <a:t>	Original Page ID(s)/Post ID(s), Community ID+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5085184"/>
            <a:ext cx="885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Motivations</a:t>
            </a:r>
          </a:p>
          <a:p>
            <a:pPr algn="l"/>
            <a:r>
              <a:rPr lang="en-US" dirty="0"/>
              <a:t>	Traceable Content and Verifiable Content Delivery Path</a:t>
            </a:r>
          </a:p>
          <a:p>
            <a:pPr algn="l"/>
            <a:r>
              <a:rPr lang="en-US" dirty="0"/>
              <a:t>	Separation of Content/Path (by Delivery) and Data Feed (End to End w/ Cache)</a:t>
            </a:r>
          </a:p>
          <a:p>
            <a:pPr algn="l"/>
            <a:r>
              <a:rPr lang="en-US" dirty="0"/>
              <a:t>	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908720"/>
            <a:ext cx="3866769" cy="175432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dirty="0">
                <a:latin typeface="+mn-lt"/>
              </a:rPr>
              <a:t>Fujitsu Cloud will maintain </a:t>
            </a:r>
            <a:r>
              <a:rPr kumimoji="1" lang="mr-IN" dirty="0">
                <a:latin typeface="+mn-lt"/>
              </a:rPr>
              <a:t>–</a:t>
            </a:r>
            <a:endParaRPr kumimoji="1"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# of comments associated with which post from each community</a:t>
            </a:r>
          </a:p>
          <a:p>
            <a:pPr algn="l"/>
            <a:r>
              <a:rPr kumimoji="1" lang="en-US" dirty="0">
                <a:latin typeface="+mn-lt"/>
              </a:rPr>
              <a:t>(and which edge-computer to access later for the detailed comments)</a:t>
            </a:r>
          </a:p>
        </p:txBody>
      </p:sp>
    </p:spTree>
    <p:extLst>
      <p:ext uri="{BB962C8B-B14F-4D97-AF65-F5344CB8AC3E}">
        <p14:creationId xmlns:p14="http://schemas.microsoft.com/office/powerpoint/2010/main" val="205974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only local ID assigned by local community (some level of anonymity)</a:t>
            </a:r>
          </a:p>
          <a:p>
            <a:r>
              <a:rPr lang="en-US" dirty="0"/>
              <a:t>Option 2: global unique, such as FB ID or email 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(AS)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autonomous system (AS) managing the local delivery</a:t>
            </a:r>
          </a:p>
          <a:p>
            <a:r>
              <a:rPr lang="en-US" dirty="0"/>
              <a:t>AS might peer with other </a:t>
            </a:r>
            <a:r>
              <a:rPr lang="en-US" dirty="0" err="1"/>
              <a:t>ASes</a:t>
            </a:r>
            <a:r>
              <a:rPr lang="en-US" dirty="0"/>
              <a:t> to provide and receive “feeds” (negotiation)</a:t>
            </a:r>
          </a:p>
          <a:p>
            <a:r>
              <a:rPr lang="en-US" dirty="0"/>
              <a:t>AS exchanges summary information regarding the request and path information with its neighboring </a:t>
            </a:r>
            <a:r>
              <a:rPr lang="en-US" dirty="0" err="1"/>
              <a:t>ASes</a:t>
            </a:r>
            <a:endParaRPr lang="en-US" dirty="0"/>
          </a:p>
          <a:p>
            <a:r>
              <a:rPr lang="en-US" dirty="0"/>
              <a:t>A User himself can be a community with one single user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150533" y="3302000"/>
            <a:ext cx="6807200" cy="265853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834712" y="4123273"/>
            <a:ext cx="3018593" cy="1544498"/>
          </a:xfrm>
          <a:prstGeom prst="diamon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Local Delivery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3861048"/>
            <a:ext cx="29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Policy Control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87600" y="2692400"/>
            <a:ext cx="2709333" cy="1084768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API for Users and other </a:t>
            </a:r>
            <a:r>
              <a:rPr lang="en-US" dirty="0" err="1"/>
              <a:t>ASes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49333" y="2692400"/>
            <a:ext cx="2709333" cy="10847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API for News Media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578" y="5347641"/>
            <a:ext cx="2431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Social Community</a:t>
            </a:r>
          </a:p>
        </p:txBody>
      </p:sp>
    </p:spTree>
    <p:extLst>
      <p:ext uri="{BB962C8B-B14F-4D97-AF65-F5344CB8AC3E}">
        <p14:creationId xmlns:p14="http://schemas.microsoft.com/office/powerpoint/2010/main" val="250065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54"/>
          <p:cNvSpPr/>
          <p:nvPr/>
        </p:nvSpPr>
        <p:spPr bwMode="gray">
          <a:xfrm>
            <a:off x="6156176" y="4318707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円柱 55"/>
          <p:cNvSpPr/>
          <p:nvPr/>
        </p:nvSpPr>
        <p:spPr bwMode="gray">
          <a:xfrm>
            <a:off x="7210535" y="4564445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正方形/長方形 56"/>
          <p:cNvSpPr/>
          <p:nvPr/>
        </p:nvSpPr>
        <p:spPr bwMode="gray">
          <a:xfrm>
            <a:off x="6206384" y="4564445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正方形/長方形 57"/>
          <p:cNvSpPr/>
          <p:nvPr/>
        </p:nvSpPr>
        <p:spPr bwMode="gray">
          <a:xfrm>
            <a:off x="6156176" y="5016313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円柱 58"/>
          <p:cNvSpPr/>
          <p:nvPr/>
        </p:nvSpPr>
        <p:spPr bwMode="gray">
          <a:xfrm>
            <a:off x="7210535" y="5301805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正方形/長方形 59"/>
          <p:cNvSpPr/>
          <p:nvPr/>
        </p:nvSpPr>
        <p:spPr bwMode="gray">
          <a:xfrm>
            <a:off x="6206384" y="5301805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正方形/長方形 60"/>
          <p:cNvSpPr/>
          <p:nvPr/>
        </p:nvSpPr>
        <p:spPr bwMode="gray">
          <a:xfrm>
            <a:off x="6156176" y="4113352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2" name="直線矢印コネクタ 65"/>
          <p:cNvCxnSpPr/>
          <p:nvPr/>
        </p:nvCxnSpPr>
        <p:spPr bwMode="auto">
          <a:xfrm flipV="1">
            <a:off x="6400752" y="4961007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正方形/長方形 54"/>
          <p:cNvSpPr/>
          <p:nvPr/>
        </p:nvSpPr>
        <p:spPr bwMode="gray">
          <a:xfrm>
            <a:off x="4283968" y="313643"/>
            <a:ext cx="1907887" cy="697605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endParaRPr lang="ja-JP" altLang="en-US" sz="1400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円柱 55"/>
          <p:cNvSpPr/>
          <p:nvPr/>
        </p:nvSpPr>
        <p:spPr bwMode="gray">
          <a:xfrm>
            <a:off x="5338327" y="559381"/>
            <a:ext cx="803321" cy="388734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正方形/長方形 56"/>
          <p:cNvSpPr/>
          <p:nvPr/>
        </p:nvSpPr>
        <p:spPr bwMode="gray">
          <a:xfrm>
            <a:off x="4334176" y="559381"/>
            <a:ext cx="963002" cy="388734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Index Node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57"/>
          <p:cNvSpPr/>
          <p:nvPr/>
        </p:nvSpPr>
        <p:spPr bwMode="gray">
          <a:xfrm>
            <a:off x="4283968" y="1011249"/>
            <a:ext cx="1907887" cy="697807"/>
          </a:xfrm>
          <a:prstGeom prst="rect">
            <a:avLst/>
          </a:prstGeom>
          <a:solidFill>
            <a:srgbClr val="DAD9D6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 Node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円柱 58"/>
          <p:cNvSpPr/>
          <p:nvPr/>
        </p:nvSpPr>
        <p:spPr bwMode="gray">
          <a:xfrm>
            <a:off x="5338327" y="1296741"/>
            <a:ext cx="803321" cy="389065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Law Data</a:t>
            </a:r>
            <a:endParaRPr kumimoji="1" lang="en-US" altLang="ja-JP" sz="105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59"/>
          <p:cNvSpPr/>
          <p:nvPr/>
        </p:nvSpPr>
        <p:spPr bwMode="gray">
          <a:xfrm>
            <a:off x="4334176" y="1296741"/>
            <a:ext cx="963002" cy="389065"/>
          </a:xfrm>
          <a:prstGeom prst="rect">
            <a:avLst/>
          </a:prstGeom>
          <a:solidFill>
            <a:srgbClr val="F8C6C5"/>
          </a:solidFill>
          <a:ln w="9525" cap="flat" cmpd="sng" algn="ctr">
            <a:solidFill>
              <a:srgbClr val="B22B3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Sink</a:t>
            </a:r>
            <a:b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Agent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正方形/長方形 60"/>
          <p:cNvSpPr/>
          <p:nvPr/>
        </p:nvSpPr>
        <p:spPr bwMode="gray">
          <a:xfrm>
            <a:off x="4283968" y="108288"/>
            <a:ext cx="1907887" cy="22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Edge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Computer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4" name="直線矢印コネクタ 65"/>
          <p:cNvCxnSpPr/>
          <p:nvPr/>
        </p:nvCxnSpPr>
        <p:spPr bwMode="auto">
          <a:xfrm flipV="1">
            <a:off x="4528544" y="955943"/>
            <a:ext cx="0" cy="34862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2700" cap="flat" cmpd="sng" algn="ctr">
            <a:solidFill>
              <a:srgbClr val="57564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urved Connector 36"/>
          <p:cNvCxnSpPr>
            <a:endCxn id="6" idx="3"/>
          </p:cNvCxnSpPr>
          <p:nvPr/>
        </p:nvCxnSpPr>
        <p:spPr>
          <a:xfrm flipH="1">
            <a:off x="6853305" y="1168737"/>
            <a:ext cx="218611" cy="3835073"/>
          </a:xfrm>
          <a:prstGeom prst="curvedConnector3">
            <a:avLst>
              <a:gd name="adj1" fmla="val -476371"/>
            </a:avLst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3" idx="3"/>
          </p:cNvCxnSpPr>
          <p:nvPr/>
        </p:nvCxnSpPr>
        <p:spPr>
          <a:xfrm>
            <a:off x="3272232" y="2120424"/>
            <a:ext cx="1469101" cy="2406799"/>
          </a:xfrm>
          <a:prstGeom prst="curvedConnector2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3/20/2018</a:t>
            </a:r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3834712" y="4231561"/>
            <a:ext cx="3018593" cy="1544498"/>
          </a:xfrm>
          <a:prstGeom prst="diamon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Local Delivery</a:t>
            </a:r>
          </a:p>
        </p:txBody>
      </p:sp>
      <p:sp>
        <p:nvSpPr>
          <p:cNvPr id="7" name="Frame 6"/>
          <p:cNvSpPr/>
          <p:nvPr/>
        </p:nvSpPr>
        <p:spPr>
          <a:xfrm>
            <a:off x="457200" y="4527223"/>
            <a:ext cx="1185333" cy="11345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" name="Can 7"/>
          <p:cNvSpPr/>
          <p:nvPr/>
        </p:nvSpPr>
        <p:spPr>
          <a:xfrm rot="16200000">
            <a:off x="2611838" y="4000182"/>
            <a:ext cx="372534" cy="1971615"/>
          </a:xfrm>
          <a:prstGeom prst="can">
            <a:avLst>
              <a:gd name="adj" fmla="val 81250"/>
            </a:avLst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2297" y="5239325"/>
            <a:ext cx="209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 Channel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7053" y="5729706"/>
            <a:ext cx="29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Policy 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367" y="4818527"/>
            <a:ext cx="10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API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4770" y="413936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Content/Path ID</a:t>
            </a:r>
          </a:p>
          <a:p>
            <a:r>
              <a:rPr lang="en-US" dirty="0">
                <a:solidFill>
                  <a:srgbClr val="FF0000"/>
                </a:solidFill>
              </a:rPr>
              <a:t> w/ Delivery Rationale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6914" y="2800023"/>
            <a:ext cx="335220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Step 2: Content Retrieval Request </a:t>
            </a:r>
          </a:p>
        </p:txBody>
      </p:sp>
      <p:cxnSp>
        <p:nvCxnSpPr>
          <p:cNvPr id="16" name="Straight Arrow Connector 15"/>
          <p:cNvCxnSpPr>
            <a:stCxn id="7" idx="0"/>
            <a:endCxn id="14" idx="2"/>
          </p:cNvCxnSpPr>
          <p:nvPr/>
        </p:nvCxnSpPr>
        <p:spPr>
          <a:xfrm flipV="1">
            <a:off x="1049867" y="3169355"/>
            <a:ext cx="2173147" cy="1357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4899114" y="1704252"/>
            <a:ext cx="472753" cy="1280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6" idx="0"/>
          </p:cNvCxnSpPr>
          <p:nvPr/>
        </p:nvCxnSpPr>
        <p:spPr>
          <a:xfrm>
            <a:off x="4899114" y="2984689"/>
            <a:ext cx="444895" cy="12468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557" y="42280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Delivery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4182" y="2800023"/>
            <a:ext cx="313792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Step 3: Delivery Path Validation</a:t>
            </a:r>
          </a:p>
        </p:txBody>
      </p:sp>
      <p:cxnSp>
        <p:nvCxnSpPr>
          <p:cNvPr id="28" name="Curved Connector 27"/>
          <p:cNvCxnSpPr>
            <a:endCxn id="7" idx="0"/>
          </p:cNvCxnSpPr>
          <p:nvPr/>
        </p:nvCxnSpPr>
        <p:spPr>
          <a:xfrm rot="10800000" flipV="1">
            <a:off x="1049868" y="1168737"/>
            <a:ext cx="2621951" cy="3358486"/>
          </a:xfrm>
          <a:prstGeom prst="curvedConnector2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4890" y="1935758"/>
            <a:ext cx="246734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Step 4: Content Delivery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3563" y="6076616"/>
            <a:ext cx="528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LGBTQ versus Traditional Marriage (banned by the LD)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" y="5592332"/>
            <a:ext cx="125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“First Step”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176" y="845571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Interest</a:t>
            </a:r>
          </a:p>
          <a:p>
            <a:r>
              <a:rPr lang="en-US" dirty="0"/>
              <a:t>Clear identification for the target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0192" y="368936"/>
            <a:ext cx="1821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Media</a:t>
            </a:r>
          </a:p>
          <a:p>
            <a:r>
              <a:rPr lang="en-US" sz="2800" dirty="0">
                <a:latin typeface="+mn-lt"/>
              </a:rPr>
              <a:t> Company</a:t>
            </a:r>
            <a:endParaRPr kumimoji="1"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2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1385</Words>
  <Application>Microsoft Macintosh PowerPoint</Application>
  <PresentationFormat>On-screen Show (4:3)</PresentationFormat>
  <Paragraphs>354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Meiryo UI</vt:lpstr>
      <vt:lpstr>新細明體</vt:lpstr>
      <vt:lpstr>Arial</vt:lpstr>
      <vt:lpstr>Calibri</vt:lpstr>
      <vt:lpstr>Courier New</vt:lpstr>
      <vt:lpstr>Mangal</vt:lpstr>
      <vt:lpstr>Wingdings</vt:lpstr>
      <vt:lpstr>Office Theme</vt:lpstr>
      <vt:lpstr>Problems in Journalism</vt:lpstr>
      <vt:lpstr>Objectives</vt:lpstr>
      <vt:lpstr>A New platform for News Delivery</vt:lpstr>
      <vt:lpstr>PowerPoint Presentation</vt:lpstr>
      <vt:lpstr>PowerPoint Presentation</vt:lpstr>
      <vt:lpstr>User ID</vt:lpstr>
      <vt:lpstr>Community (AS)</vt:lpstr>
      <vt:lpstr>PowerPoint Presentation</vt:lpstr>
      <vt:lpstr>PowerPoint Presentation</vt:lpstr>
      <vt:lpstr>Advertisement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AS#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FC/FED</vt:lpstr>
      <vt:lpstr>Origin AS and local community</vt:lpstr>
      <vt:lpstr>Design &amp; Implementation</vt:lpstr>
      <vt:lpstr>Plan</vt:lpstr>
    </vt:vector>
  </TitlesOfParts>
  <Company>UC Davis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Wu</dc:creator>
  <cp:lastModifiedBy>Felix Wu</cp:lastModifiedBy>
  <cp:revision>16</cp:revision>
  <dcterms:created xsi:type="dcterms:W3CDTF">2018-06-01T19:33:50Z</dcterms:created>
  <dcterms:modified xsi:type="dcterms:W3CDTF">2018-06-26T08:49:59Z</dcterms:modified>
</cp:coreProperties>
</file>