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3654" y="313370"/>
            <a:ext cx="14260691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50585" y="7650540"/>
            <a:ext cx="2437413" cy="263645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386933" cy="16395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1973" y="313370"/>
            <a:ext cx="13624052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788" y="2311879"/>
            <a:ext cx="17104422" cy="697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8196205" cy="10286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85379" y="9258300"/>
            <a:ext cx="2800349" cy="7429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3904" y="4387477"/>
            <a:ext cx="10114280" cy="25019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41600" marR="5080" indent="-2629535">
              <a:lnSpc>
                <a:spcPct val="116100"/>
              </a:lnSpc>
              <a:spcBef>
                <a:spcPts val="95"/>
              </a:spcBef>
            </a:pPr>
            <a:r>
              <a:rPr dirty="0" sz="7000" spc="-980"/>
              <a:t>D</a:t>
            </a:r>
            <a:r>
              <a:rPr dirty="0" sz="7000" spc="-1110"/>
              <a:t>a</a:t>
            </a:r>
            <a:r>
              <a:rPr dirty="0" sz="7000" spc="-840"/>
              <a:t>t</a:t>
            </a:r>
            <a:r>
              <a:rPr dirty="0" sz="7000" spc="-1110"/>
              <a:t>a</a:t>
            </a:r>
            <a:r>
              <a:rPr dirty="0" sz="7000" spc="-215"/>
              <a:t> </a:t>
            </a:r>
            <a:r>
              <a:rPr dirty="0" sz="7000" spc="-425"/>
              <a:t>S</a:t>
            </a:r>
            <a:r>
              <a:rPr dirty="0" sz="7000" spc="-1355"/>
              <a:t>p</a:t>
            </a:r>
            <a:r>
              <a:rPr dirty="0" sz="7000" spc="-1110"/>
              <a:t>a</a:t>
            </a:r>
            <a:r>
              <a:rPr dirty="0" sz="7000" spc="-700"/>
              <a:t>r</a:t>
            </a:r>
            <a:r>
              <a:rPr dirty="0" sz="7000" spc="-1140"/>
              <a:t>k</a:t>
            </a:r>
            <a:r>
              <a:rPr dirty="0" sz="7000" spc="-1455"/>
              <a:t>:</a:t>
            </a:r>
            <a:r>
              <a:rPr dirty="0" sz="7000" spc="-215"/>
              <a:t> </a:t>
            </a:r>
            <a:r>
              <a:rPr dirty="0" sz="7000" spc="-745"/>
              <a:t>I</a:t>
            </a:r>
            <a:r>
              <a:rPr dirty="0" sz="7000" spc="-1230"/>
              <a:t>ll</a:t>
            </a:r>
            <a:r>
              <a:rPr dirty="0" sz="7000" spc="-1360"/>
              <a:t>u</a:t>
            </a:r>
            <a:r>
              <a:rPr dirty="0" sz="7000" spc="-1864"/>
              <a:t>m</a:t>
            </a:r>
            <a:r>
              <a:rPr dirty="0" sz="7000" spc="-1125"/>
              <a:t>i</a:t>
            </a:r>
            <a:r>
              <a:rPr dirty="0" sz="7000" spc="-1180"/>
              <a:t>n</a:t>
            </a:r>
            <a:r>
              <a:rPr dirty="0" sz="7000" spc="-1110"/>
              <a:t>a</a:t>
            </a:r>
            <a:r>
              <a:rPr dirty="0" sz="7000" spc="-840"/>
              <a:t>t</a:t>
            </a:r>
            <a:r>
              <a:rPr dirty="0" sz="7000" spc="-1125"/>
              <a:t>i</a:t>
            </a:r>
            <a:r>
              <a:rPr dirty="0" sz="7000" spc="-1180"/>
              <a:t>n</a:t>
            </a:r>
            <a:r>
              <a:rPr dirty="0" sz="7000" spc="-994"/>
              <a:t>g</a:t>
            </a:r>
            <a:r>
              <a:rPr dirty="0" sz="7000" spc="-215"/>
              <a:t> </a:t>
            </a:r>
            <a:r>
              <a:rPr dirty="0" sz="7000" spc="-745"/>
              <a:t>I</a:t>
            </a:r>
            <a:r>
              <a:rPr dirty="0" sz="7000" spc="-1180"/>
              <a:t>n</a:t>
            </a:r>
            <a:r>
              <a:rPr dirty="0" sz="7000" spc="-640"/>
              <a:t>s</a:t>
            </a:r>
            <a:r>
              <a:rPr dirty="0" sz="7000" spc="-1125"/>
              <a:t>i</a:t>
            </a:r>
            <a:r>
              <a:rPr dirty="0" sz="7000" spc="-994"/>
              <a:t>g</a:t>
            </a:r>
            <a:r>
              <a:rPr dirty="0" sz="7000" spc="-1310"/>
              <a:t>h</a:t>
            </a:r>
            <a:r>
              <a:rPr dirty="0" sz="7000" spc="-840"/>
              <a:t>t</a:t>
            </a:r>
            <a:r>
              <a:rPr dirty="0" sz="7000" spc="-640"/>
              <a:t>s</a:t>
            </a:r>
            <a:r>
              <a:rPr dirty="0" sz="7000" spc="-215"/>
              <a:t> </a:t>
            </a:r>
            <a:r>
              <a:rPr dirty="0" sz="7000" spc="-545"/>
              <a:t>f</a:t>
            </a:r>
            <a:r>
              <a:rPr dirty="0" sz="7000" spc="-1485"/>
              <a:t>o</a:t>
            </a:r>
            <a:r>
              <a:rPr dirty="0" sz="7000" spc="-570"/>
              <a:t>r  </a:t>
            </a:r>
            <a:r>
              <a:rPr dirty="0" sz="7000" spc="-1635"/>
              <a:t>G</a:t>
            </a:r>
            <a:r>
              <a:rPr dirty="0" sz="7000" spc="-1230"/>
              <a:t>l</a:t>
            </a:r>
            <a:r>
              <a:rPr dirty="0" sz="7000" spc="-1485"/>
              <a:t>o</a:t>
            </a:r>
            <a:r>
              <a:rPr dirty="0" sz="7000" spc="-1450"/>
              <a:t>b</a:t>
            </a:r>
            <a:r>
              <a:rPr dirty="0" sz="7000" spc="-1110"/>
              <a:t>a</a:t>
            </a:r>
            <a:r>
              <a:rPr dirty="0" sz="7000" spc="-1230"/>
              <a:t>l</a:t>
            </a:r>
            <a:r>
              <a:rPr dirty="0" sz="7000" spc="-215"/>
              <a:t> </a:t>
            </a:r>
            <a:r>
              <a:rPr dirty="0" sz="7000" spc="-525"/>
              <a:t>E</a:t>
            </a:r>
            <a:r>
              <a:rPr dirty="0" sz="7000" spc="-1230"/>
              <a:t>l</a:t>
            </a:r>
            <a:r>
              <a:rPr dirty="0" sz="7000" spc="-1395"/>
              <a:t>e</a:t>
            </a:r>
            <a:r>
              <a:rPr dirty="0" sz="7000" spc="-905"/>
              <a:t>c</a:t>
            </a:r>
            <a:r>
              <a:rPr dirty="0" sz="7000" spc="-840"/>
              <a:t>t</a:t>
            </a:r>
            <a:r>
              <a:rPr dirty="0" sz="7000" spc="-700"/>
              <a:t>r</a:t>
            </a:r>
            <a:r>
              <a:rPr dirty="0" sz="7000" spc="-1485"/>
              <a:t>o</a:t>
            </a:r>
            <a:r>
              <a:rPr dirty="0" sz="7000" spc="-1180"/>
              <a:t>n</a:t>
            </a:r>
            <a:r>
              <a:rPr dirty="0" sz="7000" spc="-1125"/>
              <a:t>i</a:t>
            </a:r>
            <a:r>
              <a:rPr dirty="0" sz="7000" spc="-905"/>
              <a:t>c</a:t>
            </a:r>
            <a:r>
              <a:rPr dirty="0" sz="7000" spc="-640"/>
              <a:t>s</a:t>
            </a:r>
            <a:endParaRPr sz="7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168" y="3251887"/>
            <a:ext cx="130682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0063" y="313370"/>
            <a:ext cx="5912485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5"/>
              <a:t>5</a:t>
            </a:r>
            <a:r>
              <a:rPr dirty="0" spc="-1165"/>
              <a:t>.</a:t>
            </a:r>
            <a:r>
              <a:rPr dirty="0" spc="-155"/>
              <a:t> </a:t>
            </a:r>
            <a:r>
              <a:rPr dirty="0" spc="-1080"/>
              <a:t>O</a:t>
            </a:r>
            <a:r>
              <a:rPr dirty="0" spc="-890"/>
              <a:t>v</a:t>
            </a:r>
            <a:r>
              <a:rPr dirty="0" spc="-1005"/>
              <a:t>e</a:t>
            </a:r>
            <a:r>
              <a:rPr dirty="0" spc="-505"/>
              <a:t>r</a:t>
            </a:r>
            <a:r>
              <a:rPr dirty="0" spc="-800"/>
              <a:t>a</a:t>
            </a:r>
            <a:r>
              <a:rPr dirty="0" spc="-885"/>
              <a:t>l</a:t>
            </a:r>
            <a:r>
              <a:rPr dirty="0" spc="-880"/>
              <a:t>l</a:t>
            </a:r>
            <a:r>
              <a:rPr dirty="0" spc="-155"/>
              <a:t> </a:t>
            </a:r>
            <a:r>
              <a:rPr dirty="0" spc="-305"/>
              <a:t>S</a:t>
            </a:r>
            <a:r>
              <a:rPr dirty="0" spc="-800"/>
              <a:t>a</a:t>
            </a:r>
            <a:r>
              <a:rPr dirty="0" spc="-885"/>
              <a:t>l</a:t>
            </a:r>
            <a:r>
              <a:rPr dirty="0" spc="-1005"/>
              <a:t>e</a:t>
            </a:r>
            <a:r>
              <a:rPr dirty="0" spc="-455"/>
              <a:t>s</a:t>
            </a:r>
            <a:r>
              <a:rPr dirty="0" spc="-155"/>
              <a:t> </a:t>
            </a:r>
            <a:r>
              <a:rPr dirty="0" spc="-475"/>
              <a:t>P</a:t>
            </a:r>
            <a:r>
              <a:rPr dirty="0" spc="-1005"/>
              <a:t>e</a:t>
            </a:r>
            <a:r>
              <a:rPr dirty="0" spc="-505"/>
              <a:t>r</a:t>
            </a:r>
            <a:r>
              <a:rPr dirty="0" spc="-395"/>
              <a:t>f</a:t>
            </a:r>
            <a:r>
              <a:rPr dirty="0" spc="-1065"/>
              <a:t>o</a:t>
            </a:r>
            <a:r>
              <a:rPr dirty="0" spc="-505"/>
              <a:t>r</a:t>
            </a:r>
            <a:r>
              <a:rPr dirty="0" spc="-1335"/>
              <a:t>m</a:t>
            </a:r>
            <a:r>
              <a:rPr dirty="0" spc="-800"/>
              <a:t>a</a:t>
            </a:r>
            <a:r>
              <a:rPr dirty="0" spc="-850"/>
              <a:t>n</a:t>
            </a:r>
            <a:r>
              <a:rPr dirty="0" spc="-650"/>
              <a:t>c</a:t>
            </a:r>
            <a:r>
              <a:rPr dirty="0" spc="-1005"/>
              <a:t>e</a:t>
            </a:r>
            <a:r>
              <a:rPr dirty="0" spc="-104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3719" y="1431919"/>
            <a:ext cx="16172180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5">
                <a:latin typeface="Lucida Sans Unicode"/>
                <a:cs typeface="Lucida Sans Unicode"/>
              </a:rPr>
              <a:t>DATE_FORMAT(Order_Date,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60">
                <a:latin typeface="Lucida Sans Unicode"/>
                <a:cs typeface="Lucida Sans Unicode"/>
              </a:rPr>
              <a:t>'%Y-%m')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Month,SUM(Unit_Price_USD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-20">
                <a:latin typeface="Lucida Sans Unicode"/>
                <a:cs typeface="Lucida Sans Unicode"/>
              </a:rPr>
              <a:t>*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35">
                <a:latin typeface="Lucida Sans Unicode"/>
                <a:cs typeface="Lucida Sans Unicode"/>
              </a:rPr>
              <a:t>Quantity)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 </a:t>
            </a:r>
            <a:r>
              <a:rPr dirty="0" sz="2850" spc="-890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TotalSales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Sales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10">
                <a:latin typeface="Lucida Sans Unicode"/>
                <a:cs typeface="Lucida Sans Unicode"/>
              </a:rPr>
              <a:t>JOIN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70">
                <a:latin typeface="Lucida Sans Unicode"/>
                <a:cs typeface="Lucida Sans Unicode"/>
              </a:rPr>
              <a:t>Products</a:t>
            </a:r>
            <a:endParaRPr sz="2850">
              <a:latin typeface="Lucida Sans Unicode"/>
              <a:cs typeface="Lucida Sans Unicode"/>
            </a:endParaRPr>
          </a:p>
          <a:p>
            <a:pPr marL="102235">
              <a:lnSpc>
                <a:spcPct val="100000"/>
              </a:lnSpc>
              <a:spcBef>
                <a:spcPts val="555"/>
              </a:spcBef>
            </a:pPr>
            <a:r>
              <a:rPr dirty="0" sz="2850" spc="55">
                <a:latin typeface="Lucida Sans Unicode"/>
                <a:cs typeface="Lucida Sans Unicode"/>
              </a:rPr>
              <a:t>ON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Sales.ProductKey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600">
                <a:latin typeface="Lucida Sans Unicode"/>
                <a:cs typeface="Lucida Sans Unicode"/>
              </a:rPr>
              <a:t> </a:t>
            </a:r>
            <a:r>
              <a:rPr dirty="0" sz="2850" spc="60">
                <a:latin typeface="Lucida Sans Unicode"/>
                <a:cs typeface="Lucida Sans Unicode"/>
              </a:rPr>
              <a:t>Products.ProductKey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125">
                <a:latin typeface="Lucida Sans Unicode"/>
                <a:cs typeface="Lucida Sans Unicode"/>
              </a:rPr>
              <a:t>GROUP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Month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ORDER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Month;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509" y="1370006"/>
            <a:ext cx="17402174" cy="1885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933" y="3353730"/>
            <a:ext cx="12592049" cy="66771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1287" y="349839"/>
            <a:ext cx="3543935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9"/>
              <a:t>6</a:t>
            </a:r>
            <a:r>
              <a:rPr dirty="0" spc="-1165"/>
              <a:t>.</a:t>
            </a:r>
            <a:r>
              <a:rPr dirty="0" spc="-155"/>
              <a:t> </a:t>
            </a:r>
            <a:r>
              <a:rPr dirty="0" spc="-305"/>
              <a:t>S</a:t>
            </a:r>
            <a:r>
              <a:rPr dirty="0" spc="-800"/>
              <a:t>a</a:t>
            </a:r>
            <a:r>
              <a:rPr dirty="0" spc="-885"/>
              <a:t>l</a:t>
            </a:r>
            <a:r>
              <a:rPr dirty="0" spc="-1005"/>
              <a:t>e</a:t>
            </a:r>
            <a:r>
              <a:rPr dirty="0" spc="-455"/>
              <a:t>s</a:t>
            </a:r>
            <a:r>
              <a:rPr dirty="0" spc="-155"/>
              <a:t> </a:t>
            </a:r>
            <a:r>
              <a:rPr dirty="0" spc="-1045"/>
              <a:t>b</a:t>
            </a:r>
            <a:r>
              <a:rPr dirty="0" spc="-605"/>
              <a:t>y</a:t>
            </a:r>
            <a:r>
              <a:rPr dirty="0" spc="-155"/>
              <a:t> </a:t>
            </a:r>
            <a:r>
              <a:rPr dirty="0" spc="-305"/>
              <a:t>S</a:t>
            </a:r>
            <a:r>
              <a:rPr dirty="0" spc="-605"/>
              <a:t>t</a:t>
            </a:r>
            <a:r>
              <a:rPr dirty="0" spc="-1065"/>
              <a:t>o</a:t>
            </a:r>
            <a:r>
              <a:rPr dirty="0" spc="-505"/>
              <a:t>r</a:t>
            </a:r>
            <a:r>
              <a:rPr dirty="0" spc="-1005"/>
              <a:t>e</a:t>
            </a:r>
            <a:r>
              <a:rPr dirty="0" spc="-104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6094" y="1529862"/>
            <a:ext cx="16501744" cy="153987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st.State,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SUM(s.Quantity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-20">
                <a:latin typeface="Lucida Sans Unicode"/>
                <a:cs typeface="Lucida Sans Unicode"/>
              </a:rPr>
              <a:t>*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p.Unit_Price_USD)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Store_Revenue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5">
                <a:latin typeface="Lucida Sans Unicode"/>
                <a:cs typeface="Lucida Sans Unicode"/>
              </a:rPr>
              <a:t>sales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-25">
                <a:latin typeface="Lucida Sans Unicode"/>
                <a:cs typeface="Lucida Sans Unicode"/>
              </a:rPr>
              <a:t>s</a:t>
            </a:r>
            <a:endParaRPr sz="2850">
              <a:latin typeface="Lucida Sans Unicode"/>
              <a:cs typeface="Lucida Sans Unicode"/>
            </a:endParaRPr>
          </a:p>
          <a:p>
            <a:pPr marL="102235" marR="5080">
              <a:lnSpc>
                <a:spcPct val="116199"/>
              </a:lnSpc>
            </a:pPr>
            <a:r>
              <a:rPr dirty="0" sz="2850" spc="210">
                <a:latin typeface="Lucida Sans Unicode"/>
                <a:cs typeface="Lucida Sans Unicode"/>
              </a:rPr>
              <a:t>JOIN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25">
                <a:latin typeface="Lucida Sans Unicode"/>
                <a:cs typeface="Lucida Sans Unicode"/>
              </a:rPr>
              <a:t>stores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40">
                <a:latin typeface="Lucida Sans Unicode"/>
                <a:cs typeface="Lucida Sans Unicode"/>
              </a:rPr>
              <a:t>st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ON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40">
                <a:latin typeface="Lucida Sans Unicode"/>
                <a:cs typeface="Lucida Sans Unicode"/>
              </a:rPr>
              <a:t>s.StoreKey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605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st.StoreKey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210">
                <a:latin typeface="Lucida Sans Unicode"/>
                <a:cs typeface="Lucida Sans Unicode"/>
              </a:rPr>
              <a:t>JOIN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40">
                <a:latin typeface="Lucida Sans Unicode"/>
                <a:cs typeface="Lucida Sans Unicode"/>
              </a:rPr>
              <a:t>products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p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ON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s.ProductKey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605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p.ProductKey </a:t>
            </a:r>
            <a:r>
              <a:rPr dirty="0" sz="2850" spc="-890">
                <a:latin typeface="Lucida Sans Unicode"/>
                <a:cs typeface="Lucida Sans Unicode"/>
              </a:rPr>
              <a:t> </a:t>
            </a:r>
            <a:r>
              <a:rPr dirty="0" sz="2850" spc="125">
                <a:latin typeface="Lucida Sans Unicode"/>
                <a:cs typeface="Lucida Sans Unicode"/>
              </a:rPr>
              <a:t>GROUP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st.State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ORDER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Store_Revenue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65">
                <a:latin typeface="Lucida Sans Unicode"/>
                <a:cs typeface="Lucida Sans Unicode"/>
              </a:rPr>
              <a:t>DESC;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509" y="1544149"/>
            <a:ext cx="17402174" cy="16478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670" y="3387149"/>
            <a:ext cx="12797724" cy="6791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917" y="275647"/>
            <a:ext cx="4231640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35"/>
              <a:t>7</a:t>
            </a:r>
            <a:r>
              <a:rPr dirty="0" spc="-1165"/>
              <a:t>.</a:t>
            </a:r>
            <a:r>
              <a:rPr dirty="0" spc="-155"/>
              <a:t> </a:t>
            </a:r>
            <a:r>
              <a:rPr dirty="0" spc="-305"/>
              <a:t>S</a:t>
            </a:r>
            <a:r>
              <a:rPr dirty="0" spc="-800"/>
              <a:t>a</a:t>
            </a:r>
            <a:r>
              <a:rPr dirty="0" spc="-885"/>
              <a:t>l</a:t>
            </a:r>
            <a:r>
              <a:rPr dirty="0" spc="-1005"/>
              <a:t>e</a:t>
            </a:r>
            <a:r>
              <a:rPr dirty="0" spc="-455"/>
              <a:t>s</a:t>
            </a:r>
            <a:r>
              <a:rPr dirty="0" spc="-155"/>
              <a:t> </a:t>
            </a:r>
            <a:r>
              <a:rPr dirty="0" spc="-1045"/>
              <a:t>b</a:t>
            </a:r>
            <a:r>
              <a:rPr dirty="0" spc="-605"/>
              <a:t>y</a:t>
            </a:r>
            <a:r>
              <a:rPr dirty="0" spc="-155"/>
              <a:t> </a:t>
            </a:r>
            <a:r>
              <a:rPr dirty="0" spc="-850"/>
              <a:t>C</a:t>
            </a:r>
            <a:r>
              <a:rPr dirty="0" spc="-800"/>
              <a:t>a</a:t>
            </a:r>
            <a:r>
              <a:rPr dirty="0" spc="-605"/>
              <a:t>t</a:t>
            </a:r>
            <a:r>
              <a:rPr dirty="0" spc="-1005"/>
              <a:t>e</a:t>
            </a:r>
            <a:r>
              <a:rPr dirty="0" spc="-715"/>
              <a:t>g</a:t>
            </a:r>
            <a:r>
              <a:rPr dirty="0" spc="-1065"/>
              <a:t>o</a:t>
            </a:r>
            <a:r>
              <a:rPr dirty="0" spc="-505"/>
              <a:t>r</a:t>
            </a:r>
            <a:r>
              <a:rPr dirty="0" spc="-610"/>
              <a:t>y</a:t>
            </a:r>
            <a:r>
              <a:rPr dirty="0" spc="-104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4753" y="1464710"/>
            <a:ext cx="16198215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-5">
                <a:latin typeface="Lucida Sans Unicode"/>
                <a:cs typeface="Lucida Sans Unicode"/>
              </a:rPr>
              <a:t>p.Category,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SUM(s.Quantity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-20">
                <a:latin typeface="Lucida Sans Unicode"/>
                <a:cs typeface="Lucida Sans Unicode"/>
              </a:rPr>
              <a:t>*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p.Unit_Price_USD)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25">
                <a:latin typeface="Lucida Sans Unicode"/>
                <a:cs typeface="Lucida Sans Unicode"/>
              </a:rPr>
              <a:t>Category_Revenue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5">
                <a:latin typeface="Lucida Sans Unicode"/>
                <a:cs typeface="Lucida Sans Unicode"/>
              </a:rPr>
              <a:t>sales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-25">
                <a:latin typeface="Lucida Sans Unicode"/>
                <a:cs typeface="Lucida Sans Unicode"/>
              </a:rPr>
              <a:t>s </a:t>
            </a:r>
            <a:r>
              <a:rPr dirty="0" sz="2850" spc="-890">
                <a:latin typeface="Lucida Sans Unicode"/>
                <a:cs typeface="Lucida Sans Unicode"/>
              </a:rPr>
              <a:t> </a:t>
            </a:r>
            <a:r>
              <a:rPr dirty="0" sz="2850" spc="210">
                <a:latin typeface="Lucida Sans Unicode"/>
                <a:cs typeface="Lucida Sans Unicode"/>
              </a:rPr>
              <a:t>JOIN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0">
                <a:latin typeface="Lucida Sans Unicode"/>
                <a:cs typeface="Lucida Sans Unicode"/>
              </a:rPr>
              <a:t>products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p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ON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s.ProductKey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61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p.ProductKey</a:t>
            </a:r>
            <a:endParaRPr sz="2850">
              <a:latin typeface="Lucida Sans Unicode"/>
              <a:cs typeface="Lucida Sans Unicode"/>
            </a:endParaRPr>
          </a:p>
          <a:p>
            <a:pPr marL="102235">
              <a:lnSpc>
                <a:spcPct val="100000"/>
              </a:lnSpc>
              <a:spcBef>
                <a:spcPts val="555"/>
              </a:spcBef>
            </a:pPr>
            <a:r>
              <a:rPr dirty="0" sz="2850" spc="125">
                <a:latin typeface="Lucida Sans Unicode"/>
                <a:cs typeface="Lucida Sans Unicode"/>
              </a:rPr>
              <a:t>GROUP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0">
                <a:latin typeface="Lucida Sans Unicode"/>
                <a:cs typeface="Lucida Sans Unicode"/>
              </a:rPr>
              <a:t>p.Category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ORDER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5">
                <a:latin typeface="Lucida Sans Unicode"/>
                <a:cs typeface="Lucida Sans Unicode"/>
              </a:rPr>
              <a:t>Category_Revenue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65">
                <a:latin typeface="Lucida Sans Unicode"/>
                <a:cs typeface="Lucida Sans Unicode"/>
              </a:rPr>
              <a:t>DESC;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509" y="1457956"/>
            <a:ext cx="16897349" cy="17335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202" y="2810467"/>
            <a:ext cx="13738805" cy="73247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13654" y="313370"/>
            <a:ext cx="7142480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620" i="1">
                <a:latin typeface="Trebuchet MS"/>
                <a:cs typeface="Trebuchet MS"/>
              </a:rPr>
              <a:t>8</a:t>
            </a:r>
            <a:r>
              <a:rPr dirty="0" sz="5000" spc="-1165" i="1">
                <a:latin typeface="Trebuchet MS"/>
                <a:cs typeface="Trebuchet MS"/>
              </a:rPr>
              <a:t>.</a:t>
            </a:r>
            <a:r>
              <a:rPr dirty="0" sz="5000" spc="-155" i="1">
                <a:latin typeface="Trebuchet MS"/>
                <a:cs typeface="Trebuchet MS"/>
              </a:rPr>
              <a:t> </a:t>
            </a:r>
            <a:r>
              <a:rPr dirty="0" sz="5000" spc="-980" i="1">
                <a:latin typeface="Trebuchet MS"/>
                <a:cs typeface="Trebuchet MS"/>
              </a:rPr>
              <a:t>A</a:t>
            </a:r>
            <a:r>
              <a:rPr dirty="0" sz="5000" spc="-890" i="1">
                <a:latin typeface="Trebuchet MS"/>
                <a:cs typeface="Trebuchet MS"/>
              </a:rPr>
              <a:t>v</a:t>
            </a:r>
            <a:r>
              <a:rPr dirty="0" sz="5000" spc="-1005" i="1">
                <a:latin typeface="Trebuchet MS"/>
                <a:cs typeface="Trebuchet MS"/>
              </a:rPr>
              <a:t>e</a:t>
            </a:r>
            <a:r>
              <a:rPr dirty="0" sz="5000" spc="-505" i="1">
                <a:latin typeface="Trebuchet MS"/>
                <a:cs typeface="Trebuchet MS"/>
              </a:rPr>
              <a:t>r</a:t>
            </a:r>
            <a:r>
              <a:rPr dirty="0" sz="5000" spc="-800" i="1">
                <a:latin typeface="Trebuchet MS"/>
                <a:cs typeface="Trebuchet MS"/>
              </a:rPr>
              <a:t>a</a:t>
            </a:r>
            <a:r>
              <a:rPr dirty="0" sz="5000" spc="-715" i="1">
                <a:latin typeface="Trebuchet MS"/>
                <a:cs typeface="Trebuchet MS"/>
              </a:rPr>
              <a:t>g</a:t>
            </a:r>
            <a:r>
              <a:rPr dirty="0" sz="5000" spc="-1000" i="1">
                <a:latin typeface="Trebuchet MS"/>
                <a:cs typeface="Trebuchet MS"/>
              </a:rPr>
              <a:t>e</a:t>
            </a:r>
            <a:r>
              <a:rPr dirty="0" sz="5000" spc="-155" i="1">
                <a:latin typeface="Trebuchet MS"/>
                <a:cs typeface="Trebuchet MS"/>
              </a:rPr>
              <a:t> </a:t>
            </a:r>
            <a:r>
              <a:rPr dirty="0" sz="5000" spc="-305" i="1">
                <a:latin typeface="Trebuchet MS"/>
                <a:cs typeface="Trebuchet MS"/>
              </a:rPr>
              <a:t>S</a:t>
            </a:r>
            <a:r>
              <a:rPr dirty="0" sz="5000" spc="-800" i="1">
                <a:latin typeface="Trebuchet MS"/>
                <a:cs typeface="Trebuchet MS"/>
              </a:rPr>
              <a:t>a</a:t>
            </a:r>
            <a:r>
              <a:rPr dirty="0" sz="5000" spc="-885" i="1">
                <a:latin typeface="Trebuchet MS"/>
                <a:cs typeface="Trebuchet MS"/>
              </a:rPr>
              <a:t>l</a:t>
            </a:r>
            <a:r>
              <a:rPr dirty="0" sz="5000" spc="-1005" i="1">
                <a:latin typeface="Trebuchet MS"/>
                <a:cs typeface="Trebuchet MS"/>
              </a:rPr>
              <a:t>e</a:t>
            </a:r>
            <a:r>
              <a:rPr dirty="0" sz="5000" spc="-455" i="1">
                <a:latin typeface="Trebuchet MS"/>
                <a:cs typeface="Trebuchet MS"/>
              </a:rPr>
              <a:t>s</a:t>
            </a:r>
            <a:r>
              <a:rPr dirty="0" sz="5000" spc="-155" i="1">
                <a:latin typeface="Trebuchet MS"/>
                <a:cs typeface="Trebuchet MS"/>
              </a:rPr>
              <a:t> </a:t>
            </a:r>
            <a:r>
              <a:rPr dirty="0" sz="5000" spc="-475" i="1">
                <a:latin typeface="Trebuchet MS"/>
                <a:cs typeface="Trebuchet MS"/>
              </a:rPr>
              <a:t>P</a:t>
            </a:r>
            <a:r>
              <a:rPr dirty="0" sz="5000" spc="-505" i="1">
                <a:latin typeface="Trebuchet MS"/>
                <a:cs typeface="Trebuchet MS"/>
              </a:rPr>
              <a:t>r</a:t>
            </a:r>
            <a:r>
              <a:rPr dirty="0" sz="5000" spc="-810" i="1">
                <a:latin typeface="Trebuchet MS"/>
                <a:cs typeface="Trebuchet MS"/>
              </a:rPr>
              <a:t>i</a:t>
            </a:r>
            <a:r>
              <a:rPr dirty="0" sz="5000" spc="-650" i="1">
                <a:latin typeface="Trebuchet MS"/>
                <a:cs typeface="Trebuchet MS"/>
              </a:rPr>
              <a:t>c</a:t>
            </a:r>
            <a:r>
              <a:rPr dirty="0" sz="5000" spc="-1000" i="1">
                <a:latin typeface="Trebuchet MS"/>
                <a:cs typeface="Trebuchet MS"/>
              </a:rPr>
              <a:t>e</a:t>
            </a:r>
            <a:r>
              <a:rPr dirty="0" sz="5000" spc="-155" i="1">
                <a:latin typeface="Trebuchet MS"/>
                <a:cs typeface="Trebuchet MS"/>
              </a:rPr>
              <a:t> </a:t>
            </a:r>
            <a:r>
              <a:rPr dirty="0" sz="5000" spc="-475" i="1">
                <a:latin typeface="Trebuchet MS"/>
                <a:cs typeface="Trebuchet MS"/>
              </a:rPr>
              <a:t>P</a:t>
            </a:r>
            <a:r>
              <a:rPr dirty="0" sz="5000" spc="-1005" i="1">
                <a:latin typeface="Trebuchet MS"/>
                <a:cs typeface="Trebuchet MS"/>
              </a:rPr>
              <a:t>e</a:t>
            </a:r>
            <a:r>
              <a:rPr dirty="0" sz="5000" spc="-500" i="1">
                <a:latin typeface="Trebuchet MS"/>
                <a:cs typeface="Trebuchet MS"/>
              </a:rPr>
              <a:t>r</a:t>
            </a:r>
            <a:r>
              <a:rPr dirty="0" sz="5000" spc="-155" i="1">
                <a:latin typeface="Trebuchet MS"/>
                <a:cs typeface="Trebuchet MS"/>
              </a:rPr>
              <a:t> </a:t>
            </a:r>
            <a:r>
              <a:rPr dirty="0" sz="5000" spc="-475" i="1">
                <a:latin typeface="Trebuchet MS"/>
                <a:cs typeface="Trebuchet MS"/>
              </a:rPr>
              <a:t>P</a:t>
            </a:r>
            <a:r>
              <a:rPr dirty="0" sz="5000" spc="-505" i="1">
                <a:latin typeface="Trebuchet MS"/>
                <a:cs typeface="Trebuchet MS"/>
              </a:rPr>
              <a:t>r</a:t>
            </a:r>
            <a:r>
              <a:rPr dirty="0" sz="5000" spc="-1065" i="1">
                <a:latin typeface="Trebuchet MS"/>
                <a:cs typeface="Trebuchet MS"/>
              </a:rPr>
              <a:t>o</a:t>
            </a:r>
            <a:r>
              <a:rPr dirty="0" sz="5000" spc="-1045" i="1">
                <a:latin typeface="Trebuchet MS"/>
                <a:cs typeface="Trebuchet MS"/>
              </a:rPr>
              <a:t>d</a:t>
            </a:r>
            <a:r>
              <a:rPr dirty="0" sz="5000" spc="-975" i="1">
                <a:latin typeface="Trebuchet MS"/>
                <a:cs typeface="Trebuchet MS"/>
              </a:rPr>
              <a:t>u</a:t>
            </a:r>
            <a:r>
              <a:rPr dirty="0" sz="5000" spc="-650" i="1">
                <a:latin typeface="Trebuchet MS"/>
                <a:cs typeface="Trebuchet MS"/>
              </a:rPr>
              <a:t>c</a:t>
            </a:r>
            <a:r>
              <a:rPr dirty="0" sz="5000" spc="-605" i="1">
                <a:latin typeface="Trebuchet MS"/>
                <a:cs typeface="Trebuchet MS"/>
              </a:rPr>
              <a:t>t</a:t>
            </a:r>
            <a:r>
              <a:rPr dirty="0" sz="5000" spc="-1040" i="1">
                <a:latin typeface="Trebuchet MS"/>
                <a:cs typeface="Trebuchet MS"/>
              </a:rPr>
              <a:t>: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1237211"/>
            <a:ext cx="14161769" cy="1035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235" marR="5080" indent="-90170">
              <a:lnSpc>
                <a:spcPct val="116199"/>
              </a:lnSpc>
              <a:spcBef>
                <a:spcPts val="95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p.Product_Name,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AVG(p.Unit_Price_USD)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Avg_Price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40">
                <a:latin typeface="Lucida Sans Unicode"/>
                <a:cs typeface="Lucida Sans Unicode"/>
              </a:rPr>
              <a:t>products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p </a:t>
            </a:r>
            <a:r>
              <a:rPr dirty="0" sz="2850" spc="-885">
                <a:latin typeface="Lucida Sans Unicode"/>
                <a:cs typeface="Lucida Sans Unicode"/>
              </a:rPr>
              <a:t> </a:t>
            </a:r>
            <a:r>
              <a:rPr dirty="0" sz="2850" spc="125">
                <a:latin typeface="Lucida Sans Unicode"/>
                <a:cs typeface="Lucida Sans Unicode"/>
              </a:rPr>
              <a:t>GROUP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p.Product_Name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ORDER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Avg_Price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65">
                <a:latin typeface="Lucida Sans Unicode"/>
                <a:cs typeface="Lucida Sans Unicode"/>
              </a:rPr>
              <a:t>DESC;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509" y="1266444"/>
            <a:ext cx="15373349" cy="11906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423" y="3207439"/>
            <a:ext cx="13068299" cy="6953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5318" y="313370"/>
            <a:ext cx="5641975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5"/>
              <a:t>9</a:t>
            </a:r>
            <a:r>
              <a:rPr dirty="0" spc="-1165"/>
              <a:t>.</a:t>
            </a:r>
            <a:r>
              <a:rPr dirty="0" spc="-155"/>
              <a:t> </a:t>
            </a:r>
            <a:r>
              <a:rPr dirty="0" spc="-990"/>
              <a:t>T</a:t>
            </a:r>
            <a:r>
              <a:rPr dirty="0" spc="-1065"/>
              <a:t>o</a:t>
            </a:r>
            <a:r>
              <a:rPr dirty="0" spc="-969"/>
              <a:t>p</a:t>
            </a:r>
            <a:r>
              <a:rPr dirty="0" spc="-155"/>
              <a:t> </a:t>
            </a:r>
            <a:r>
              <a:rPr dirty="0" spc="-475"/>
              <a:t>P</a:t>
            </a:r>
            <a:r>
              <a:rPr dirty="0" spc="-1005"/>
              <a:t>e</a:t>
            </a:r>
            <a:r>
              <a:rPr dirty="0" spc="-505"/>
              <a:t>r</a:t>
            </a:r>
            <a:r>
              <a:rPr dirty="0" spc="-395"/>
              <a:t>f</a:t>
            </a:r>
            <a:r>
              <a:rPr dirty="0" spc="-1065"/>
              <a:t>o</a:t>
            </a:r>
            <a:r>
              <a:rPr dirty="0" spc="-505"/>
              <a:t>r</a:t>
            </a:r>
            <a:r>
              <a:rPr dirty="0" spc="-1335"/>
              <a:t>m</a:t>
            </a:r>
            <a:r>
              <a:rPr dirty="0" spc="-810"/>
              <a:t>i</a:t>
            </a:r>
            <a:r>
              <a:rPr dirty="0" spc="-850"/>
              <a:t>n</a:t>
            </a:r>
            <a:r>
              <a:rPr dirty="0" spc="-710"/>
              <a:t>g</a:t>
            </a:r>
            <a:r>
              <a:rPr dirty="0" spc="-155"/>
              <a:t> </a:t>
            </a:r>
            <a:r>
              <a:rPr dirty="0" spc="-475"/>
              <a:t>P</a:t>
            </a:r>
            <a:r>
              <a:rPr dirty="0" spc="-505"/>
              <a:t>r</a:t>
            </a:r>
            <a:r>
              <a:rPr dirty="0" spc="-1065"/>
              <a:t>o</a:t>
            </a:r>
            <a:r>
              <a:rPr dirty="0" spc="-1045"/>
              <a:t>d</a:t>
            </a:r>
            <a:r>
              <a:rPr dirty="0" spc="-975"/>
              <a:t>u</a:t>
            </a:r>
            <a:r>
              <a:rPr dirty="0" spc="-650"/>
              <a:t>c</a:t>
            </a:r>
            <a:r>
              <a:rPr dirty="0" spc="-605"/>
              <a:t>t</a:t>
            </a:r>
            <a:r>
              <a:rPr dirty="0" spc="-459"/>
              <a:t>s</a:t>
            </a:r>
            <a:r>
              <a:rPr dirty="0" spc="-104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1560" y="1295649"/>
            <a:ext cx="15988030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p.Product_Name,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SUM(s.Quantity)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5">
                <a:latin typeface="Lucida Sans Unicode"/>
                <a:cs typeface="Lucida Sans Unicode"/>
              </a:rPr>
              <a:t>Total_Sold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5">
                <a:latin typeface="Lucida Sans Unicode"/>
                <a:cs typeface="Lucida Sans Unicode"/>
              </a:rPr>
              <a:t>sales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25">
                <a:latin typeface="Lucida Sans Unicode"/>
                <a:cs typeface="Lucida Sans Unicode"/>
              </a:rPr>
              <a:t>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10">
                <a:latin typeface="Lucida Sans Unicode"/>
                <a:cs typeface="Lucida Sans Unicode"/>
              </a:rPr>
              <a:t>JOIN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0">
                <a:latin typeface="Lucida Sans Unicode"/>
                <a:cs typeface="Lucida Sans Unicode"/>
              </a:rPr>
              <a:t>products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p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ON </a:t>
            </a:r>
            <a:r>
              <a:rPr dirty="0" sz="2850" spc="-890">
                <a:latin typeface="Lucida Sans Unicode"/>
                <a:cs typeface="Lucida Sans Unicode"/>
              </a:rPr>
              <a:t> </a:t>
            </a:r>
            <a:r>
              <a:rPr dirty="0" sz="2850" spc="-30">
                <a:latin typeface="Lucida Sans Unicode"/>
                <a:cs typeface="Lucida Sans Unicode"/>
              </a:rPr>
              <a:t>s</a:t>
            </a:r>
            <a:r>
              <a:rPr dirty="0" sz="2850" spc="-150">
                <a:latin typeface="Lucida Sans Unicode"/>
                <a:cs typeface="Lucida Sans Unicode"/>
              </a:rPr>
              <a:t>.</a:t>
            </a:r>
            <a:r>
              <a:rPr dirty="0" sz="2850" spc="290">
                <a:latin typeface="Lucida Sans Unicode"/>
                <a:cs typeface="Lucida Sans Unicode"/>
              </a:rPr>
              <a:t>P</a:t>
            </a:r>
            <a:r>
              <a:rPr dirty="0" sz="2850" spc="25">
                <a:latin typeface="Lucida Sans Unicode"/>
                <a:cs typeface="Lucida Sans Unicode"/>
              </a:rPr>
              <a:t>r</a:t>
            </a:r>
            <a:r>
              <a:rPr dirty="0" sz="2850" spc="20">
                <a:latin typeface="Lucida Sans Unicode"/>
                <a:cs typeface="Lucida Sans Unicode"/>
              </a:rPr>
              <a:t>o</a:t>
            </a:r>
            <a:r>
              <a:rPr dirty="0" sz="2850" spc="50">
                <a:latin typeface="Lucida Sans Unicode"/>
                <a:cs typeface="Lucida Sans Unicode"/>
              </a:rPr>
              <a:t>d</a:t>
            </a:r>
            <a:r>
              <a:rPr dirty="0" sz="2850" spc="-15">
                <a:latin typeface="Lucida Sans Unicode"/>
                <a:cs typeface="Lucida Sans Unicode"/>
              </a:rPr>
              <a:t>u</a:t>
            </a:r>
            <a:r>
              <a:rPr dirty="0" sz="2850" spc="130">
                <a:latin typeface="Lucida Sans Unicode"/>
                <a:cs typeface="Lucida Sans Unicode"/>
              </a:rPr>
              <a:t>c</a:t>
            </a:r>
            <a:r>
              <a:rPr dirty="0" sz="2850" spc="105">
                <a:latin typeface="Lucida Sans Unicode"/>
                <a:cs typeface="Lucida Sans Unicode"/>
              </a:rPr>
              <a:t>t</a:t>
            </a:r>
            <a:r>
              <a:rPr dirty="0" sz="2850" spc="-55">
                <a:latin typeface="Lucida Sans Unicode"/>
                <a:cs typeface="Lucida Sans Unicode"/>
              </a:rPr>
              <a:t>K</a:t>
            </a:r>
            <a:r>
              <a:rPr dirty="0" sz="2850" spc="55">
                <a:latin typeface="Lucida Sans Unicode"/>
                <a:cs typeface="Lucida Sans Unicode"/>
              </a:rPr>
              <a:t>e</a:t>
            </a:r>
            <a:r>
              <a:rPr dirty="0" sz="2850" spc="140">
                <a:latin typeface="Lucida Sans Unicode"/>
                <a:cs typeface="Lucida Sans Unicode"/>
              </a:rPr>
              <a:t>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p</a:t>
            </a:r>
            <a:r>
              <a:rPr dirty="0" sz="2850" spc="-150">
                <a:latin typeface="Lucida Sans Unicode"/>
                <a:cs typeface="Lucida Sans Unicode"/>
              </a:rPr>
              <a:t>.</a:t>
            </a:r>
            <a:r>
              <a:rPr dirty="0" sz="2850" spc="290">
                <a:latin typeface="Lucida Sans Unicode"/>
                <a:cs typeface="Lucida Sans Unicode"/>
              </a:rPr>
              <a:t>P</a:t>
            </a:r>
            <a:r>
              <a:rPr dirty="0" sz="2850" spc="25">
                <a:latin typeface="Lucida Sans Unicode"/>
                <a:cs typeface="Lucida Sans Unicode"/>
              </a:rPr>
              <a:t>r</a:t>
            </a:r>
            <a:r>
              <a:rPr dirty="0" sz="2850" spc="20">
                <a:latin typeface="Lucida Sans Unicode"/>
                <a:cs typeface="Lucida Sans Unicode"/>
              </a:rPr>
              <a:t>o</a:t>
            </a:r>
            <a:r>
              <a:rPr dirty="0" sz="2850" spc="50">
                <a:latin typeface="Lucida Sans Unicode"/>
                <a:cs typeface="Lucida Sans Unicode"/>
              </a:rPr>
              <a:t>d</a:t>
            </a:r>
            <a:r>
              <a:rPr dirty="0" sz="2850" spc="-15">
                <a:latin typeface="Lucida Sans Unicode"/>
                <a:cs typeface="Lucida Sans Unicode"/>
              </a:rPr>
              <a:t>u</a:t>
            </a:r>
            <a:r>
              <a:rPr dirty="0" sz="2850" spc="130">
                <a:latin typeface="Lucida Sans Unicode"/>
                <a:cs typeface="Lucida Sans Unicode"/>
              </a:rPr>
              <a:t>c</a:t>
            </a:r>
            <a:r>
              <a:rPr dirty="0" sz="2850" spc="105">
                <a:latin typeface="Lucida Sans Unicode"/>
                <a:cs typeface="Lucida Sans Unicode"/>
              </a:rPr>
              <a:t>t</a:t>
            </a:r>
            <a:r>
              <a:rPr dirty="0" sz="2850" spc="-55">
                <a:latin typeface="Lucida Sans Unicode"/>
                <a:cs typeface="Lucida Sans Unicode"/>
              </a:rPr>
              <a:t>K</a:t>
            </a:r>
            <a:r>
              <a:rPr dirty="0" sz="2850" spc="55">
                <a:latin typeface="Lucida Sans Unicode"/>
                <a:cs typeface="Lucida Sans Unicode"/>
              </a:rPr>
              <a:t>e</a:t>
            </a:r>
            <a:r>
              <a:rPr dirty="0" sz="2850" spc="140">
                <a:latin typeface="Lucida Sans Unicode"/>
                <a:cs typeface="Lucida Sans Unicode"/>
              </a:rPr>
              <a:t>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65">
                <a:latin typeface="Lucida Sans Unicode"/>
                <a:cs typeface="Lucida Sans Unicode"/>
              </a:rPr>
              <a:t>G</a:t>
            </a:r>
            <a:r>
              <a:rPr dirty="0" sz="2850" spc="90">
                <a:latin typeface="Lucida Sans Unicode"/>
                <a:cs typeface="Lucida Sans Unicode"/>
              </a:rPr>
              <a:t>R</a:t>
            </a:r>
            <a:r>
              <a:rPr dirty="0" sz="2850" spc="30">
                <a:latin typeface="Lucida Sans Unicode"/>
                <a:cs typeface="Lucida Sans Unicode"/>
              </a:rPr>
              <a:t>O</a:t>
            </a:r>
            <a:r>
              <a:rPr dirty="0" sz="2850" spc="135">
                <a:latin typeface="Lucida Sans Unicode"/>
                <a:cs typeface="Lucida Sans Unicode"/>
              </a:rPr>
              <a:t>U</a:t>
            </a:r>
            <a:r>
              <a:rPr dirty="0" sz="2850" spc="295">
                <a:latin typeface="Lucida Sans Unicode"/>
                <a:cs typeface="Lucida Sans Unicode"/>
              </a:rPr>
              <a:t>P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330">
                <a:latin typeface="Lucida Sans Unicode"/>
                <a:cs typeface="Lucida Sans Unicode"/>
              </a:rPr>
              <a:t>B</a:t>
            </a:r>
            <a:r>
              <a:rPr dirty="0" sz="2850" spc="-15">
                <a:latin typeface="Lucida Sans Unicode"/>
                <a:cs typeface="Lucida Sans Unicode"/>
              </a:rPr>
              <a:t>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p</a:t>
            </a:r>
            <a:r>
              <a:rPr dirty="0" sz="2850" spc="-150">
                <a:latin typeface="Lucida Sans Unicode"/>
                <a:cs typeface="Lucida Sans Unicode"/>
              </a:rPr>
              <a:t>.</a:t>
            </a:r>
            <a:r>
              <a:rPr dirty="0" sz="2850" spc="290">
                <a:latin typeface="Lucida Sans Unicode"/>
                <a:cs typeface="Lucida Sans Unicode"/>
              </a:rPr>
              <a:t>P</a:t>
            </a:r>
            <a:r>
              <a:rPr dirty="0" sz="2850" spc="25">
                <a:latin typeface="Lucida Sans Unicode"/>
                <a:cs typeface="Lucida Sans Unicode"/>
              </a:rPr>
              <a:t>r</a:t>
            </a:r>
            <a:r>
              <a:rPr dirty="0" sz="2850" spc="20">
                <a:latin typeface="Lucida Sans Unicode"/>
                <a:cs typeface="Lucida Sans Unicode"/>
              </a:rPr>
              <a:t>o</a:t>
            </a:r>
            <a:r>
              <a:rPr dirty="0" sz="2850" spc="50">
                <a:latin typeface="Lucida Sans Unicode"/>
                <a:cs typeface="Lucida Sans Unicode"/>
              </a:rPr>
              <a:t>d</a:t>
            </a:r>
            <a:r>
              <a:rPr dirty="0" sz="2850" spc="-15">
                <a:latin typeface="Lucida Sans Unicode"/>
                <a:cs typeface="Lucida Sans Unicode"/>
              </a:rPr>
              <a:t>u</a:t>
            </a:r>
            <a:r>
              <a:rPr dirty="0" sz="2850" spc="130">
                <a:latin typeface="Lucida Sans Unicode"/>
                <a:cs typeface="Lucida Sans Unicode"/>
              </a:rPr>
              <a:t>c</a:t>
            </a:r>
            <a:r>
              <a:rPr dirty="0" sz="2850" spc="105">
                <a:latin typeface="Lucida Sans Unicode"/>
                <a:cs typeface="Lucida Sans Unicode"/>
              </a:rPr>
              <a:t>t</a:t>
            </a:r>
            <a:r>
              <a:rPr dirty="0" sz="2850" spc="-195">
                <a:latin typeface="Lucida Sans Unicode"/>
                <a:cs typeface="Lucida Sans Unicode"/>
              </a:rPr>
              <a:t>_</a:t>
            </a:r>
            <a:r>
              <a:rPr dirty="0" sz="2850" spc="75">
                <a:latin typeface="Lucida Sans Unicode"/>
                <a:cs typeface="Lucida Sans Unicode"/>
              </a:rPr>
              <a:t>N</a:t>
            </a:r>
            <a:r>
              <a:rPr dirty="0" sz="2850" spc="20">
                <a:latin typeface="Lucida Sans Unicode"/>
                <a:cs typeface="Lucida Sans Unicode"/>
              </a:rPr>
              <a:t>a</a:t>
            </a:r>
            <a:r>
              <a:rPr dirty="0" sz="2850" spc="-30">
                <a:latin typeface="Lucida Sans Unicode"/>
                <a:cs typeface="Lucida Sans Unicode"/>
              </a:rPr>
              <a:t>m</a:t>
            </a:r>
            <a:r>
              <a:rPr dirty="0" sz="2850" spc="60">
                <a:latin typeface="Lucida Sans Unicode"/>
                <a:cs typeface="Lucida Sans Unicode"/>
              </a:rPr>
              <a:t>e</a:t>
            </a:r>
            <a:endParaRPr sz="2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850" spc="90">
                <a:latin typeface="Lucida Sans Unicode"/>
                <a:cs typeface="Lucida Sans Unicode"/>
              </a:rPr>
              <a:t>ORDER</a:t>
            </a:r>
            <a:r>
              <a:rPr dirty="0" sz="2850" spc="-215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10">
                <a:latin typeface="Lucida Sans Unicode"/>
                <a:cs typeface="Lucida Sans Unicode"/>
              </a:rPr>
              <a:t> </a:t>
            </a:r>
            <a:r>
              <a:rPr dirty="0" sz="2850" spc="15">
                <a:latin typeface="Lucida Sans Unicode"/>
                <a:cs typeface="Lucida Sans Unicode"/>
              </a:rPr>
              <a:t>Total_Sold</a:t>
            </a:r>
            <a:r>
              <a:rPr dirty="0" sz="2850" spc="-210">
                <a:latin typeface="Lucida Sans Unicode"/>
                <a:cs typeface="Lucida Sans Unicode"/>
              </a:rPr>
              <a:t> </a:t>
            </a:r>
            <a:r>
              <a:rPr dirty="0" sz="2850" spc="120">
                <a:latin typeface="Lucida Sans Unicode"/>
                <a:cs typeface="Lucida Sans Unicode"/>
              </a:rPr>
              <a:t>DESC</a:t>
            </a:r>
            <a:r>
              <a:rPr dirty="0" sz="2850" spc="-210">
                <a:latin typeface="Lucida Sans Unicode"/>
                <a:cs typeface="Lucida Sans Unicode"/>
              </a:rPr>
              <a:t> </a:t>
            </a:r>
            <a:r>
              <a:rPr dirty="0" sz="2850" spc="35">
                <a:latin typeface="Lucida Sans Unicode"/>
                <a:cs typeface="Lucida Sans Unicode"/>
              </a:rPr>
              <a:t>LIMIT</a:t>
            </a:r>
            <a:r>
              <a:rPr dirty="0" sz="2850" spc="-210">
                <a:latin typeface="Lucida Sans Unicode"/>
                <a:cs typeface="Lucida Sans Unicode"/>
              </a:rPr>
              <a:t> </a:t>
            </a:r>
            <a:r>
              <a:rPr dirty="0" sz="2850" spc="-70">
                <a:latin typeface="Lucida Sans Unicode"/>
                <a:cs typeface="Lucida Sans Unicode"/>
              </a:rPr>
              <a:t>10;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309" y="1278596"/>
            <a:ext cx="16497299" cy="16192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735" y="3922772"/>
            <a:ext cx="11572874" cy="61540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8937" y="442880"/>
            <a:ext cx="8390890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15">
                <a:latin typeface="Cambria"/>
                <a:cs typeface="Cambria"/>
              </a:rPr>
              <a:t>10.</a:t>
            </a:r>
            <a:r>
              <a:rPr dirty="0" spc="250">
                <a:latin typeface="Cambria"/>
                <a:cs typeface="Cambria"/>
              </a:rPr>
              <a:t> </a:t>
            </a:r>
            <a:r>
              <a:rPr dirty="0" spc="-894">
                <a:latin typeface="Cambria"/>
                <a:cs typeface="Cambria"/>
              </a:rPr>
              <a:t>Top</a:t>
            </a:r>
            <a:r>
              <a:rPr dirty="0" spc="250">
                <a:latin typeface="Cambria"/>
                <a:cs typeface="Cambria"/>
              </a:rPr>
              <a:t> </a:t>
            </a:r>
            <a:r>
              <a:rPr dirty="0" spc="-1055">
                <a:latin typeface="Cambria"/>
                <a:cs typeface="Cambria"/>
              </a:rPr>
              <a:t>10</a:t>
            </a:r>
            <a:r>
              <a:rPr dirty="0" spc="120">
                <a:latin typeface="Cambria"/>
                <a:cs typeface="Cambria"/>
              </a:rPr>
              <a:t> </a:t>
            </a:r>
            <a:r>
              <a:rPr dirty="0" spc="-630">
                <a:latin typeface="Cambria"/>
                <a:cs typeface="Cambria"/>
              </a:rPr>
              <a:t>Product</a:t>
            </a:r>
            <a:r>
              <a:rPr dirty="0" spc="250">
                <a:latin typeface="Cambria"/>
                <a:cs typeface="Cambria"/>
              </a:rPr>
              <a:t> </a:t>
            </a:r>
            <a:r>
              <a:rPr dirty="0" spc="-610">
                <a:latin typeface="Cambria"/>
                <a:cs typeface="Cambria"/>
              </a:rPr>
              <a:t>Performance</a:t>
            </a:r>
            <a:r>
              <a:rPr dirty="0" spc="250">
                <a:latin typeface="Cambria"/>
                <a:cs typeface="Cambria"/>
              </a:rPr>
              <a:t> </a:t>
            </a:r>
            <a:r>
              <a:rPr dirty="0" spc="-650">
                <a:latin typeface="Cambria"/>
                <a:cs typeface="Cambria"/>
              </a:rPr>
              <a:t>by</a:t>
            </a:r>
            <a:r>
              <a:rPr dirty="0" spc="250">
                <a:latin typeface="Cambria"/>
                <a:cs typeface="Cambria"/>
              </a:rPr>
              <a:t> </a:t>
            </a:r>
            <a:r>
              <a:rPr dirty="0" spc="-505">
                <a:latin typeface="Cambria"/>
                <a:cs typeface="Cambria"/>
              </a:rPr>
              <a:t>Store: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1560" y="1565269"/>
            <a:ext cx="13901419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235" marR="5080" indent="-90170">
              <a:lnSpc>
                <a:spcPct val="116199"/>
              </a:lnSpc>
              <a:spcBef>
                <a:spcPts val="95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st.State,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p.Product_Name,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SUM(s.Quantity)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5">
                <a:latin typeface="Lucida Sans Unicode"/>
                <a:cs typeface="Lucida Sans Unicode"/>
              </a:rPr>
              <a:t>Total_Sold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">
                <a:latin typeface="Lucida Sans Unicode"/>
                <a:cs typeface="Lucida Sans Unicode"/>
              </a:rPr>
              <a:t>sales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25">
                <a:latin typeface="Lucida Sans Unicode"/>
                <a:cs typeface="Lucida Sans Unicode"/>
              </a:rPr>
              <a:t>s </a:t>
            </a:r>
            <a:r>
              <a:rPr dirty="0" sz="2850" spc="-885">
                <a:latin typeface="Lucida Sans Unicode"/>
                <a:cs typeface="Lucida Sans Unicode"/>
              </a:rPr>
              <a:t> </a:t>
            </a:r>
            <a:r>
              <a:rPr dirty="0" sz="2850" spc="695">
                <a:latin typeface="Lucida Sans Unicode"/>
                <a:cs typeface="Lucida Sans Unicode"/>
              </a:rPr>
              <a:t>J</a:t>
            </a:r>
            <a:r>
              <a:rPr dirty="0" sz="2850" spc="30">
                <a:latin typeface="Lucida Sans Unicode"/>
                <a:cs typeface="Lucida Sans Unicode"/>
              </a:rPr>
              <a:t>O</a:t>
            </a:r>
            <a:r>
              <a:rPr dirty="0" sz="2850" spc="35">
                <a:latin typeface="Lucida Sans Unicode"/>
                <a:cs typeface="Lucida Sans Unicode"/>
              </a:rPr>
              <a:t>I</a:t>
            </a:r>
            <a:r>
              <a:rPr dirty="0" sz="2850" spc="80">
                <a:latin typeface="Lucida Sans Unicode"/>
                <a:cs typeface="Lucida Sans Unicode"/>
              </a:rPr>
              <a:t>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30">
                <a:latin typeface="Lucida Sans Unicode"/>
                <a:cs typeface="Lucida Sans Unicode"/>
              </a:rPr>
              <a:t>s</a:t>
            </a:r>
            <a:r>
              <a:rPr dirty="0" sz="2850" spc="105">
                <a:latin typeface="Lucida Sans Unicode"/>
                <a:cs typeface="Lucida Sans Unicode"/>
              </a:rPr>
              <a:t>t</a:t>
            </a:r>
            <a:r>
              <a:rPr dirty="0" sz="2850" spc="20">
                <a:latin typeface="Lucida Sans Unicode"/>
                <a:cs typeface="Lucida Sans Unicode"/>
              </a:rPr>
              <a:t>o</a:t>
            </a:r>
            <a:r>
              <a:rPr dirty="0" sz="2850" spc="25">
                <a:latin typeface="Lucida Sans Unicode"/>
                <a:cs typeface="Lucida Sans Unicode"/>
              </a:rPr>
              <a:t>r</a:t>
            </a:r>
            <a:r>
              <a:rPr dirty="0" sz="2850" spc="55">
                <a:latin typeface="Lucida Sans Unicode"/>
                <a:cs typeface="Lucida Sans Unicode"/>
              </a:rPr>
              <a:t>e</a:t>
            </a:r>
            <a:r>
              <a:rPr dirty="0" sz="2850" spc="-25">
                <a:latin typeface="Lucida Sans Unicode"/>
                <a:cs typeface="Lucida Sans Unicode"/>
              </a:rPr>
              <a:t>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30">
                <a:latin typeface="Lucida Sans Unicode"/>
                <a:cs typeface="Lucida Sans Unicode"/>
              </a:rPr>
              <a:t>s</a:t>
            </a:r>
            <a:r>
              <a:rPr dirty="0" sz="2850" spc="110">
                <a:latin typeface="Lucida Sans Unicode"/>
                <a:cs typeface="Lucida Sans Unicode"/>
              </a:rPr>
              <a:t>t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O</a:t>
            </a:r>
            <a:r>
              <a:rPr dirty="0" sz="2850" spc="80">
                <a:latin typeface="Lucida Sans Unicode"/>
                <a:cs typeface="Lucida Sans Unicode"/>
              </a:rPr>
              <a:t>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30">
                <a:latin typeface="Lucida Sans Unicode"/>
                <a:cs typeface="Lucida Sans Unicode"/>
              </a:rPr>
              <a:t>s</a:t>
            </a:r>
            <a:r>
              <a:rPr dirty="0" sz="2850" spc="-150">
                <a:latin typeface="Lucida Sans Unicode"/>
                <a:cs typeface="Lucida Sans Unicode"/>
              </a:rPr>
              <a:t>.</a:t>
            </a:r>
            <a:r>
              <a:rPr dirty="0" sz="2850" spc="215">
                <a:latin typeface="Lucida Sans Unicode"/>
                <a:cs typeface="Lucida Sans Unicode"/>
              </a:rPr>
              <a:t>S</a:t>
            </a:r>
            <a:r>
              <a:rPr dirty="0" sz="2850" spc="105">
                <a:latin typeface="Lucida Sans Unicode"/>
                <a:cs typeface="Lucida Sans Unicode"/>
              </a:rPr>
              <a:t>t</a:t>
            </a:r>
            <a:r>
              <a:rPr dirty="0" sz="2850" spc="20">
                <a:latin typeface="Lucida Sans Unicode"/>
                <a:cs typeface="Lucida Sans Unicode"/>
              </a:rPr>
              <a:t>o</a:t>
            </a:r>
            <a:r>
              <a:rPr dirty="0" sz="2850" spc="25">
                <a:latin typeface="Lucida Sans Unicode"/>
                <a:cs typeface="Lucida Sans Unicode"/>
              </a:rPr>
              <a:t>r</a:t>
            </a:r>
            <a:r>
              <a:rPr dirty="0" sz="2850" spc="55">
                <a:latin typeface="Lucida Sans Unicode"/>
                <a:cs typeface="Lucida Sans Unicode"/>
              </a:rPr>
              <a:t>e</a:t>
            </a:r>
            <a:r>
              <a:rPr dirty="0" sz="2850" spc="-55">
                <a:latin typeface="Lucida Sans Unicode"/>
                <a:cs typeface="Lucida Sans Unicode"/>
              </a:rPr>
              <a:t>K</a:t>
            </a:r>
            <a:r>
              <a:rPr dirty="0" sz="2850" spc="55">
                <a:latin typeface="Lucida Sans Unicode"/>
                <a:cs typeface="Lucida Sans Unicode"/>
              </a:rPr>
              <a:t>e</a:t>
            </a:r>
            <a:r>
              <a:rPr dirty="0" sz="2850" spc="140">
                <a:latin typeface="Lucida Sans Unicode"/>
                <a:cs typeface="Lucida Sans Unicode"/>
              </a:rPr>
              <a:t>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30">
                <a:latin typeface="Lucida Sans Unicode"/>
                <a:cs typeface="Lucida Sans Unicode"/>
              </a:rPr>
              <a:t>s</a:t>
            </a:r>
            <a:r>
              <a:rPr dirty="0" sz="2850" spc="105">
                <a:latin typeface="Lucida Sans Unicode"/>
                <a:cs typeface="Lucida Sans Unicode"/>
              </a:rPr>
              <a:t>t</a:t>
            </a:r>
            <a:r>
              <a:rPr dirty="0" sz="2850" spc="-150">
                <a:latin typeface="Lucida Sans Unicode"/>
                <a:cs typeface="Lucida Sans Unicode"/>
              </a:rPr>
              <a:t>.</a:t>
            </a:r>
            <a:r>
              <a:rPr dirty="0" sz="2850" spc="215">
                <a:latin typeface="Lucida Sans Unicode"/>
                <a:cs typeface="Lucida Sans Unicode"/>
              </a:rPr>
              <a:t>S</a:t>
            </a:r>
            <a:r>
              <a:rPr dirty="0" sz="2850" spc="105">
                <a:latin typeface="Lucida Sans Unicode"/>
                <a:cs typeface="Lucida Sans Unicode"/>
              </a:rPr>
              <a:t>t</a:t>
            </a:r>
            <a:r>
              <a:rPr dirty="0" sz="2850" spc="20">
                <a:latin typeface="Lucida Sans Unicode"/>
                <a:cs typeface="Lucida Sans Unicode"/>
              </a:rPr>
              <a:t>o</a:t>
            </a:r>
            <a:r>
              <a:rPr dirty="0" sz="2850" spc="25">
                <a:latin typeface="Lucida Sans Unicode"/>
                <a:cs typeface="Lucida Sans Unicode"/>
              </a:rPr>
              <a:t>r</a:t>
            </a:r>
            <a:r>
              <a:rPr dirty="0" sz="2850" spc="55">
                <a:latin typeface="Lucida Sans Unicode"/>
                <a:cs typeface="Lucida Sans Unicode"/>
              </a:rPr>
              <a:t>e</a:t>
            </a:r>
            <a:r>
              <a:rPr dirty="0" sz="2850" spc="-55">
                <a:latin typeface="Lucida Sans Unicode"/>
                <a:cs typeface="Lucida Sans Unicode"/>
              </a:rPr>
              <a:t>K</a:t>
            </a:r>
            <a:r>
              <a:rPr dirty="0" sz="2850" spc="55">
                <a:latin typeface="Lucida Sans Unicode"/>
                <a:cs typeface="Lucida Sans Unicode"/>
              </a:rPr>
              <a:t>e</a:t>
            </a:r>
            <a:r>
              <a:rPr dirty="0" sz="2850" spc="140">
                <a:latin typeface="Lucida Sans Unicode"/>
                <a:cs typeface="Lucida Sans Unicode"/>
              </a:rPr>
              <a:t>y</a:t>
            </a:r>
            <a:endParaRPr sz="2850">
              <a:latin typeface="Lucida Sans Unicode"/>
              <a:cs typeface="Lucida Sans Unicode"/>
            </a:endParaRPr>
          </a:p>
          <a:p>
            <a:pPr marL="102235">
              <a:lnSpc>
                <a:spcPct val="100000"/>
              </a:lnSpc>
              <a:spcBef>
                <a:spcPts val="555"/>
              </a:spcBef>
            </a:pPr>
            <a:r>
              <a:rPr dirty="0" sz="2850" spc="210">
                <a:latin typeface="Lucida Sans Unicode"/>
                <a:cs typeface="Lucida Sans Unicode"/>
              </a:rPr>
              <a:t>JOIN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0">
                <a:latin typeface="Lucida Sans Unicode"/>
                <a:cs typeface="Lucida Sans Unicode"/>
              </a:rPr>
              <a:t>products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p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ON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s.ProductKey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605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p.ProductKey</a:t>
            </a:r>
            <a:endParaRPr sz="2850">
              <a:latin typeface="Lucida Sans Unicode"/>
              <a:cs typeface="Lucida Sans Unicode"/>
            </a:endParaRPr>
          </a:p>
          <a:p>
            <a:pPr marL="102235">
              <a:lnSpc>
                <a:spcPct val="100000"/>
              </a:lnSpc>
              <a:spcBef>
                <a:spcPts val="555"/>
              </a:spcBef>
            </a:pPr>
            <a:r>
              <a:rPr dirty="0" sz="2850" spc="125">
                <a:latin typeface="Lucida Sans Unicode"/>
                <a:cs typeface="Lucida Sans Unicode"/>
              </a:rPr>
              <a:t>GROUP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st.State,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p.Product_Name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ORDER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15">
                <a:latin typeface="Lucida Sans Unicode"/>
                <a:cs typeface="Lucida Sans Unicode"/>
              </a:rPr>
              <a:t>Total_Sold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20">
                <a:latin typeface="Lucida Sans Unicode"/>
                <a:cs typeface="Lucida Sans Unicode"/>
              </a:rPr>
              <a:t>DESC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35">
                <a:latin typeface="Lucida Sans Unicode"/>
                <a:cs typeface="Lucida Sans Unicode"/>
              </a:rPr>
              <a:t>LIMIT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70">
                <a:latin typeface="Lucida Sans Unicode"/>
                <a:cs typeface="Lucida Sans Unicode"/>
              </a:rPr>
              <a:t>10;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034" y="1503356"/>
            <a:ext cx="14439899" cy="22002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122" y="3284356"/>
            <a:ext cx="12801541" cy="6667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3308" y="279725"/>
            <a:ext cx="4553585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70"/>
              <a:t>11</a:t>
            </a:r>
            <a:r>
              <a:rPr dirty="0" spc="-1165"/>
              <a:t>.</a:t>
            </a:r>
            <a:r>
              <a:rPr dirty="0" spc="-155"/>
              <a:t> </a:t>
            </a:r>
            <a:r>
              <a:rPr dirty="0" spc="-655"/>
              <a:t>R</a:t>
            </a:r>
            <a:r>
              <a:rPr dirty="0" spc="-1005"/>
              <a:t>e</a:t>
            </a:r>
            <a:r>
              <a:rPr dirty="0" spc="-890"/>
              <a:t>v</a:t>
            </a:r>
            <a:r>
              <a:rPr dirty="0" spc="-1005"/>
              <a:t>e</a:t>
            </a:r>
            <a:r>
              <a:rPr dirty="0" spc="-850"/>
              <a:t>n</a:t>
            </a:r>
            <a:r>
              <a:rPr dirty="0" spc="-975"/>
              <a:t>u</a:t>
            </a:r>
            <a:r>
              <a:rPr dirty="0" spc="-1000"/>
              <a:t>e</a:t>
            </a:r>
            <a:r>
              <a:rPr dirty="0" spc="-155"/>
              <a:t> </a:t>
            </a:r>
            <a:r>
              <a:rPr dirty="0" spc="-1045"/>
              <a:t>b</a:t>
            </a:r>
            <a:r>
              <a:rPr dirty="0" spc="-605"/>
              <a:t>y</a:t>
            </a:r>
            <a:r>
              <a:rPr dirty="0" spc="-155"/>
              <a:t> </a:t>
            </a:r>
            <a:r>
              <a:rPr dirty="0" spc="-475"/>
              <a:t>P</a:t>
            </a:r>
            <a:r>
              <a:rPr dirty="0" spc="-505"/>
              <a:t>r</a:t>
            </a:r>
            <a:r>
              <a:rPr dirty="0" spc="-1065"/>
              <a:t>o</a:t>
            </a:r>
            <a:r>
              <a:rPr dirty="0" spc="-1045"/>
              <a:t>d</a:t>
            </a:r>
            <a:r>
              <a:rPr dirty="0" spc="-975"/>
              <a:t>u</a:t>
            </a:r>
            <a:r>
              <a:rPr dirty="0" spc="-650"/>
              <a:t>c</a:t>
            </a:r>
            <a:r>
              <a:rPr dirty="0" spc="-605"/>
              <a:t>t</a:t>
            </a:r>
            <a:r>
              <a:rPr dirty="0" spc="-104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1560" y="1372491"/>
            <a:ext cx="16496030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p.Product_Name,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SUM(s.Quantity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-20">
                <a:latin typeface="Lucida Sans Unicode"/>
                <a:cs typeface="Lucida Sans Unicode"/>
              </a:rPr>
              <a:t>*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p.Unit_Price_USD)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Total_Revenue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5">
                <a:latin typeface="Lucida Sans Unicode"/>
                <a:cs typeface="Lucida Sans Unicode"/>
              </a:rPr>
              <a:t>sales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-25">
                <a:latin typeface="Lucida Sans Unicode"/>
                <a:cs typeface="Lucida Sans Unicode"/>
              </a:rPr>
              <a:t>s </a:t>
            </a:r>
            <a:r>
              <a:rPr dirty="0" sz="2850" spc="-890">
                <a:latin typeface="Lucida Sans Unicode"/>
                <a:cs typeface="Lucida Sans Unicode"/>
              </a:rPr>
              <a:t> </a:t>
            </a:r>
            <a:r>
              <a:rPr dirty="0" sz="2850" spc="210">
                <a:latin typeface="Lucida Sans Unicode"/>
                <a:cs typeface="Lucida Sans Unicode"/>
              </a:rPr>
              <a:t>JOIN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0">
                <a:latin typeface="Lucida Sans Unicode"/>
                <a:cs typeface="Lucida Sans Unicode"/>
              </a:rPr>
              <a:t>products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p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ON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s.ProductKey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605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p.ProductKey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25">
                <a:latin typeface="Lucida Sans Unicode"/>
                <a:cs typeface="Lucida Sans Unicode"/>
              </a:rPr>
              <a:t>GROUP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p.Product_Name</a:t>
            </a:r>
            <a:endParaRPr sz="2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850" spc="90">
                <a:latin typeface="Lucida Sans Unicode"/>
                <a:cs typeface="Lucida Sans Unicode"/>
              </a:rPr>
              <a:t>ORDER</a:t>
            </a:r>
            <a:r>
              <a:rPr dirty="0" sz="2850" spc="-22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15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Total_Revenue</a:t>
            </a:r>
            <a:r>
              <a:rPr dirty="0" sz="2850" spc="-215">
                <a:latin typeface="Lucida Sans Unicode"/>
                <a:cs typeface="Lucida Sans Unicode"/>
              </a:rPr>
              <a:t> </a:t>
            </a:r>
            <a:r>
              <a:rPr dirty="0" sz="2850" spc="65">
                <a:latin typeface="Lucida Sans Unicode"/>
                <a:cs typeface="Lucida Sans Unicode"/>
              </a:rPr>
              <a:t>DESC;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509" y="1310578"/>
            <a:ext cx="17402174" cy="16954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6938" y="3759120"/>
            <a:ext cx="12572999" cy="6172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1973" y="313370"/>
            <a:ext cx="6904355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70"/>
              <a:t>1</a:t>
            </a:r>
            <a:r>
              <a:rPr dirty="0" spc="-745"/>
              <a:t>2</a:t>
            </a:r>
            <a:r>
              <a:rPr dirty="0" spc="-1165"/>
              <a:t>.</a:t>
            </a:r>
            <a:r>
              <a:rPr dirty="0" spc="-155"/>
              <a:t> </a:t>
            </a:r>
            <a:r>
              <a:rPr dirty="0" spc="-990"/>
              <a:t>T</a:t>
            </a:r>
            <a:r>
              <a:rPr dirty="0" spc="-1065"/>
              <a:t>o</a:t>
            </a:r>
            <a:r>
              <a:rPr dirty="0" spc="-969"/>
              <a:t>p</a:t>
            </a:r>
            <a:r>
              <a:rPr dirty="0" spc="-155"/>
              <a:t> </a:t>
            </a:r>
            <a:r>
              <a:rPr dirty="0" spc="-475"/>
              <a:t>P</a:t>
            </a:r>
            <a:r>
              <a:rPr dirty="0" spc="-505"/>
              <a:t>r</a:t>
            </a:r>
            <a:r>
              <a:rPr dirty="0" spc="-1065"/>
              <a:t>o</a:t>
            </a:r>
            <a:r>
              <a:rPr dirty="0" spc="-1045"/>
              <a:t>d</a:t>
            </a:r>
            <a:r>
              <a:rPr dirty="0" spc="-975"/>
              <a:t>u</a:t>
            </a:r>
            <a:r>
              <a:rPr dirty="0" spc="-650"/>
              <a:t>c</a:t>
            </a:r>
            <a:r>
              <a:rPr dirty="0" spc="-605"/>
              <a:t>t</a:t>
            </a:r>
            <a:r>
              <a:rPr dirty="0" spc="-455"/>
              <a:t>s</a:t>
            </a:r>
            <a:r>
              <a:rPr dirty="0" spc="-155"/>
              <a:t> </a:t>
            </a:r>
            <a:r>
              <a:rPr dirty="0" spc="-1045"/>
              <a:t>b</a:t>
            </a:r>
            <a:r>
              <a:rPr dirty="0" spc="-605"/>
              <a:t>y</a:t>
            </a:r>
            <a:r>
              <a:rPr dirty="0" spc="-155"/>
              <a:t> </a:t>
            </a:r>
            <a:r>
              <a:rPr dirty="0" spc="-475"/>
              <a:t>P</a:t>
            </a:r>
            <a:r>
              <a:rPr dirty="0" spc="-505"/>
              <a:t>r</a:t>
            </a:r>
            <a:r>
              <a:rPr dirty="0" spc="-1065"/>
              <a:t>o</a:t>
            </a:r>
            <a:r>
              <a:rPr dirty="0" spc="-395"/>
              <a:t>f</a:t>
            </a:r>
            <a:r>
              <a:rPr dirty="0" spc="-810"/>
              <a:t>i</a:t>
            </a:r>
            <a:r>
              <a:rPr dirty="0" spc="-600"/>
              <a:t>t</a:t>
            </a:r>
            <a:r>
              <a:rPr dirty="0" spc="-155"/>
              <a:t> </a:t>
            </a:r>
            <a:r>
              <a:rPr dirty="0" spc="-520"/>
              <a:t>M</a:t>
            </a:r>
            <a:r>
              <a:rPr dirty="0" spc="-800"/>
              <a:t>a</a:t>
            </a:r>
            <a:r>
              <a:rPr dirty="0" spc="-505"/>
              <a:t>r</a:t>
            </a:r>
            <a:r>
              <a:rPr dirty="0" spc="-715"/>
              <a:t>g</a:t>
            </a:r>
            <a:r>
              <a:rPr dirty="0" spc="-810"/>
              <a:t>i</a:t>
            </a:r>
            <a:r>
              <a:rPr dirty="0" spc="-850"/>
              <a:t>n</a:t>
            </a:r>
            <a:r>
              <a:rPr dirty="0" spc="-104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0610" y="1298569"/>
            <a:ext cx="17242790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p.Product_Name,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(p.Unit_Price_USD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560">
                <a:latin typeface="Lucida Sans Unicode"/>
                <a:cs typeface="Lucida Sans Unicode"/>
              </a:rPr>
              <a:t>-</a:t>
            </a:r>
            <a:r>
              <a:rPr dirty="0" sz="2850" spc="-530">
                <a:latin typeface="Lucida Sans Unicode"/>
                <a:cs typeface="Lucida Sans Unicode"/>
              </a:rPr>
              <a:t> </a:t>
            </a:r>
            <a:r>
              <a:rPr dirty="0" sz="2850" spc="15">
                <a:latin typeface="Lucida Sans Unicode"/>
                <a:cs typeface="Lucida Sans Unicode"/>
              </a:rPr>
              <a:t>p.Unit_Cost_USD)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>
                <a:latin typeface="Lucida Sans Unicode"/>
                <a:cs typeface="Lucida Sans Unicode"/>
              </a:rPr>
              <a:t>Profit_Margin,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SUM(s.Quantity) </a:t>
            </a:r>
            <a:r>
              <a:rPr dirty="0" sz="2850" spc="-89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5">
                <a:latin typeface="Lucida Sans Unicode"/>
                <a:cs typeface="Lucida Sans Unicode"/>
              </a:rPr>
              <a:t>Units_Sold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">
                <a:latin typeface="Lucida Sans Unicode"/>
                <a:cs typeface="Lucida Sans Unicode"/>
              </a:rPr>
              <a:t>sales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-25">
                <a:latin typeface="Lucida Sans Unicode"/>
                <a:cs typeface="Lucida Sans Unicode"/>
              </a:rPr>
              <a:t>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10">
                <a:latin typeface="Lucida Sans Unicode"/>
                <a:cs typeface="Lucida Sans Unicode"/>
              </a:rPr>
              <a:t>JOIN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0">
                <a:latin typeface="Lucida Sans Unicode"/>
                <a:cs typeface="Lucida Sans Unicode"/>
              </a:rPr>
              <a:t>products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p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ON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s.ProductKey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605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p.ProductKey</a:t>
            </a:r>
            <a:endParaRPr sz="2850">
              <a:latin typeface="Lucida Sans Unicode"/>
              <a:cs typeface="Lucida Sans Unicode"/>
            </a:endParaRPr>
          </a:p>
          <a:p>
            <a:pPr marL="12700" marR="8645525" indent="89535">
              <a:lnSpc>
                <a:spcPct val="116199"/>
              </a:lnSpc>
            </a:pPr>
            <a:r>
              <a:rPr dirty="0" sz="2850" spc="125">
                <a:latin typeface="Lucida Sans Unicode"/>
                <a:cs typeface="Lucida Sans Unicode"/>
              </a:rPr>
              <a:t>GROUP </a:t>
            </a:r>
            <a:r>
              <a:rPr dirty="0" sz="2850" spc="160">
                <a:latin typeface="Lucida Sans Unicode"/>
                <a:cs typeface="Lucida Sans Unicode"/>
              </a:rPr>
              <a:t>BY </a:t>
            </a:r>
            <a:r>
              <a:rPr dirty="0" sz="2850" spc="20">
                <a:latin typeface="Lucida Sans Unicode"/>
                <a:cs typeface="Lucida Sans Unicode"/>
              </a:rPr>
              <a:t>p.Product_Name, </a:t>
            </a:r>
            <a:r>
              <a:rPr dirty="0" sz="2850" spc="10">
                <a:latin typeface="Lucida Sans Unicode"/>
                <a:cs typeface="Lucida Sans Unicode"/>
              </a:rPr>
              <a:t>Profit_Margin </a:t>
            </a:r>
            <a:r>
              <a:rPr dirty="0" sz="2850" spc="1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ORDER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10">
                <a:latin typeface="Lucida Sans Unicode"/>
                <a:cs typeface="Lucida Sans Unicode"/>
              </a:rPr>
              <a:t>Profit_Margin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65">
                <a:latin typeface="Lucida Sans Unicode"/>
                <a:cs typeface="Lucida Sans Unicode"/>
              </a:rPr>
              <a:t>DESC,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25">
                <a:latin typeface="Lucida Sans Unicode"/>
                <a:cs typeface="Lucida Sans Unicode"/>
              </a:rPr>
              <a:t>Units_Sold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65">
                <a:latin typeface="Lucida Sans Unicode"/>
                <a:cs typeface="Lucida Sans Unicode"/>
              </a:rPr>
              <a:t>DESC;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509" y="1303331"/>
            <a:ext cx="17402174" cy="21431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372" y="1500551"/>
            <a:ext cx="52076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" b="1" i="0">
                <a:latin typeface="Tahoma"/>
                <a:cs typeface="Tahoma"/>
              </a:rPr>
              <a:t>P</a:t>
            </a:r>
            <a:r>
              <a:rPr dirty="0" sz="4000" spc="-50" b="1" i="0">
                <a:latin typeface="Tahoma"/>
                <a:cs typeface="Tahoma"/>
              </a:rPr>
              <a:t>r</a:t>
            </a:r>
            <a:r>
              <a:rPr dirty="0" sz="4000" spc="30" b="1" i="0">
                <a:latin typeface="Tahoma"/>
                <a:cs typeface="Tahoma"/>
              </a:rPr>
              <a:t>o</a:t>
            </a:r>
            <a:r>
              <a:rPr dirty="0" sz="4000" spc="-295" b="1" i="0">
                <a:latin typeface="Tahoma"/>
                <a:cs typeface="Tahoma"/>
              </a:rPr>
              <a:t>j</a:t>
            </a:r>
            <a:r>
              <a:rPr dirty="0" sz="4000" spc="-40" b="1" i="0">
                <a:latin typeface="Tahoma"/>
                <a:cs typeface="Tahoma"/>
              </a:rPr>
              <a:t>e</a:t>
            </a:r>
            <a:r>
              <a:rPr dirty="0" sz="4000" spc="105" b="1" i="0">
                <a:latin typeface="Tahoma"/>
                <a:cs typeface="Tahoma"/>
              </a:rPr>
              <a:t>c</a:t>
            </a:r>
            <a:r>
              <a:rPr dirty="0" sz="4000" spc="10" b="1" i="0">
                <a:latin typeface="Tahoma"/>
                <a:cs typeface="Tahoma"/>
              </a:rPr>
              <a:t>t</a:t>
            </a:r>
            <a:r>
              <a:rPr dirty="0" sz="4000" spc="-229" b="1" i="0">
                <a:latin typeface="Tahoma"/>
                <a:cs typeface="Tahoma"/>
              </a:rPr>
              <a:t> </a:t>
            </a:r>
            <a:r>
              <a:rPr dirty="0" sz="4000" spc="15" b="1" i="0">
                <a:latin typeface="Tahoma"/>
                <a:cs typeface="Tahoma"/>
              </a:rPr>
              <a:t>D</a:t>
            </a:r>
            <a:r>
              <a:rPr dirty="0" sz="4000" spc="-40" b="1" i="0">
                <a:latin typeface="Tahoma"/>
                <a:cs typeface="Tahoma"/>
              </a:rPr>
              <a:t>e</a:t>
            </a:r>
            <a:r>
              <a:rPr dirty="0" sz="4000" spc="30" b="1" i="0">
                <a:latin typeface="Tahoma"/>
                <a:cs typeface="Tahoma"/>
              </a:rPr>
              <a:t>l</a:t>
            </a:r>
            <a:r>
              <a:rPr dirty="0" sz="4000" spc="-50" b="1" i="0">
                <a:latin typeface="Tahoma"/>
                <a:cs typeface="Tahoma"/>
              </a:rPr>
              <a:t>i</a:t>
            </a:r>
            <a:r>
              <a:rPr dirty="0" sz="4000" spc="-5" b="1" i="0">
                <a:latin typeface="Tahoma"/>
                <a:cs typeface="Tahoma"/>
              </a:rPr>
              <a:t>v</a:t>
            </a:r>
            <a:r>
              <a:rPr dirty="0" sz="4000" spc="-40" b="1" i="0">
                <a:latin typeface="Tahoma"/>
                <a:cs typeface="Tahoma"/>
              </a:rPr>
              <a:t>e</a:t>
            </a:r>
            <a:r>
              <a:rPr dirty="0" sz="4000" spc="-50" b="1" i="0">
                <a:latin typeface="Tahoma"/>
                <a:cs typeface="Tahoma"/>
              </a:rPr>
              <a:t>r</a:t>
            </a:r>
            <a:r>
              <a:rPr dirty="0" sz="4000" spc="-130" b="1" i="0">
                <a:latin typeface="Tahoma"/>
                <a:cs typeface="Tahoma"/>
              </a:rPr>
              <a:t>a</a:t>
            </a:r>
            <a:r>
              <a:rPr dirty="0" sz="4000" spc="45" b="1" i="0">
                <a:latin typeface="Tahoma"/>
                <a:cs typeface="Tahoma"/>
              </a:rPr>
              <a:t>b</a:t>
            </a:r>
            <a:r>
              <a:rPr dirty="0" sz="4000" spc="30" b="1" i="0">
                <a:latin typeface="Tahoma"/>
                <a:cs typeface="Tahoma"/>
              </a:rPr>
              <a:t>l</a:t>
            </a:r>
            <a:r>
              <a:rPr dirty="0" sz="4000" spc="-40" b="1" i="0">
                <a:latin typeface="Tahoma"/>
                <a:cs typeface="Tahoma"/>
              </a:rPr>
              <a:t>e</a:t>
            </a:r>
            <a:r>
              <a:rPr dirty="0" sz="4000" spc="-80" b="1" i="0">
                <a:latin typeface="Tahoma"/>
                <a:cs typeface="Tahoma"/>
              </a:rPr>
              <a:t>s</a:t>
            </a:r>
            <a:r>
              <a:rPr dirty="0" sz="4000" spc="-350" b="1" i="0">
                <a:latin typeface="Tahoma"/>
                <a:cs typeface="Tahoma"/>
              </a:rPr>
              <a:t>: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771" y="2713828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771" y="3380578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771" y="404732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771" y="4714078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60625" marR="5080">
              <a:lnSpc>
                <a:spcPct val="115100"/>
              </a:lnSpc>
              <a:spcBef>
                <a:spcPts val="100"/>
              </a:spcBef>
            </a:pPr>
            <a:r>
              <a:rPr dirty="0" spc="-555"/>
              <a:t>Data</a:t>
            </a:r>
            <a:r>
              <a:rPr dirty="0" spc="-110"/>
              <a:t> </a:t>
            </a:r>
            <a:r>
              <a:rPr dirty="0" spc="-645"/>
              <a:t>Cleaning</a:t>
            </a:r>
            <a:r>
              <a:rPr dirty="0" spc="-600"/>
              <a:t> </a:t>
            </a:r>
            <a:r>
              <a:rPr dirty="0" spc="-680"/>
              <a:t>and</a:t>
            </a:r>
            <a:r>
              <a:rPr dirty="0" spc="-570"/>
              <a:t> </a:t>
            </a:r>
            <a:r>
              <a:rPr dirty="0" spc="-600"/>
              <a:t>Preparation:</a:t>
            </a:r>
            <a:r>
              <a:rPr dirty="0" spc="-105"/>
              <a:t> </a:t>
            </a:r>
            <a:r>
              <a:rPr dirty="0" spc="-530"/>
              <a:t>Ensure</a:t>
            </a:r>
            <a:r>
              <a:rPr dirty="0" spc="-105"/>
              <a:t> </a:t>
            </a:r>
            <a:r>
              <a:rPr dirty="0" spc="-650"/>
              <a:t>all</a:t>
            </a:r>
            <a:r>
              <a:rPr dirty="0" spc="-600"/>
              <a:t> </a:t>
            </a:r>
            <a:r>
              <a:rPr dirty="0" spc="-550"/>
              <a:t>datasets</a:t>
            </a:r>
            <a:r>
              <a:rPr dirty="0" spc="-110"/>
              <a:t> </a:t>
            </a:r>
            <a:r>
              <a:rPr dirty="0" spc="-585"/>
              <a:t>are</a:t>
            </a:r>
            <a:r>
              <a:rPr dirty="0" spc="-105"/>
              <a:t> </a:t>
            </a:r>
            <a:r>
              <a:rPr dirty="0" spc="-695"/>
              <a:t>clean,</a:t>
            </a:r>
            <a:r>
              <a:rPr dirty="0" spc="-555"/>
              <a:t> </a:t>
            </a:r>
            <a:r>
              <a:rPr dirty="0" spc="-640"/>
              <a:t>integrated,</a:t>
            </a:r>
            <a:r>
              <a:rPr dirty="0" spc="-610"/>
              <a:t> </a:t>
            </a:r>
            <a:r>
              <a:rPr dirty="0" spc="-680"/>
              <a:t>and</a:t>
            </a:r>
            <a:r>
              <a:rPr dirty="0" spc="-570"/>
              <a:t> </a:t>
            </a:r>
            <a:r>
              <a:rPr dirty="0" spc="-605"/>
              <a:t>ready</a:t>
            </a:r>
            <a:r>
              <a:rPr dirty="0" spc="-105"/>
              <a:t> </a:t>
            </a:r>
            <a:r>
              <a:rPr dirty="0" spc="-500"/>
              <a:t>for</a:t>
            </a:r>
            <a:r>
              <a:rPr dirty="0" spc="-110"/>
              <a:t> </a:t>
            </a:r>
            <a:r>
              <a:rPr dirty="0" spc="-580"/>
              <a:t>analysis. </a:t>
            </a:r>
            <a:r>
              <a:rPr dirty="0" spc="-1130"/>
              <a:t> </a:t>
            </a:r>
            <a:r>
              <a:rPr dirty="0" spc="-580"/>
              <a:t>Exploratory</a:t>
            </a:r>
            <a:r>
              <a:rPr dirty="0" spc="-120"/>
              <a:t> </a:t>
            </a:r>
            <a:r>
              <a:rPr dirty="0" spc="-555"/>
              <a:t>Data</a:t>
            </a:r>
            <a:r>
              <a:rPr dirty="0" spc="-120"/>
              <a:t> </a:t>
            </a:r>
            <a:r>
              <a:rPr dirty="0" spc="-555"/>
              <a:t>Analysis</a:t>
            </a:r>
            <a:r>
              <a:rPr dirty="0" spc="-120"/>
              <a:t> </a:t>
            </a:r>
            <a:r>
              <a:rPr dirty="0" spc="-580"/>
              <a:t>(EDA):</a:t>
            </a:r>
            <a:r>
              <a:rPr dirty="0" spc="-114"/>
              <a:t> </a:t>
            </a:r>
            <a:r>
              <a:rPr dirty="0" spc="-575"/>
              <a:t>Perform</a:t>
            </a:r>
            <a:r>
              <a:rPr dirty="0" spc="-120"/>
              <a:t> </a:t>
            </a:r>
            <a:r>
              <a:rPr dirty="0" spc="-520"/>
              <a:t>EDA</a:t>
            </a:r>
            <a:r>
              <a:rPr dirty="0" spc="-120"/>
              <a:t> </a:t>
            </a:r>
            <a:r>
              <a:rPr dirty="0" spc="-635"/>
              <a:t>to</a:t>
            </a:r>
            <a:r>
              <a:rPr dirty="0" spc="-625"/>
              <a:t> </a:t>
            </a:r>
            <a:r>
              <a:rPr dirty="0" spc="-645"/>
              <a:t>uncover</a:t>
            </a:r>
            <a:r>
              <a:rPr dirty="0" spc="-615"/>
              <a:t> </a:t>
            </a:r>
            <a:r>
              <a:rPr dirty="0" spc="-625"/>
              <a:t>trends,</a:t>
            </a:r>
            <a:r>
              <a:rPr dirty="0" spc="-114"/>
              <a:t> </a:t>
            </a:r>
            <a:r>
              <a:rPr dirty="0" spc="-600"/>
              <a:t>patterns,</a:t>
            </a:r>
            <a:r>
              <a:rPr dirty="0" spc="-120"/>
              <a:t> </a:t>
            </a:r>
            <a:r>
              <a:rPr dirty="0" spc="-680"/>
              <a:t>and</a:t>
            </a:r>
            <a:r>
              <a:rPr dirty="0" spc="-580"/>
              <a:t> </a:t>
            </a:r>
            <a:r>
              <a:rPr dirty="0" spc="-575"/>
              <a:t>insights.</a:t>
            </a:r>
          </a:p>
          <a:p>
            <a:pPr marL="2460625">
              <a:lnSpc>
                <a:spcPct val="100000"/>
              </a:lnSpc>
              <a:spcBef>
                <a:spcPts val="690"/>
              </a:spcBef>
            </a:pPr>
            <a:r>
              <a:rPr dirty="0" spc="-610"/>
              <a:t>Visualizations:</a:t>
            </a:r>
            <a:r>
              <a:rPr dirty="0" spc="-110"/>
              <a:t> </a:t>
            </a:r>
            <a:r>
              <a:rPr dirty="0" spc="-605"/>
              <a:t>Create</a:t>
            </a:r>
            <a:r>
              <a:rPr dirty="0" spc="-105"/>
              <a:t> </a:t>
            </a:r>
            <a:r>
              <a:rPr dirty="0" spc="-600"/>
              <a:t>visualizations</a:t>
            </a:r>
            <a:r>
              <a:rPr dirty="0" spc="-110"/>
              <a:t> </a:t>
            </a:r>
            <a:r>
              <a:rPr dirty="0" spc="-635"/>
              <a:t>to</a:t>
            </a:r>
            <a:r>
              <a:rPr dirty="0" spc="-610"/>
              <a:t> </a:t>
            </a:r>
            <a:r>
              <a:rPr dirty="0" spc="-570"/>
              <a:t>effectively</a:t>
            </a:r>
            <a:r>
              <a:rPr dirty="0" spc="-105"/>
              <a:t> </a:t>
            </a:r>
            <a:r>
              <a:rPr dirty="0" spc="-700"/>
              <a:t>communicate</a:t>
            </a:r>
            <a:r>
              <a:rPr dirty="0" spc="-550"/>
              <a:t> </a:t>
            </a:r>
            <a:r>
              <a:rPr dirty="0" spc="-615"/>
              <a:t>key</a:t>
            </a:r>
            <a:r>
              <a:rPr dirty="0" spc="-110"/>
              <a:t> </a:t>
            </a:r>
            <a:r>
              <a:rPr dirty="0" spc="-600"/>
              <a:t>findings.</a:t>
            </a:r>
          </a:p>
          <a:p>
            <a:pPr marL="2460625">
              <a:lnSpc>
                <a:spcPct val="100000"/>
              </a:lnSpc>
              <a:spcBef>
                <a:spcPts val="690"/>
              </a:spcBef>
            </a:pPr>
            <a:r>
              <a:rPr dirty="0" spc="-635"/>
              <a:t>Report:</a:t>
            </a:r>
            <a:r>
              <a:rPr dirty="0" spc="-610"/>
              <a:t> </a:t>
            </a:r>
            <a:r>
              <a:rPr dirty="0" spc="-665"/>
              <a:t>Summarize</a:t>
            </a:r>
            <a:r>
              <a:rPr dirty="0" spc="-585"/>
              <a:t> </a:t>
            </a:r>
            <a:r>
              <a:rPr dirty="0" spc="-645"/>
              <a:t>the</a:t>
            </a:r>
            <a:r>
              <a:rPr dirty="0" spc="-110"/>
              <a:t> </a:t>
            </a:r>
            <a:r>
              <a:rPr dirty="0" spc="-540"/>
              <a:t>analysis</a:t>
            </a:r>
            <a:r>
              <a:rPr dirty="0" spc="-110"/>
              <a:t> </a:t>
            </a:r>
            <a:r>
              <a:rPr dirty="0" spc="-680"/>
              <a:t>and</a:t>
            </a:r>
            <a:r>
              <a:rPr dirty="0" spc="-105"/>
              <a:t> </a:t>
            </a:r>
            <a:r>
              <a:rPr dirty="0" spc="-685"/>
              <a:t>provide</a:t>
            </a:r>
            <a:r>
              <a:rPr dirty="0" spc="-110"/>
              <a:t> </a:t>
            </a:r>
            <a:r>
              <a:rPr dirty="0" spc="-650"/>
              <a:t>actionable</a:t>
            </a:r>
            <a:r>
              <a:rPr dirty="0" spc="-105"/>
              <a:t> </a:t>
            </a:r>
            <a:r>
              <a:rPr dirty="0" spc="-680"/>
              <a:t>recommendations</a:t>
            </a:r>
            <a:r>
              <a:rPr dirty="0" spc="-110"/>
              <a:t> </a:t>
            </a:r>
            <a:r>
              <a:rPr dirty="0" spc="-500"/>
              <a:t>for</a:t>
            </a:r>
            <a:r>
              <a:rPr dirty="0" spc="-105"/>
              <a:t> </a:t>
            </a:r>
            <a:r>
              <a:rPr dirty="0" spc="-740"/>
              <a:t>Global</a:t>
            </a:r>
            <a:r>
              <a:rPr dirty="0" spc="-110"/>
              <a:t> </a:t>
            </a:r>
            <a:r>
              <a:rPr dirty="0" spc="-575"/>
              <a:t>Electronics.</a:t>
            </a:r>
          </a:p>
          <a:p>
            <a:pPr marL="1273810">
              <a:lnSpc>
                <a:spcPct val="100000"/>
              </a:lnSpc>
              <a:spcBef>
                <a:spcPts val="35"/>
              </a:spcBef>
            </a:pPr>
            <a:endParaRPr sz="6250"/>
          </a:p>
          <a:p>
            <a:pPr marL="1286510">
              <a:lnSpc>
                <a:spcPct val="100000"/>
              </a:lnSpc>
            </a:pPr>
            <a:r>
              <a:rPr dirty="0" sz="4000" spc="-35" b="1" i="0">
                <a:latin typeface="Tahoma"/>
                <a:cs typeface="Tahoma"/>
              </a:rPr>
              <a:t>Approach:</a:t>
            </a:r>
            <a:endParaRPr sz="4000">
              <a:latin typeface="Tahoma"/>
              <a:cs typeface="Tahoma"/>
            </a:endParaRPr>
          </a:p>
          <a:p>
            <a:pPr marL="2460625" indent="-196850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2461260" algn="l"/>
              </a:tabLst>
            </a:pPr>
            <a:r>
              <a:rPr dirty="0" spc="-535"/>
              <a:t>D</a:t>
            </a:r>
            <a:r>
              <a:rPr dirty="0" spc="-610"/>
              <a:t>a</a:t>
            </a:r>
            <a:r>
              <a:rPr dirty="0" spc="-465"/>
              <a:t>t</a:t>
            </a:r>
            <a:r>
              <a:rPr dirty="0" spc="-605"/>
              <a:t>a</a:t>
            </a:r>
            <a:r>
              <a:rPr dirty="0" spc="-120"/>
              <a:t> </a:t>
            </a:r>
            <a:r>
              <a:rPr dirty="0" spc="-645"/>
              <a:t>C</a:t>
            </a:r>
            <a:r>
              <a:rPr dirty="0" spc="-675"/>
              <a:t>l</a:t>
            </a:r>
            <a:r>
              <a:rPr dirty="0" spc="-765"/>
              <a:t>e</a:t>
            </a:r>
            <a:r>
              <a:rPr dirty="0" spc="-610"/>
              <a:t>a</a:t>
            </a:r>
            <a:r>
              <a:rPr dirty="0" spc="-645"/>
              <a:t>n</a:t>
            </a:r>
            <a:r>
              <a:rPr dirty="0" spc="-620"/>
              <a:t>i</a:t>
            </a:r>
            <a:r>
              <a:rPr dirty="0" spc="-645"/>
              <a:t>n</a:t>
            </a:r>
            <a:r>
              <a:rPr dirty="0" spc="-540"/>
              <a:t>g</a:t>
            </a:r>
            <a:r>
              <a:rPr dirty="0" spc="-120"/>
              <a:t> </a:t>
            </a:r>
            <a:r>
              <a:rPr dirty="0" spc="-610"/>
              <a:t>a</a:t>
            </a:r>
            <a:r>
              <a:rPr dirty="0" spc="-645"/>
              <a:t>n</a:t>
            </a:r>
            <a:r>
              <a:rPr dirty="0" spc="-790"/>
              <a:t>d</a:t>
            </a:r>
            <a:r>
              <a:rPr dirty="0" spc="-120"/>
              <a:t> </a:t>
            </a:r>
            <a:r>
              <a:rPr dirty="0" spc="-365"/>
              <a:t>P</a:t>
            </a:r>
            <a:r>
              <a:rPr dirty="0" spc="-385"/>
              <a:t>r</a:t>
            </a:r>
            <a:r>
              <a:rPr dirty="0" spc="-765"/>
              <a:t>e</a:t>
            </a:r>
            <a:r>
              <a:rPr dirty="0" spc="-740"/>
              <a:t>p</a:t>
            </a:r>
            <a:r>
              <a:rPr dirty="0" spc="-610"/>
              <a:t>a</a:t>
            </a:r>
            <a:r>
              <a:rPr dirty="0" spc="-385"/>
              <a:t>r</a:t>
            </a:r>
            <a:r>
              <a:rPr dirty="0" spc="-610"/>
              <a:t>a</a:t>
            </a:r>
            <a:r>
              <a:rPr dirty="0" spc="-465"/>
              <a:t>t</a:t>
            </a:r>
            <a:r>
              <a:rPr dirty="0" spc="-620"/>
              <a:t>i</a:t>
            </a:r>
            <a:r>
              <a:rPr dirty="0" spc="-810"/>
              <a:t>o</a:t>
            </a:r>
            <a:r>
              <a:rPr dirty="0" spc="-640"/>
              <a:t>n</a:t>
            </a:r>
          </a:p>
          <a:p>
            <a:pPr marL="2460625" indent="-29591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2461260" algn="l"/>
              </a:tabLst>
            </a:pPr>
            <a:r>
              <a:rPr dirty="0" spc="-285"/>
              <a:t>L</a:t>
            </a:r>
            <a:r>
              <a:rPr dirty="0" spc="-810"/>
              <a:t>o</a:t>
            </a:r>
            <a:r>
              <a:rPr dirty="0" spc="-610"/>
              <a:t>a</a:t>
            </a:r>
            <a:r>
              <a:rPr dirty="0" spc="-790"/>
              <a:t>d</a:t>
            </a:r>
            <a:r>
              <a:rPr dirty="0" spc="-120"/>
              <a:t> </a:t>
            </a:r>
            <a:r>
              <a:rPr dirty="0" spc="-535"/>
              <a:t>D</a:t>
            </a:r>
            <a:r>
              <a:rPr dirty="0" spc="-610"/>
              <a:t>a</a:t>
            </a:r>
            <a:r>
              <a:rPr dirty="0" spc="-465"/>
              <a:t>t</a:t>
            </a:r>
            <a:r>
              <a:rPr dirty="0" spc="-605"/>
              <a:t>a</a:t>
            </a:r>
          </a:p>
          <a:p>
            <a:pPr marL="2460625" indent="-31686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2461260" algn="l"/>
              </a:tabLst>
            </a:pPr>
            <a:r>
              <a:rPr dirty="0" spc="-365"/>
              <a:t>P</a:t>
            </a:r>
            <a:r>
              <a:rPr dirty="0" spc="-810"/>
              <a:t>o</a:t>
            </a:r>
            <a:r>
              <a:rPr dirty="0" spc="-910"/>
              <a:t>w</a:t>
            </a:r>
            <a:r>
              <a:rPr dirty="0" spc="-765"/>
              <a:t>e</a:t>
            </a:r>
            <a:r>
              <a:rPr dirty="0" spc="-380"/>
              <a:t>r</a:t>
            </a:r>
            <a:r>
              <a:rPr dirty="0" spc="-120"/>
              <a:t> </a:t>
            </a:r>
            <a:r>
              <a:rPr dirty="0" spc="-305"/>
              <a:t>B</a:t>
            </a:r>
            <a:r>
              <a:rPr dirty="0" spc="-405"/>
              <a:t>I</a:t>
            </a:r>
            <a:r>
              <a:rPr dirty="0" spc="-120"/>
              <a:t> </a:t>
            </a:r>
            <a:r>
              <a:rPr dirty="0" spc="-625"/>
              <a:t>V</a:t>
            </a:r>
            <a:r>
              <a:rPr dirty="0" spc="-620"/>
              <a:t>i</a:t>
            </a:r>
            <a:r>
              <a:rPr dirty="0" spc="-350"/>
              <a:t>s</a:t>
            </a:r>
            <a:r>
              <a:rPr dirty="0" spc="-745"/>
              <a:t>u</a:t>
            </a:r>
            <a:r>
              <a:rPr dirty="0" spc="-610"/>
              <a:t>a</a:t>
            </a:r>
            <a:r>
              <a:rPr dirty="0" spc="-675"/>
              <a:t>l</a:t>
            </a:r>
            <a:r>
              <a:rPr dirty="0" spc="-620"/>
              <a:t>i</a:t>
            </a:r>
            <a:r>
              <a:rPr dirty="0" spc="-600"/>
              <a:t>z</a:t>
            </a:r>
            <a:r>
              <a:rPr dirty="0" spc="-610"/>
              <a:t>a</a:t>
            </a:r>
            <a:r>
              <a:rPr dirty="0" spc="-465"/>
              <a:t>t</a:t>
            </a:r>
            <a:r>
              <a:rPr dirty="0" spc="-620"/>
              <a:t>i</a:t>
            </a:r>
            <a:r>
              <a:rPr dirty="0" spc="-810"/>
              <a:t>o</a:t>
            </a:r>
            <a:r>
              <a:rPr dirty="0" spc="-640"/>
              <a:t>n</a:t>
            </a:r>
          </a:p>
          <a:p>
            <a:pPr marL="2460625" indent="-33591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2461260" algn="l"/>
              </a:tabLst>
            </a:pPr>
            <a:r>
              <a:rPr dirty="0" spc="-535"/>
              <a:t>D</a:t>
            </a:r>
            <a:r>
              <a:rPr dirty="0" spc="-765"/>
              <a:t>e</a:t>
            </a:r>
            <a:r>
              <a:rPr dirty="0" spc="-680"/>
              <a:t>v</a:t>
            </a:r>
            <a:r>
              <a:rPr dirty="0" spc="-765"/>
              <a:t>e</a:t>
            </a:r>
            <a:r>
              <a:rPr dirty="0" spc="-675"/>
              <a:t>l</a:t>
            </a:r>
            <a:r>
              <a:rPr dirty="0" spc="-810"/>
              <a:t>o</a:t>
            </a:r>
            <a:r>
              <a:rPr dirty="0" spc="-735"/>
              <a:t>p</a:t>
            </a:r>
            <a:r>
              <a:rPr dirty="0" spc="-120"/>
              <a:t> </a:t>
            </a:r>
            <a:r>
              <a:rPr dirty="0" spc="-1345"/>
              <a:t>1</a:t>
            </a:r>
            <a:r>
              <a:rPr dirty="0" spc="-229"/>
              <a:t>0</a:t>
            </a:r>
            <a:r>
              <a:rPr dirty="0" spc="-120"/>
              <a:t> </a:t>
            </a:r>
            <a:r>
              <a:rPr dirty="0" spc="-235"/>
              <a:t>S</a:t>
            </a:r>
            <a:r>
              <a:rPr dirty="0" spc="-760"/>
              <a:t>Q</a:t>
            </a:r>
            <a:r>
              <a:rPr dirty="0" spc="-280"/>
              <a:t>L</a:t>
            </a:r>
            <a:r>
              <a:rPr dirty="0" spc="-120"/>
              <a:t> </a:t>
            </a:r>
            <a:r>
              <a:rPr dirty="0" spc="-760"/>
              <a:t>Q</a:t>
            </a:r>
            <a:r>
              <a:rPr dirty="0" spc="-745"/>
              <a:t>u</a:t>
            </a:r>
            <a:r>
              <a:rPr dirty="0" spc="-765"/>
              <a:t>e</a:t>
            </a:r>
            <a:r>
              <a:rPr dirty="0" spc="-385"/>
              <a:t>r</a:t>
            </a:r>
            <a:r>
              <a:rPr dirty="0" spc="-620"/>
              <a:t>i</a:t>
            </a:r>
            <a:r>
              <a:rPr dirty="0" spc="-765"/>
              <a:t>e</a:t>
            </a:r>
            <a:r>
              <a:rPr dirty="0" spc="-350"/>
              <a:t>s</a:t>
            </a:r>
            <a:r>
              <a:rPr dirty="0" spc="-885"/>
              <a:t>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50585" y="7650540"/>
            <a:ext cx="2437413" cy="26364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551116" cy="2782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968" y="1500551"/>
            <a:ext cx="53841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75" b="1" i="0">
                <a:latin typeface="Verdana"/>
                <a:cs typeface="Verdana"/>
              </a:rPr>
              <a:t>D</a:t>
            </a:r>
            <a:r>
              <a:rPr dirty="0" sz="4000" spc="-409" b="1" i="0">
                <a:latin typeface="Verdana"/>
                <a:cs typeface="Verdana"/>
              </a:rPr>
              <a:t>a</a:t>
            </a:r>
            <a:r>
              <a:rPr dirty="0" sz="4000" spc="-155" b="1" i="0">
                <a:latin typeface="Verdana"/>
                <a:cs typeface="Verdana"/>
              </a:rPr>
              <a:t>t</a:t>
            </a:r>
            <a:r>
              <a:rPr dirty="0" sz="4000" spc="-409" b="1" i="0">
                <a:latin typeface="Verdana"/>
                <a:cs typeface="Verdana"/>
              </a:rPr>
              <a:t>a</a:t>
            </a:r>
            <a:r>
              <a:rPr dirty="0" sz="4000" spc="-395" b="1" i="0">
                <a:latin typeface="Verdana"/>
                <a:cs typeface="Verdana"/>
              </a:rPr>
              <a:t>s</a:t>
            </a:r>
            <a:r>
              <a:rPr dirty="0" sz="4000" spc="-320" b="1" i="0">
                <a:latin typeface="Verdana"/>
                <a:cs typeface="Verdana"/>
              </a:rPr>
              <a:t>e</a:t>
            </a:r>
            <a:r>
              <a:rPr dirty="0" sz="4000" spc="-155" b="1" i="0">
                <a:latin typeface="Verdana"/>
                <a:cs typeface="Verdana"/>
              </a:rPr>
              <a:t>t</a:t>
            </a:r>
            <a:r>
              <a:rPr dirty="0" sz="4000" spc="-390" b="1" i="0">
                <a:latin typeface="Verdana"/>
                <a:cs typeface="Verdana"/>
              </a:rPr>
              <a:t>s</a:t>
            </a:r>
            <a:r>
              <a:rPr dirty="0" sz="4000" spc="-425" b="1" i="0">
                <a:latin typeface="Verdana"/>
                <a:cs typeface="Verdana"/>
              </a:rPr>
              <a:t> </a:t>
            </a:r>
            <a:r>
              <a:rPr dirty="0" sz="4000" spc="-275" b="1" i="0">
                <a:latin typeface="Verdana"/>
                <a:cs typeface="Verdana"/>
              </a:rPr>
              <a:t>D</a:t>
            </a:r>
            <a:r>
              <a:rPr dirty="0" sz="4000" spc="-320" b="1" i="0">
                <a:latin typeface="Verdana"/>
                <a:cs typeface="Verdana"/>
              </a:rPr>
              <a:t>e</a:t>
            </a:r>
            <a:r>
              <a:rPr dirty="0" sz="4000" spc="-395" b="1" i="0">
                <a:latin typeface="Verdana"/>
                <a:cs typeface="Verdana"/>
              </a:rPr>
              <a:t>s</a:t>
            </a:r>
            <a:r>
              <a:rPr dirty="0" sz="4000" spc="-140" b="1" i="0">
                <a:latin typeface="Verdana"/>
                <a:cs typeface="Verdana"/>
              </a:rPr>
              <a:t>c</a:t>
            </a:r>
            <a:r>
              <a:rPr dirty="0" sz="4000" spc="-305" b="1" i="0">
                <a:latin typeface="Verdana"/>
                <a:cs typeface="Verdana"/>
              </a:rPr>
              <a:t>r</a:t>
            </a:r>
            <a:r>
              <a:rPr dirty="0" sz="4000" spc="-210" b="1" i="0">
                <a:latin typeface="Verdana"/>
                <a:cs typeface="Verdana"/>
              </a:rPr>
              <a:t>i</a:t>
            </a:r>
            <a:r>
              <a:rPr dirty="0" sz="4000" spc="-225" b="1" i="0">
                <a:latin typeface="Verdana"/>
                <a:cs typeface="Verdana"/>
              </a:rPr>
              <a:t>p</a:t>
            </a:r>
            <a:r>
              <a:rPr dirty="0" sz="4000" spc="-155" b="1" i="0">
                <a:latin typeface="Verdana"/>
                <a:cs typeface="Verdana"/>
              </a:rPr>
              <a:t>t</a:t>
            </a:r>
            <a:r>
              <a:rPr dirty="0" sz="4000" spc="-210" b="1" i="0">
                <a:latin typeface="Verdana"/>
                <a:cs typeface="Verdana"/>
              </a:rPr>
              <a:t>i</a:t>
            </a:r>
            <a:r>
              <a:rPr dirty="0" sz="4000" spc="-250" b="1" i="0">
                <a:latin typeface="Verdana"/>
                <a:cs typeface="Verdana"/>
              </a:rPr>
              <a:t>o</a:t>
            </a:r>
            <a:r>
              <a:rPr dirty="0" sz="4000" spc="-335" b="1" i="0">
                <a:latin typeface="Verdana"/>
                <a:cs typeface="Verdana"/>
              </a:rPr>
              <a:t>n</a:t>
            </a:r>
            <a:r>
              <a:rPr dirty="0" sz="4000" spc="-509" b="1" i="0">
                <a:latin typeface="Verdana"/>
                <a:cs typeface="Verdana"/>
              </a:rPr>
              <a:t>: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771" y="2619677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771" y="3286427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6771" y="3953177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6771" y="4619927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6771" y="5286677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89461" y="2217728"/>
            <a:ext cx="10734675" cy="710438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63015">
              <a:lnSpc>
                <a:spcPct val="100000"/>
              </a:lnSpc>
              <a:spcBef>
                <a:spcPts val="790"/>
              </a:spcBef>
            </a:pPr>
            <a:r>
              <a:rPr dirty="0" sz="3800" spc="-645" i="1">
                <a:latin typeface="Trebuchet MS"/>
                <a:cs typeface="Trebuchet MS"/>
              </a:rPr>
              <a:t>C</a:t>
            </a:r>
            <a:r>
              <a:rPr dirty="0" sz="3800" spc="-745" i="1">
                <a:latin typeface="Trebuchet MS"/>
                <a:cs typeface="Trebuchet MS"/>
              </a:rPr>
              <a:t>u</a:t>
            </a:r>
            <a:r>
              <a:rPr dirty="0" sz="3800" spc="-350" i="1">
                <a:latin typeface="Trebuchet MS"/>
                <a:cs typeface="Trebuchet MS"/>
              </a:rPr>
              <a:t>s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1015" i="1">
                <a:latin typeface="Trebuchet MS"/>
                <a:cs typeface="Trebuchet MS"/>
              </a:rPr>
              <a:t>m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385" i="1">
                <a:latin typeface="Trebuchet MS"/>
                <a:cs typeface="Trebuchet MS"/>
              </a:rPr>
              <a:t>r</a:t>
            </a:r>
            <a:r>
              <a:rPr dirty="0" sz="3800" spc="-350" i="1">
                <a:latin typeface="Trebuchet MS"/>
                <a:cs typeface="Trebuchet MS"/>
              </a:rPr>
              <a:t>s</a:t>
            </a:r>
            <a:r>
              <a:rPr dirty="0" sz="3800" spc="-790" i="1">
                <a:latin typeface="Trebuchet MS"/>
                <a:cs typeface="Trebuchet MS"/>
              </a:rPr>
              <a:t>: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535" i="1">
                <a:latin typeface="Trebuchet MS"/>
                <a:cs typeface="Trebuchet MS"/>
              </a:rPr>
              <a:t>D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1015" i="1">
                <a:latin typeface="Trebuchet MS"/>
                <a:cs typeface="Trebuchet MS"/>
              </a:rPr>
              <a:t>m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545" i="1">
                <a:latin typeface="Trebuchet MS"/>
                <a:cs typeface="Trebuchet MS"/>
              </a:rPr>
              <a:t>g</a:t>
            </a:r>
            <a:r>
              <a:rPr dirty="0" sz="3800" spc="-385" i="1">
                <a:latin typeface="Trebuchet MS"/>
                <a:cs typeface="Trebuchet MS"/>
              </a:rPr>
              <a:t>r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740" i="1">
                <a:latin typeface="Trebuchet MS"/>
                <a:cs typeface="Trebuchet MS"/>
              </a:rPr>
              <a:t>p</a:t>
            </a:r>
            <a:r>
              <a:rPr dirty="0" sz="3800" spc="-715" i="1">
                <a:latin typeface="Trebuchet MS"/>
                <a:cs typeface="Trebuchet MS"/>
              </a:rPr>
              <a:t>h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490" i="1">
                <a:latin typeface="Trebuchet MS"/>
                <a:cs typeface="Trebuchet MS"/>
              </a:rPr>
              <a:t>c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45" i="1">
                <a:latin typeface="Trebuchet MS"/>
                <a:cs typeface="Trebuchet MS"/>
              </a:rPr>
              <a:t>n</a:t>
            </a:r>
            <a:r>
              <a:rPr dirty="0" sz="3800" spc="-790" i="1">
                <a:latin typeface="Trebuchet MS"/>
                <a:cs typeface="Trebuchet MS"/>
              </a:rPr>
              <a:t>d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675" i="1">
                <a:latin typeface="Trebuchet MS"/>
                <a:cs typeface="Trebuchet MS"/>
              </a:rPr>
              <a:t>l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495" i="1">
                <a:latin typeface="Trebuchet MS"/>
                <a:cs typeface="Trebuchet MS"/>
              </a:rPr>
              <a:t>c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640" i="1">
                <a:latin typeface="Trebuchet MS"/>
                <a:cs typeface="Trebuchet MS"/>
              </a:rPr>
              <a:t>n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795" i="1">
                <a:latin typeface="Trebuchet MS"/>
                <a:cs typeface="Trebuchet MS"/>
              </a:rPr>
              <a:t>d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885" i="1">
                <a:latin typeface="Trebuchet MS"/>
                <a:cs typeface="Trebuchet MS"/>
              </a:rPr>
              <a:t>.</a:t>
            </a:r>
            <a:endParaRPr sz="3800">
              <a:latin typeface="Trebuchet MS"/>
              <a:cs typeface="Trebuchet MS"/>
            </a:endParaRPr>
          </a:p>
          <a:p>
            <a:pPr marL="1263015" marR="5080">
              <a:lnSpc>
                <a:spcPct val="115100"/>
              </a:lnSpc>
            </a:pPr>
            <a:r>
              <a:rPr dirty="0" sz="3800" spc="-235" i="1">
                <a:latin typeface="Trebuchet MS"/>
                <a:cs typeface="Trebuchet MS"/>
              </a:rPr>
              <a:t>S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75" i="1">
                <a:latin typeface="Trebuchet MS"/>
                <a:cs typeface="Trebuchet MS"/>
              </a:rPr>
              <a:t>l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350" i="1">
                <a:latin typeface="Trebuchet MS"/>
                <a:cs typeface="Trebuchet MS"/>
              </a:rPr>
              <a:t>s</a:t>
            </a:r>
            <a:r>
              <a:rPr dirty="0" sz="3800" spc="-790" i="1">
                <a:latin typeface="Trebuchet MS"/>
                <a:cs typeface="Trebuchet MS"/>
              </a:rPr>
              <a:t>: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755" i="1">
                <a:latin typeface="Trebuchet MS"/>
                <a:cs typeface="Trebuchet MS"/>
              </a:rPr>
              <a:t>T</a:t>
            </a:r>
            <a:r>
              <a:rPr dirty="0" sz="3800" spc="-385" i="1">
                <a:latin typeface="Trebuchet MS"/>
                <a:cs typeface="Trebuchet MS"/>
              </a:rPr>
              <a:t>r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45" i="1">
                <a:latin typeface="Trebuchet MS"/>
                <a:cs typeface="Trebuchet MS"/>
              </a:rPr>
              <a:t>n</a:t>
            </a:r>
            <a:r>
              <a:rPr dirty="0" sz="3800" spc="-350" i="1">
                <a:latin typeface="Trebuchet MS"/>
                <a:cs typeface="Trebuchet MS"/>
              </a:rPr>
              <a:t>s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495" i="1">
                <a:latin typeface="Trebuchet MS"/>
                <a:cs typeface="Trebuchet MS"/>
              </a:rPr>
              <a:t>c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645" i="1">
                <a:latin typeface="Trebuchet MS"/>
                <a:cs typeface="Trebuchet MS"/>
              </a:rPr>
              <a:t>n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70" i="1">
                <a:latin typeface="Trebuchet MS"/>
                <a:cs typeface="Trebuchet MS"/>
              </a:rPr>
              <a:t>l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795" i="1">
                <a:latin typeface="Trebuchet MS"/>
                <a:cs typeface="Trebuchet MS"/>
              </a:rPr>
              <a:t>d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605" i="1">
                <a:latin typeface="Trebuchet MS"/>
                <a:cs typeface="Trebuchet MS"/>
              </a:rPr>
              <a:t>a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645" i="1">
                <a:latin typeface="Trebuchet MS"/>
                <a:cs typeface="Trebuchet MS"/>
              </a:rPr>
              <a:t>n</a:t>
            </a:r>
            <a:r>
              <a:rPr dirty="0" sz="3800" spc="-495" i="1">
                <a:latin typeface="Trebuchet MS"/>
                <a:cs typeface="Trebuchet MS"/>
              </a:rPr>
              <a:t>c</a:t>
            </a:r>
            <a:r>
              <a:rPr dirty="0" sz="3800" spc="-675" i="1">
                <a:latin typeface="Trebuchet MS"/>
                <a:cs typeface="Trebuchet MS"/>
              </a:rPr>
              <a:t>l</a:t>
            </a:r>
            <a:r>
              <a:rPr dirty="0" sz="3800" spc="-745" i="1">
                <a:latin typeface="Trebuchet MS"/>
                <a:cs typeface="Trebuchet MS"/>
              </a:rPr>
              <a:t>u</a:t>
            </a:r>
            <a:r>
              <a:rPr dirty="0" sz="3800" spc="-795" i="1">
                <a:latin typeface="Trebuchet MS"/>
                <a:cs typeface="Trebuchet MS"/>
              </a:rPr>
              <a:t>d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645" i="1">
                <a:latin typeface="Trebuchet MS"/>
                <a:cs typeface="Trebuchet MS"/>
              </a:rPr>
              <a:t>n</a:t>
            </a:r>
            <a:r>
              <a:rPr dirty="0" sz="3800" spc="-540" i="1">
                <a:latin typeface="Trebuchet MS"/>
                <a:cs typeface="Trebuchet MS"/>
              </a:rPr>
              <a:t>g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385" i="1">
                <a:latin typeface="Trebuchet MS"/>
                <a:cs typeface="Trebuchet MS"/>
              </a:rPr>
              <a:t>r</a:t>
            </a:r>
            <a:r>
              <a:rPr dirty="0" sz="3800" spc="-795" i="1">
                <a:latin typeface="Trebuchet MS"/>
                <a:cs typeface="Trebuchet MS"/>
              </a:rPr>
              <a:t>d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380" i="1">
                <a:latin typeface="Trebuchet MS"/>
                <a:cs typeface="Trebuchet MS"/>
              </a:rPr>
              <a:t>r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45" i="1">
                <a:latin typeface="Trebuchet MS"/>
                <a:cs typeface="Trebuchet MS"/>
              </a:rPr>
              <a:t>n</a:t>
            </a:r>
            <a:r>
              <a:rPr dirty="0" sz="3800" spc="-790" i="1">
                <a:latin typeface="Trebuchet MS"/>
                <a:cs typeface="Trebuchet MS"/>
              </a:rPr>
              <a:t>d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795" i="1">
                <a:latin typeface="Trebuchet MS"/>
                <a:cs typeface="Trebuchet MS"/>
              </a:rPr>
              <a:t>d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675" i="1">
                <a:latin typeface="Trebuchet MS"/>
                <a:cs typeface="Trebuchet MS"/>
              </a:rPr>
              <a:t>l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680" i="1">
                <a:latin typeface="Trebuchet MS"/>
                <a:cs typeface="Trebuchet MS"/>
              </a:rPr>
              <a:t>v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385" i="1">
                <a:latin typeface="Trebuchet MS"/>
                <a:cs typeface="Trebuchet MS"/>
              </a:rPr>
              <a:t>r</a:t>
            </a:r>
            <a:r>
              <a:rPr dirty="0" sz="3800" spc="-459" i="1">
                <a:latin typeface="Trebuchet MS"/>
                <a:cs typeface="Trebuchet MS"/>
              </a:rPr>
              <a:t>y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795" i="1">
                <a:latin typeface="Trebuchet MS"/>
                <a:cs typeface="Trebuchet MS"/>
              </a:rPr>
              <a:t>d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675" i="1">
                <a:latin typeface="Trebuchet MS"/>
                <a:cs typeface="Trebuchet MS"/>
              </a:rPr>
              <a:t>l</a:t>
            </a:r>
            <a:r>
              <a:rPr dirty="0" sz="3800" spc="-350" i="1">
                <a:latin typeface="Trebuchet MS"/>
                <a:cs typeface="Trebuchet MS"/>
              </a:rPr>
              <a:t>s</a:t>
            </a:r>
            <a:r>
              <a:rPr dirty="0" sz="3800" spc="-780" i="1">
                <a:latin typeface="Trebuchet MS"/>
                <a:cs typeface="Trebuchet MS"/>
              </a:rPr>
              <a:t>.  </a:t>
            </a:r>
            <a:r>
              <a:rPr dirty="0" sz="3800" spc="-580" i="1">
                <a:latin typeface="Trebuchet MS"/>
                <a:cs typeface="Trebuchet MS"/>
              </a:rPr>
              <a:t>Products:</a:t>
            </a:r>
            <a:r>
              <a:rPr dirty="0" sz="3800" spc="-114" i="1">
                <a:latin typeface="Trebuchet MS"/>
                <a:cs typeface="Trebuchet MS"/>
              </a:rPr>
              <a:t> </a:t>
            </a:r>
            <a:r>
              <a:rPr dirty="0" sz="3800" spc="-580" i="1">
                <a:latin typeface="Trebuchet MS"/>
                <a:cs typeface="Trebuchet MS"/>
              </a:rPr>
              <a:t>Product</a:t>
            </a:r>
            <a:r>
              <a:rPr dirty="0" sz="3800" spc="-110" i="1">
                <a:latin typeface="Trebuchet MS"/>
                <a:cs typeface="Trebuchet MS"/>
              </a:rPr>
              <a:t> </a:t>
            </a:r>
            <a:r>
              <a:rPr dirty="0" sz="3800" spc="-565" i="1">
                <a:latin typeface="Trebuchet MS"/>
                <a:cs typeface="Trebuchet MS"/>
              </a:rPr>
              <a:t>attributes</a:t>
            </a:r>
            <a:r>
              <a:rPr dirty="0" sz="3800" spc="-114" i="1">
                <a:latin typeface="Trebuchet MS"/>
                <a:cs typeface="Trebuchet MS"/>
              </a:rPr>
              <a:t> </a:t>
            </a:r>
            <a:r>
              <a:rPr dirty="0" sz="3800" spc="-575" i="1">
                <a:latin typeface="Trebuchet MS"/>
                <a:cs typeface="Trebuchet MS"/>
              </a:rPr>
              <a:t>such</a:t>
            </a:r>
            <a:r>
              <a:rPr dirty="0" sz="3800" spc="-110" i="1">
                <a:latin typeface="Trebuchet MS"/>
                <a:cs typeface="Trebuchet MS"/>
              </a:rPr>
              <a:t> </a:t>
            </a:r>
            <a:r>
              <a:rPr dirty="0" sz="3800" spc="-480" i="1">
                <a:latin typeface="Trebuchet MS"/>
                <a:cs typeface="Trebuchet MS"/>
              </a:rPr>
              <a:t>as</a:t>
            </a:r>
            <a:r>
              <a:rPr dirty="0" sz="3800" spc="-114" i="1">
                <a:latin typeface="Trebuchet MS"/>
                <a:cs typeface="Trebuchet MS"/>
              </a:rPr>
              <a:t> </a:t>
            </a:r>
            <a:r>
              <a:rPr dirty="0" sz="3800" spc="-620" i="1">
                <a:latin typeface="Trebuchet MS"/>
                <a:cs typeface="Trebuchet MS"/>
              </a:rPr>
              <a:t>cost,</a:t>
            </a:r>
            <a:r>
              <a:rPr dirty="0" sz="3800" spc="-110" i="1">
                <a:latin typeface="Trebuchet MS"/>
                <a:cs typeface="Trebuchet MS"/>
              </a:rPr>
              <a:t> </a:t>
            </a:r>
            <a:r>
              <a:rPr dirty="0" sz="3800" spc="-660" i="1">
                <a:latin typeface="Trebuchet MS"/>
                <a:cs typeface="Trebuchet MS"/>
              </a:rPr>
              <a:t>price,</a:t>
            </a:r>
            <a:r>
              <a:rPr dirty="0" sz="3800" spc="-595" i="1">
                <a:latin typeface="Trebuchet MS"/>
                <a:cs typeface="Trebuchet MS"/>
              </a:rPr>
              <a:t> </a:t>
            </a:r>
            <a:r>
              <a:rPr dirty="0" sz="3800" spc="-680" i="1">
                <a:latin typeface="Trebuchet MS"/>
                <a:cs typeface="Trebuchet MS"/>
              </a:rPr>
              <a:t>and</a:t>
            </a:r>
            <a:r>
              <a:rPr dirty="0" sz="3800" spc="-575" i="1">
                <a:latin typeface="Trebuchet MS"/>
                <a:cs typeface="Trebuchet MS"/>
              </a:rPr>
              <a:t> </a:t>
            </a:r>
            <a:r>
              <a:rPr dirty="0" sz="3800" spc="-605" i="1">
                <a:latin typeface="Trebuchet MS"/>
                <a:cs typeface="Trebuchet MS"/>
              </a:rPr>
              <a:t>category. </a:t>
            </a:r>
            <a:r>
              <a:rPr dirty="0" sz="3800" spc="-1130" i="1">
                <a:latin typeface="Trebuchet MS"/>
                <a:cs typeface="Trebuchet MS"/>
              </a:rPr>
              <a:t> </a:t>
            </a:r>
            <a:r>
              <a:rPr dirty="0" sz="3800" spc="-545" i="1">
                <a:latin typeface="Trebuchet MS"/>
                <a:cs typeface="Trebuchet MS"/>
              </a:rPr>
              <a:t>Stores: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530" i="1">
                <a:latin typeface="Trebuchet MS"/>
                <a:cs typeface="Trebuchet MS"/>
              </a:rPr>
              <a:t>Store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645" i="1">
                <a:latin typeface="Trebuchet MS"/>
                <a:cs typeface="Trebuchet MS"/>
              </a:rPr>
              <a:t>locations,</a:t>
            </a:r>
            <a:r>
              <a:rPr dirty="0" sz="3800" spc="-615" i="1">
                <a:latin typeface="Trebuchet MS"/>
                <a:cs typeface="Trebuchet MS"/>
              </a:rPr>
              <a:t> </a:t>
            </a:r>
            <a:r>
              <a:rPr dirty="0" sz="3800" spc="-610" i="1">
                <a:latin typeface="Trebuchet MS"/>
                <a:cs typeface="Trebuchet MS"/>
              </a:rPr>
              <a:t>sizes,</a:t>
            </a:r>
            <a:r>
              <a:rPr dirty="0" sz="3800" spc="-114" i="1">
                <a:latin typeface="Trebuchet MS"/>
                <a:cs typeface="Trebuchet MS"/>
              </a:rPr>
              <a:t> </a:t>
            </a:r>
            <a:r>
              <a:rPr dirty="0" sz="3800" spc="-680" i="1">
                <a:latin typeface="Trebuchet MS"/>
                <a:cs typeface="Trebuchet MS"/>
              </a:rPr>
              <a:t>and</a:t>
            </a:r>
            <a:r>
              <a:rPr dirty="0" sz="3800" spc="-580" i="1">
                <a:latin typeface="Trebuchet MS"/>
                <a:cs typeface="Trebuchet MS"/>
              </a:rPr>
              <a:t> </a:t>
            </a:r>
            <a:r>
              <a:rPr dirty="0" sz="3800" spc="-650" i="1">
                <a:latin typeface="Trebuchet MS"/>
                <a:cs typeface="Trebuchet MS"/>
              </a:rPr>
              <a:t>operational</a:t>
            </a:r>
            <a:r>
              <a:rPr dirty="0" sz="3800" spc="-610" i="1">
                <a:latin typeface="Trebuchet MS"/>
                <a:cs typeface="Trebuchet MS"/>
              </a:rPr>
              <a:t> </a:t>
            </a:r>
            <a:r>
              <a:rPr dirty="0" sz="3800" spc="-645" i="1">
                <a:latin typeface="Trebuchet MS"/>
                <a:cs typeface="Trebuchet MS"/>
              </a:rPr>
              <a:t>dates.</a:t>
            </a:r>
            <a:endParaRPr sz="3800">
              <a:latin typeface="Trebuchet MS"/>
              <a:cs typeface="Trebuchet MS"/>
            </a:endParaRPr>
          </a:p>
          <a:p>
            <a:pPr marL="1263015">
              <a:lnSpc>
                <a:spcPct val="100000"/>
              </a:lnSpc>
              <a:spcBef>
                <a:spcPts val="690"/>
              </a:spcBef>
            </a:pPr>
            <a:r>
              <a:rPr dirty="0" sz="3800" spc="-285" i="1">
                <a:latin typeface="Trebuchet MS"/>
                <a:cs typeface="Trebuchet MS"/>
              </a:rPr>
              <a:t>E</a:t>
            </a:r>
            <a:r>
              <a:rPr dirty="0" sz="3800" spc="-760" i="1">
                <a:latin typeface="Trebuchet MS"/>
                <a:cs typeface="Trebuchet MS"/>
              </a:rPr>
              <a:t>x</a:t>
            </a:r>
            <a:r>
              <a:rPr dirty="0" sz="3800" spc="-495" i="1">
                <a:latin typeface="Trebuchet MS"/>
                <a:cs typeface="Trebuchet MS"/>
              </a:rPr>
              <a:t>c</a:t>
            </a:r>
            <a:r>
              <a:rPr dirty="0" sz="3800" spc="-715" i="1">
                <a:latin typeface="Trebuchet MS"/>
                <a:cs typeface="Trebuchet MS"/>
              </a:rPr>
              <a:t>h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45" i="1">
                <a:latin typeface="Trebuchet MS"/>
                <a:cs typeface="Trebuchet MS"/>
              </a:rPr>
              <a:t>n</a:t>
            </a:r>
            <a:r>
              <a:rPr dirty="0" sz="3800" spc="-545" i="1">
                <a:latin typeface="Trebuchet MS"/>
                <a:cs typeface="Trebuchet MS"/>
              </a:rPr>
              <a:t>g</a:t>
            </a:r>
            <a:r>
              <a:rPr dirty="0" sz="3800" spc="-760" i="1">
                <a:latin typeface="Trebuchet MS"/>
                <a:cs typeface="Trebuchet MS"/>
              </a:rPr>
              <a:t>e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500" i="1">
                <a:latin typeface="Trebuchet MS"/>
                <a:cs typeface="Trebuchet MS"/>
              </a:rPr>
              <a:t>R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350" i="1">
                <a:latin typeface="Trebuchet MS"/>
                <a:cs typeface="Trebuchet MS"/>
              </a:rPr>
              <a:t>s</a:t>
            </a:r>
            <a:r>
              <a:rPr dirty="0" sz="3800" spc="-790" i="1">
                <a:latin typeface="Trebuchet MS"/>
                <a:cs typeface="Trebuchet MS"/>
              </a:rPr>
              <a:t>: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585" i="1">
                <a:latin typeface="Trebuchet MS"/>
                <a:cs typeface="Trebuchet MS"/>
              </a:rPr>
              <a:t>H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350" i="1">
                <a:latin typeface="Trebuchet MS"/>
                <a:cs typeface="Trebuchet MS"/>
              </a:rPr>
              <a:t>s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385" i="1">
                <a:latin typeface="Trebuchet MS"/>
                <a:cs typeface="Trebuchet MS"/>
              </a:rPr>
              <a:t>r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495" i="1">
                <a:latin typeface="Trebuchet MS"/>
                <a:cs typeface="Trebuchet MS"/>
              </a:rPr>
              <a:t>c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70" i="1">
                <a:latin typeface="Trebuchet MS"/>
                <a:cs typeface="Trebuchet MS"/>
              </a:rPr>
              <a:t>l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760" i="1">
                <a:latin typeface="Trebuchet MS"/>
                <a:cs typeface="Trebuchet MS"/>
              </a:rPr>
              <a:t>x</a:t>
            </a:r>
            <a:r>
              <a:rPr dirty="0" sz="3800" spc="-495" i="1">
                <a:latin typeface="Trebuchet MS"/>
                <a:cs typeface="Trebuchet MS"/>
              </a:rPr>
              <a:t>c</a:t>
            </a:r>
            <a:r>
              <a:rPr dirty="0" sz="3800" spc="-715" i="1">
                <a:latin typeface="Trebuchet MS"/>
                <a:cs typeface="Trebuchet MS"/>
              </a:rPr>
              <a:t>h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45" i="1">
                <a:latin typeface="Trebuchet MS"/>
                <a:cs typeface="Trebuchet MS"/>
              </a:rPr>
              <a:t>n</a:t>
            </a:r>
            <a:r>
              <a:rPr dirty="0" sz="3800" spc="-545" i="1">
                <a:latin typeface="Trebuchet MS"/>
                <a:cs typeface="Trebuchet MS"/>
              </a:rPr>
              <a:t>g</a:t>
            </a:r>
            <a:r>
              <a:rPr dirty="0" sz="3800" spc="-760" i="1">
                <a:latin typeface="Trebuchet MS"/>
                <a:cs typeface="Trebuchet MS"/>
              </a:rPr>
              <a:t>e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385" i="1">
                <a:latin typeface="Trebuchet MS"/>
                <a:cs typeface="Trebuchet MS"/>
              </a:rPr>
              <a:t>r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760" i="1">
                <a:latin typeface="Trebuchet MS"/>
                <a:cs typeface="Trebuchet MS"/>
              </a:rPr>
              <a:t>e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795" i="1">
                <a:latin typeface="Trebuchet MS"/>
                <a:cs typeface="Trebuchet MS"/>
              </a:rPr>
              <a:t>d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885" i="1">
                <a:latin typeface="Trebuchet MS"/>
                <a:cs typeface="Trebuchet MS"/>
              </a:rPr>
              <a:t>.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dirty="0" sz="4000" spc="-305" b="1">
                <a:latin typeface="Verdana"/>
                <a:cs typeface="Verdana"/>
              </a:rPr>
              <a:t>Approach:</a:t>
            </a:r>
            <a:endParaRPr sz="4000">
              <a:latin typeface="Verdana"/>
              <a:cs typeface="Verdana"/>
            </a:endParaRPr>
          </a:p>
          <a:p>
            <a:pPr marL="1243965" indent="-196850">
              <a:lnSpc>
                <a:spcPct val="100000"/>
              </a:lnSpc>
              <a:spcBef>
                <a:spcPts val="1595"/>
              </a:spcBef>
              <a:buAutoNum type="arabicPeriod"/>
              <a:tabLst>
                <a:tab pos="1244600" algn="l"/>
              </a:tabLst>
            </a:pPr>
            <a:r>
              <a:rPr dirty="0" sz="3800" spc="-535" i="1">
                <a:latin typeface="Trebuchet MS"/>
                <a:cs typeface="Trebuchet MS"/>
              </a:rPr>
              <a:t>D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605" i="1">
                <a:latin typeface="Trebuchet MS"/>
                <a:cs typeface="Trebuchet MS"/>
              </a:rPr>
              <a:t>a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645" i="1">
                <a:latin typeface="Trebuchet MS"/>
                <a:cs typeface="Trebuchet MS"/>
              </a:rPr>
              <a:t>C</a:t>
            </a:r>
            <a:r>
              <a:rPr dirty="0" sz="3800" spc="-675" i="1">
                <a:latin typeface="Trebuchet MS"/>
                <a:cs typeface="Trebuchet MS"/>
              </a:rPr>
              <a:t>l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45" i="1">
                <a:latin typeface="Trebuchet MS"/>
                <a:cs typeface="Trebuchet MS"/>
              </a:rPr>
              <a:t>n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645" i="1">
                <a:latin typeface="Trebuchet MS"/>
                <a:cs typeface="Trebuchet MS"/>
              </a:rPr>
              <a:t>n</a:t>
            </a:r>
            <a:r>
              <a:rPr dirty="0" sz="3800" spc="-540" i="1">
                <a:latin typeface="Trebuchet MS"/>
                <a:cs typeface="Trebuchet MS"/>
              </a:rPr>
              <a:t>g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45" i="1">
                <a:latin typeface="Trebuchet MS"/>
                <a:cs typeface="Trebuchet MS"/>
              </a:rPr>
              <a:t>n</a:t>
            </a:r>
            <a:r>
              <a:rPr dirty="0" sz="3800" spc="-790" i="1">
                <a:latin typeface="Trebuchet MS"/>
                <a:cs typeface="Trebuchet MS"/>
              </a:rPr>
              <a:t>d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365" i="1">
                <a:latin typeface="Trebuchet MS"/>
                <a:cs typeface="Trebuchet MS"/>
              </a:rPr>
              <a:t>P</a:t>
            </a:r>
            <a:r>
              <a:rPr dirty="0" sz="3800" spc="-385" i="1">
                <a:latin typeface="Trebuchet MS"/>
                <a:cs typeface="Trebuchet MS"/>
              </a:rPr>
              <a:t>r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740" i="1">
                <a:latin typeface="Trebuchet MS"/>
                <a:cs typeface="Trebuchet MS"/>
              </a:rPr>
              <a:t>p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385" i="1">
                <a:latin typeface="Trebuchet MS"/>
                <a:cs typeface="Trebuchet MS"/>
              </a:rPr>
              <a:t>r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640" i="1">
                <a:latin typeface="Trebuchet MS"/>
                <a:cs typeface="Trebuchet MS"/>
              </a:rPr>
              <a:t>n</a:t>
            </a:r>
            <a:endParaRPr sz="3800">
              <a:latin typeface="Trebuchet MS"/>
              <a:cs typeface="Trebuchet MS"/>
            </a:endParaRPr>
          </a:p>
          <a:p>
            <a:pPr marL="1243965" indent="-29591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1244600" algn="l"/>
              </a:tabLst>
            </a:pPr>
            <a:r>
              <a:rPr dirty="0" sz="3800" spc="-285" i="1">
                <a:latin typeface="Trebuchet MS"/>
                <a:cs typeface="Trebuchet MS"/>
              </a:rPr>
              <a:t>L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790" i="1">
                <a:latin typeface="Trebuchet MS"/>
                <a:cs typeface="Trebuchet MS"/>
              </a:rPr>
              <a:t>d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535" i="1">
                <a:latin typeface="Trebuchet MS"/>
                <a:cs typeface="Trebuchet MS"/>
              </a:rPr>
              <a:t>D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605" i="1">
                <a:latin typeface="Trebuchet MS"/>
                <a:cs typeface="Trebuchet MS"/>
              </a:rPr>
              <a:t>a</a:t>
            </a:r>
            <a:endParaRPr sz="3800">
              <a:latin typeface="Trebuchet MS"/>
              <a:cs typeface="Trebuchet MS"/>
            </a:endParaRPr>
          </a:p>
          <a:p>
            <a:pPr marL="1243965" indent="-31686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1244600" algn="l"/>
              </a:tabLst>
            </a:pPr>
            <a:r>
              <a:rPr dirty="0" sz="3800" spc="-365" i="1">
                <a:latin typeface="Trebuchet MS"/>
                <a:cs typeface="Trebuchet MS"/>
              </a:rPr>
              <a:t>P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910" i="1">
                <a:latin typeface="Trebuchet MS"/>
                <a:cs typeface="Trebuchet MS"/>
              </a:rPr>
              <a:t>w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380" i="1">
                <a:latin typeface="Trebuchet MS"/>
                <a:cs typeface="Trebuchet MS"/>
              </a:rPr>
              <a:t>r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305" i="1">
                <a:latin typeface="Trebuchet MS"/>
                <a:cs typeface="Trebuchet MS"/>
              </a:rPr>
              <a:t>B</a:t>
            </a:r>
            <a:r>
              <a:rPr dirty="0" sz="3800" spc="-405" i="1">
                <a:latin typeface="Trebuchet MS"/>
                <a:cs typeface="Trebuchet MS"/>
              </a:rPr>
              <a:t>I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625" i="1">
                <a:latin typeface="Trebuchet MS"/>
                <a:cs typeface="Trebuchet MS"/>
              </a:rPr>
              <a:t>V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350" i="1">
                <a:latin typeface="Trebuchet MS"/>
                <a:cs typeface="Trebuchet MS"/>
              </a:rPr>
              <a:t>s</a:t>
            </a:r>
            <a:r>
              <a:rPr dirty="0" sz="3800" spc="-745" i="1">
                <a:latin typeface="Trebuchet MS"/>
                <a:cs typeface="Trebuchet MS"/>
              </a:rPr>
              <a:t>u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675" i="1">
                <a:latin typeface="Trebuchet MS"/>
                <a:cs typeface="Trebuchet MS"/>
              </a:rPr>
              <a:t>l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600" i="1">
                <a:latin typeface="Trebuchet MS"/>
                <a:cs typeface="Trebuchet MS"/>
              </a:rPr>
              <a:t>z</a:t>
            </a:r>
            <a:r>
              <a:rPr dirty="0" sz="3800" spc="-610" i="1">
                <a:latin typeface="Trebuchet MS"/>
                <a:cs typeface="Trebuchet MS"/>
              </a:rPr>
              <a:t>a</a:t>
            </a:r>
            <a:r>
              <a:rPr dirty="0" sz="3800" spc="-465" i="1">
                <a:latin typeface="Trebuchet MS"/>
                <a:cs typeface="Trebuchet MS"/>
              </a:rPr>
              <a:t>t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640" i="1">
                <a:latin typeface="Trebuchet MS"/>
                <a:cs typeface="Trebuchet MS"/>
              </a:rPr>
              <a:t>n</a:t>
            </a:r>
            <a:endParaRPr sz="3800">
              <a:latin typeface="Trebuchet MS"/>
              <a:cs typeface="Trebuchet MS"/>
            </a:endParaRPr>
          </a:p>
          <a:p>
            <a:pPr marL="1243965" indent="-33591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1244600" algn="l"/>
              </a:tabLst>
            </a:pPr>
            <a:r>
              <a:rPr dirty="0" sz="3800" spc="-535" i="1">
                <a:latin typeface="Trebuchet MS"/>
                <a:cs typeface="Trebuchet MS"/>
              </a:rPr>
              <a:t>D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680" i="1">
                <a:latin typeface="Trebuchet MS"/>
                <a:cs typeface="Trebuchet MS"/>
              </a:rPr>
              <a:t>v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675" i="1">
                <a:latin typeface="Trebuchet MS"/>
                <a:cs typeface="Trebuchet MS"/>
              </a:rPr>
              <a:t>l</a:t>
            </a:r>
            <a:r>
              <a:rPr dirty="0" sz="3800" spc="-810" i="1">
                <a:latin typeface="Trebuchet MS"/>
                <a:cs typeface="Trebuchet MS"/>
              </a:rPr>
              <a:t>o</a:t>
            </a:r>
            <a:r>
              <a:rPr dirty="0" sz="3800" spc="-735" i="1">
                <a:latin typeface="Trebuchet MS"/>
                <a:cs typeface="Trebuchet MS"/>
              </a:rPr>
              <a:t>p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1345" i="1">
                <a:latin typeface="Trebuchet MS"/>
                <a:cs typeface="Trebuchet MS"/>
              </a:rPr>
              <a:t>1</a:t>
            </a:r>
            <a:r>
              <a:rPr dirty="0" sz="3800" spc="-229" i="1">
                <a:latin typeface="Trebuchet MS"/>
                <a:cs typeface="Trebuchet MS"/>
              </a:rPr>
              <a:t>0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235" i="1">
                <a:latin typeface="Trebuchet MS"/>
                <a:cs typeface="Trebuchet MS"/>
              </a:rPr>
              <a:t>S</a:t>
            </a:r>
            <a:r>
              <a:rPr dirty="0" sz="3800" spc="-760" i="1">
                <a:latin typeface="Trebuchet MS"/>
                <a:cs typeface="Trebuchet MS"/>
              </a:rPr>
              <a:t>Q</a:t>
            </a:r>
            <a:r>
              <a:rPr dirty="0" sz="3800" spc="-280" i="1">
                <a:latin typeface="Trebuchet MS"/>
                <a:cs typeface="Trebuchet MS"/>
              </a:rPr>
              <a:t>L</a:t>
            </a:r>
            <a:r>
              <a:rPr dirty="0" sz="3800" spc="-120" i="1">
                <a:latin typeface="Trebuchet MS"/>
                <a:cs typeface="Trebuchet MS"/>
              </a:rPr>
              <a:t> </a:t>
            </a:r>
            <a:r>
              <a:rPr dirty="0" sz="3800" spc="-760" i="1">
                <a:latin typeface="Trebuchet MS"/>
                <a:cs typeface="Trebuchet MS"/>
              </a:rPr>
              <a:t>Q</a:t>
            </a:r>
            <a:r>
              <a:rPr dirty="0" sz="3800" spc="-745" i="1">
                <a:latin typeface="Trebuchet MS"/>
                <a:cs typeface="Trebuchet MS"/>
              </a:rPr>
              <a:t>u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385" i="1">
                <a:latin typeface="Trebuchet MS"/>
                <a:cs typeface="Trebuchet MS"/>
              </a:rPr>
              <a:t>r</a:t>
            </a:r>
            <a:r>
              <a:rPr dirty="0" sz="3800" spc="-620" i="1">
                <a:latin typeface="Trebuchet MS"/>
                <a:cs typeface="Trebuchet MS"/>
              </a:rPr>
              <a:t>i</a:t>
            </a:r>
            <a:r>
              <a:rPr dirty="0" sz="3800" spc="-765" i="1">
                <a:latin typeface="Trebuchet MS"/>
                <a:cs typeface="Trebuchet MS"/>
              </a:rPr>
              <a:t>e</a:t>
            </a:r>
            <a:r>
              <a:rPr dirty="0" sz="3800" spc="-350" i="1">
                <a:latin typeface="Trebuchet MS"/>
                <a:cs typeface="Trebuchet MS"/>
              </a:rPr>
              <a:t>s</a:t>
            </a:r>
            <a:r>
              <a:rPr dirty="0" sz="3800" spc="-885" i="1">
                <a:latin typeface="Trebuchet MS"/>
                <a:cs typeface="Trebuchet MS"/>
              </a:rPr>
              <a:t>.</a:t>
            </a:r>
            <a:endParaRPr sz="3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50585" y="7650540"/>
            <a:ext cx="2437413" cy="26364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551116" cy="2782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408" y="1207556"/>
            <a:ext cx="53841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75" b="1" i="0">
                <a:latin typeface="Verdana"/>
                <a:cs typeface="Verdana"/>
              </a:rPr>
              <a:t>D</a:t>
            </a:r>
            <a:r>
              <a:rPr dirty="0" sz="4000" spc="-409" b="1" i="0">
                <a:latin typeface="Verdana"/>
                <a:cs typeface="Verdana"/>
              </a:rPr>
              <a:t>a</a:t>
            </a:r>
            <a:r>
              <a:rPr dirty="0" sz="4000" spc="-155" b="1" i="0">
                <a:latin typeface="Verdana"/>
                <a:cs typeface="Verdana"/>
              </a:rPr>
              <a:t>t</a:t>
            </a:r>
            <a:r>
              <a:rPr dirty="0" sz="4000" spc="-409" b="1" i="0">
                <a:latin typeface="Verdana"/>
                <a:cs typeface="Verdana"/>
              </a:rPr>
              <a:t>a</a:t>
            </a:r>
            <a:r>
              <a:rPr dirty="0" sz="4000" spc="-395" b="1" i="0">
                <a:latin typeface="Verdana"/>
                <a:cs typeface="Verdana"/>
              </a:rPr>
              <a:t>s</a:t>
            </a:r>
            <a:r>
              <a:rPr dirty="0" sz="4000" spc="-320" b="1" i="0">
                <a:latin typeface="Verdana"/>
                <a:cs typeface="Verdana"/>
              </a:rPr>
              <a:t>e</a:t>
            </a:r>
            <a:r>
              <a:rPr dirty="0" sz="4000" spc="-155" b="1" i="0">
                <a:latin typeface="Verdana"/>
                <a:cs typeface="Verdana"/>
              </a:rPr>
              <a:t>t</a:t>
            </a:r>
            <a:r>
              <a:rPr dirty="0" sz="4000" spc="-390" b="1" i="0">
                <a:latin typeface="Verdana"/>
                <a:cs typeface="Verdana"/>
              </a:rPr>
              <a:t>s</a:t>
            </a:r>
            <a:r>
              <a:rPr dirty="0" sz="4000" spc="-425" b="1" i="0">
                <a:latin typeface="Verdana"/>
                <a:cs typeface="Verdana"/>
              </a:rPr>
              <a:t> </a:t>
            </a:r>
            <a:r>
              <a:rPr dirty="0" sz="4000" spc="-275" b="1" i="0">
                <a:latin typeface="Verdana"/>
                <a:cs typeface="Verdana"/>
              </a:rPr>
              <a:t>D</a:t>
            </a:r>
            <a:r>
              <a:rPr dirty="0" sz="4000" spc="-320" b="1" i="0">
                <a:latin typeface="Verdana"/>
                <a:cs typeface="Verdana"/>
              </a:rPr>
              <a:t>e</a:t>
            </a:r>
            <a:r>
              <a:rPr dirty="0" sz="4000" spc="-395" b="1" i="0">
                <a:latin typeface="Verdana"/>
                <a:cs typeface="Verdana"/>
              </a:rPr>
              <a:t>s</a:t>
            </a:r>
            <a:r>
              <a:rPr dirty="0" sz="4000" spc="-140" b="1" i="0">
                <a:latin typeface="Verdana"/>
                <a:cs typeface="Verdana"/>
              </a:rPr>
              <a:t>c</a:t>
            </a:r>
            <a:r>
              <a:rPr dirty="0" sz="4000" spc="-305" b="1" i="0">
                <a:latin typeface="Verdana"/>
                <a:cs typeface="Verdana"/>
              </a:rPr>
              <a:t>r</a:t>
            </a:r>
            <a:r>
              <a:rPr dirty="0" sz="4000" spc="-210" b="1" i="0">
                <a:latin typeface="Verdana"/>
                <a:cs typeface="Verdana"/>
              </a:rPr>
              <a:t>i</a:t>
            </a:r>
            <a:r>
              <a:rPr dirty="0" sz="4000" spc="-225" b="1" i="0">
                <a:latin typeface="Verdana"/>
                <a:cs typeface="Verdana"/>
              </a:rPr>
              <a:t>p</a:t>
            </a:r>
            <a:r>
              <a:rPr dirty="0" sz="4000" spc="-155" b="1" i="0">
                <a:latin typeface="Verdana"/>
                <a:cs typeface="Verdana"/>
              </a:rPr>
              <a:t>t</a:t>
            </a:r>
            <a:r>
              <a:rPr dirty="0" sz="4000" spc="-210" b="1" i="0">
                <a:latin typeface="Verdana"/>
                <a:cs typeface="Verdana"/>
              </a:rPr>
              <a:t>i</a:t>
            </a:r>
            <a:r>
              <a:rPr dirty="0" sz="4000" spc="-250" b="1" i="0">
                <a:latin typeface="Verdana"/>
                <a:cs typeface="Verdana"/>
              </a:rPr>
              <a:t>o</a:t>
            </a:r>
            <a:r>
              <a:rPr dirty="0" sz="4000" spc="-335" b="1" i="0">
                <a:latin typeface="Verdana"/>
                <a:cs typeface="Verdana"/>
              </a:rPr>
              <a:t>n</a:t>
            </a:r>
            <a:r>
              <a:rPr dirty="0" sz="4000" spc="-509" b="1" i="0">
                <a:latin typeface="Verdana"/>
                <a:cs typeface="Verdana"/>
              </a:rPr>
              <a:t>: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51116" cy="27829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50585" y="7650540"/>
            <a:ext cx="2437413" cy="26364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3254" y="2226235"/>
            <a:ext cx="10870133" cy="7373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268" y="998411"/>
            <a:ext cx="9034132" cy="928858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77613" y="1000125"/>
            <a:ext cx="8610600" cy="4342130"/>
            <a:chOff x="9677613" y="1000125"/>
            <a:chExt cx="8610600" cy="43421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7613" y="1000125"/>
              <a:ext cx="8609851" cy="27784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9907" y="3794969"/>
              <a:ext cx="8608091" cy="1546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1727" y="3826333"/>
            <a:ext cx="17196435" cy="6461125"/>
            <a:chOff x="1091727" y="3826333"/>
            <a:chExt cx="17196435" cy="6461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727" y="3826333"/>
              <a:ext cx="16177095" cy="52101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50586" y="7650541"/>
              <a:ext cx="2437413" cy="2636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37233" y="337491"/>
            <a:ext cx="5295900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764" i="1">
                <a:latin typeface="Trebuchet MS"/>
                <a:cs typeface="Trebuchet MS"/>
              </a:rPr>
              <a:t>1</a:t>
            </a:r>
            <a:r>
              <a:rPr dirty="0" sz="5000" spc="-1165" i="1">
                <a:latin typeface="Trebuchet MS"/>
                <a:cs typeface="Trebuchet MS"/>
              </a:rPr>
              <a:t>.</a:t>
            </a:r>
            <a:r>
              <a:rPr dirty="0" sz="5000" spc="465" i="1">
                <a:latin typeface="Trebuchet MS"/>
                <a:cs typeface="Trebuchet MS"/>
              </a:rPr>
              <a:t> </a:t>
            </a:r>
            <a:r>
              <a:rPr dirty="0" sz="5000" spc="-850" i="1">
                <a:latin typeface="Trebuchet MS"/>
                <a:cs typeface="Trebuchet MS"/>
              </a:rPr>
              <a:t>C</a:t>
            </a:r>
            <a:r>
              <a:rPr dirty="0" sz="5000" spc="-975" i="1">
                <a:latin typeface="Trebuchet MS"/>
                <a:cs typeface="Trebuchet MS"/>
              </a:rPr>
              <a:t>u</a:t>
            </a:r>
            <a:r>
              <a:rPr dirty="0" sz="5000" spc="-459" i="1">
                <a:latin typeface="Trebuchet MS"/>
                <a:cs typeface="Trebuchet MS"/>
              </a:rPr>
              <a:t>s</a:t>
            </a:r>
            <a:r>
              <a:rPr dirty="0" sz="5000" spc="-605" i="1">
                <a:latin typeface="Trebuchet MS"/>
                <a:cs typeface="Trebuchet MS"/>
              </a:rPr>
              <a:t>t</a:t>
            </a:r>
            <a:r>
              <a:rPr dirty="0" sz="5000" spc="-1065" i="1">
                <a:latin typeface="Trebuchet MS"/>
                <a:cs typeface="Trebuchet MS"/>
              </a:rPr>
              <a:t>o</a:t>
            </a:r>
            <a:r>
              <a:rPr dirty="0" sz="5000" spc="-1335" i="1">
                <a:latin typeface="Trebuchet MS"/>
                <a:cs typeface="Trebuchet MS"/>
              </a:rPr>
              <a:t>m</a:t>
            </a:r>
            <a:r>
              <a:rPr dirty="0" sz="5000" spc="-1005" i="1">
                <a:latin typeface="Trebuchet MS"/>
                <a:cs typeface="Trebuchet MS"/>
              </a:rPr>
              <a:t>e</a:t>
            </a:r>
            <a:r>
              <a:rPr dirty="0" sz="5000" spc="-500" i="1">
                <a:latin typeface="Trebuchet MS"/>
                <a:cs typeface="Trebuchet MS"/>
              </a:rPr>
              <a:t>r</a:t>
            </a:r>
            <a:r>
              <a:rPr dirty="0" sz="5000" spc="-155" i="1">
                <a:latin typeface="Trebuchet MS"/>
                <a:cs typeface="Trebuchet MS"/>
              </a:rPr>
              <a:t> </a:t>
            </a:r>
            <a:r>
              <a:rPr dirty="0" sz="5000" spc="-305" i="1">
                <a:latin typeface="Trebuchet MS"/>
                <a:cs typeface="Trebuchet MS"/>
              </a:rPr>
              <a:t>S</a:t>
            </a:r>
            <a:r>
              <a:rPr dirty="0" sz="5000" spc="-1005" i="1">
                <a:latin typeface="Trebuchet MS"/>
                <a:cs typeface="Trebuchet MS"/>
              </a:rPr>
              <a:t>e</a:t>
            </a:r>
            <a:r>
              <a:rPr dirty="0" sz="5000" spc="-715" i="1">
                <a:latin typeface="Trebuchet MS"/>
                <a:cs typeface="Trebuchet MS"/>
              </a:rPr>
              <a:t>g</a:t>
            </a:r>
            <a:r>
              <a:rPr dirty="0" sz="5000" spc="-1335" i="1">
                <a:latin typeface="Trebuchet MS"/>
                <a:cs typeface="Trebuchet MS"/>
              </a:rPr>
              <a:t>m</a:t>
            </a:r>
            <a:r>
              <a:rPr dirty="0" sz="5000" spc="-1005" i="1">
                <a:latin typeface="Trebuchet MS"/>
                <a:cs typeface="Trebuchet MS"/>
              </a:rPr>
              <a:t>e</a:t>
            </a:r>
            <a:r>
              <a:rPr dirty="0" sz="5000" spc="-850" i="1">
                <a:latin typeface="Trebuchet MS"/>
                <a:cs typeface="Trebuchet MS"/>
              </a:rPr>
              <a:t>n</a:t>
            </a:r>
            <a:r>
              <a:rPr dirty="0" sz="5000" spc="-605" i="1">
                <a:latin typeface="Trebuchet MS"/>
                <a:cs typeface="Trebuchet MS"/>
              </a:rPr>
              <a:t>t</a:t>
            </a:r>
            <a:r>
              <a:rPr dirty="0" sz="5000" spc="-800" i="1">
                <a:latin typeface="Trebuchet MS"/>
                <a:cs typeface="Trebuchet MS"/>
              </a:rPr>
              <a:t>a</a:t>
            </a:r>
            <a:r>
              <a:rPr dirty="0" sz="5000" spc="-605" i="1">
                <a:latin typeface="Trebuchet MS"/>
                <a:cs typeface="Trebuchet MS"/>
              </a:rPr>
              <a:t>t</a:t>
            </a:r>
            <a:r>
              <a:rPr dirty="0" sz="5000" spc="-810" i="1">
                <a:latin typeface="Trebuchet MS"/>
                <a:cs typeface="Trebuchet MS"/>
              </a:rPr>
              <a:t>i</a:t>
            </a:r>
            <a:r>
              <a:rPr dirty="0" sz="5000" spc="-1065" i="1">
                <a:latin typeface="Trebuchet MS"/>
                <a:cs typeface="Trebuchet MS"/>
              </a:rPr>
              <a:t>o</a:t>
            </a:r>
            <a:r>
              <a:rPr dirty="0" sz="5000" spc="-850" i="1">
                <a:latin typeface="Trebuchet MS"/>
                <a:cs typeface="Trebuchet MS"/>
              </a:rPr>
              <a:t>n</a:t>
            </a:r>
            <a:r>
              <a:rPr dirty="0" sz="5000" spc="-1040" i="1">
                <a:latin typeface="Trebuchet MS"/>
                <a:cs typeface="Trebuchet MS"/>
              </a:rPr>
              <a:t>: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60" y="1565269"/>
            <a:ext cx="17168495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 </a:t>
            </a:r>
            <a:r>
              <a:rPr dirty="0" sz="2850" spc="10">
                <a:latin typeface="Lucida Sans Unicode"/>
                <a:cs typeface="Lucida Sans Unicode"/>
              </a:rPr>
              <a:t>Gender,avg(Line_Item </a:t>
            </a:r>
            <a:r>
              <a:rPr dirty="0" sz="2850" spc="-20">
                <a:latin typeface="Lucida Sans Unicode"/>
                <a:cs typeface="Lucida Sans Unicode"/>
              </a:rPr>
              <a:t>* </a:t>
            </a:r>
            <a:r>
              <a:rPr dirty="0" sz="2850" spc="35">
                <a:latin typeface="Lucida Sans Unicode"/>
                <a:cs typeface="Lucida Sans Unicode"/>
              </a:rPr>
              <a:t>Quantity) </a:t>
            </a:r>
            <a:r>
              <a:rPr dirty="0" sz="2850" spc="90">
                <a:latin typeface="Lucida Sans Unicode"/>
                <a:cs typeface="Lucida Sans Unicode"/>
              </a:rPr>
              <a:t>AS </a:t>
            </a:r>
            <a:r>
              <a:rPr dirty="0" sz="2850" spc="10">
                <a:latin typeface="Lucida Sans Unicode"/>
                <a:cs typeface="Lucida Sans Unicode"/>
              </a:rPr>
              <a:t>AvgOrderValue,COUNT(Order_Number) </a:t>
            </a:r>
            <a:r>
              <a:rPr dirty="0" sz="2850" spc="90">
                <a:latin typeface="Lucida Sans Unicode"/>
                <a:cs typeface="Lucida Sans Unicode"/>
              </a:rPr>
              <a:t>AS </a:t>
            </a:r>
            <a:r>
              <a:rPr dirty="0" sz="2850" spc="95">
                <a:latin typeface="Lucida Sans Unicode"/>
                <a:cs typeface="Lucida Sans Unicode"/>
              </a:rPr>
              <a:t> </a:t>
            </a:r>
            <a:r>
              <a:rPr dirty="0" sz="2850" spc="60">
                <a:latin typeface="Lucida Sans Unicode"/>
                <a:cs typeface="Lucida Sans Unicode"/>
              </a:rPr>
              <a:t>PurchaseFrequency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Sales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210">
                <a:latin typeface="Lucida Sans Unicode"/>
                <a:cs typeface="Lucida Sans Unicode"/>
              </a:rPr>
              <a:t>JOIN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35">
                <a:latin typeface="Lucida Sans Unicode"/>
                <a:cs typeface="Lucida Sans Unicode"/>
              </a:rPr>
              <a:t>customer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ON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25">
                <a:latin typeface="Lucida Sans Unicode"/>
                <a:cs typeface="Lucida Sans Unicode"/>
              </a:rPr>
              <a:t>Sales.CustomerKey</a:t>
            </a:r>
            <a:r>
              <a:rPr dirty="0" sz="2850" spc="-185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600">
                <a:latin typeface="Lucida Sans Unicode"/>
                <a:cs typeface="Lucida Sans Unicode"/>
              </a:rPr>
              <a:t> </a:t>
            </a:r>
            <a:r>
              <a:rPr dirty="0" sz="2850" spc="15">
                <a:latin typeface="Lucida Sans Unicode"/>
                <a:cs typeface="Lucida Sans Unicode"/>
              </a:rPr>
              <a:t>Customer.CustomerKey </a:t>
            </a:r>
            <a:r>
              <a:rPr dirty="0" sz="2850" spc="-890">
                <a:latin typeface="Lucida Sans Unicode"/>
                <a:cs typeface="Lucida Sans Unicode"/>
              </a:rPr>
              <a:t> </a:t>
            </a:r>
            <a:r>
              <a:rPr dirty="0" sz="2850" spc="125">
                <a:latin typeface="Lucida Sans Unicode"/>
                <a:cs typeface="Lucida Sans Unicode"/>
              </a:rPr>
              <a:t>GROUP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5">
                <a:latin typeface="Lucida Sans Unicode"/>
                <a:cs typeface="Lucida Sans Unicode"/>
              </a:rPr>
              <a:t>Gender;</a:t>
            </a:r>
            <a:endParaRPr sz="285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8162905" cy="3351529"/>
            <a:chOff x="0" y="0"/>
            <a:chExt cx="18162905" cy="335152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509" y="1408106"/>
              <a:ext cx="17402174" cy="19430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386933" cy="1639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184" y="2740307"/>
            <a:ext cx="13151768" cy="7072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50585" y="7650540"/>
            <a:ext cx="2437413" cy="26364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386933" cy="16395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25228" y="204755"/>
            <a:ext cx="6931025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745" i="1">
                <a:latin typeface="Trebuchet MS"/>
                <a:cs typeface="Trebuchet MS"/>
              </a:rPr>
              <a:t>2</a:t>
            </a:r>
            <a:r>
              <a:rPr dirty="0" sz="5000" spc="-1165" i="1">
                <a:latin typeface="Trebuchet MS"/>
                <a:cs typeface="Trebuchet MS"/>
              </a:rPr>
              <a:t>.</a:t>
            </a:r>
            <a:r>
              <a:rPr dirty="0" sz="5000" spc="-155" i="1">
                <a:latin typeface="Trebuchet MS"/>
                <a:cs typeface="Trebuchet MS"/>
              </a:rPr>
              <a:t> </a:t>
            </a:r>
            <a:r>
              <a:rPr dirty="0" sz="5000" spc="-850" i="1">
                <a:latin typeface="Trebuchet MS"/>
                <a:cs typeface="Trebuchet MS"/>
              </a:rPr>
              <a:t>C</a:t>
            </a:r>
            <a:r>
              <a:rPr dirty="0" sz="5000" spc="-975" i="1">
                <a:latin typeface="Trebuchet MS"/>
                <a:cs typeface="Trebuchet MS"/>
              </a:rPr>
              <a:t>u</a:t>
            </a:r>
            <a:r>
              <a:rPr dirty="0" sz="5000" spc="-459" i="1">
                <a:latin typeface="Trebuchet MS"/>
                <a:cs typeface="Trebuchet MS"/>
              </a:rPr>
              <a:t>s</a:t>
            </a:r>
            <a:r>
              <a:rPr dirty="0" sz="5000" spc="-605" i="1">
                <a:latin typeface="Trebuchet MS"/>
                <a:cs typeface="Trebuchet MS"/>
              </a:rPr>
              <a:t>t</a:t>
            </a:r>
            <a:r>
              <a:rPr dirty="0" sz="5000" spc="-1065" i="1">
                <a:latin typeface="Trebuchet MS"/>
                <a:cs typeface="Trebuchet MS"/>
              </a:rPr>
              <a:t>o</a:t>
            </a:r>
            <a:r>
              <a:rPr dirty="0" sz="5000" spc="-1335" i="1">
                <a:latin typeface="Trebuchet MS"/>
                <a:cs typeface="Trebuchet MS"/>
              </a:rPr>
              <a:t>m</a:t>
            </a:r>
            <a:r>
              <a:rPr dirty="0" sz="5000" spc="-1005" i="1">
                <a:latin typeface="Trebuchet MS"/>
                <a:cs typeface="Trebuchet MS"/>
              </a:rPr>
              <a:t>e</a:t>
            </a:r>
            <a:r>
              <a:rPr dirty="0" sz="5000" spc="-500" i="1">
                <a:latin typeface="Trebuchet MS"/>
                <a:cs typeface="Trebuchet MS"/>
              </a:rPr>
              <a:t>r</a:t>
            </a:r>
            <a:r>
              <a:rPr dirty="0" sz="5000" spc="-155" i="1">
                <a:latin typeface="Trebuchet MS"/>
                <a:cs typeface="Trebuchet MS"/>
              </a:rPr>
              <a:t> </a:t>
            </a:r>
            <a:r>
              <a:rPr dirty="0" sz="5000" spc="-705" i="1">
                <a:latin typeface="Trebuchet MS"/>
                <a:cs typeface="Trebuchet MS"/>
              </a:rPr>
              <a:t>D</a:t>
            </a:r>
            <a:r>
              <a:rPr dirty="0" sz="5000" spc="-810" i="1">
                <a:latin typeface="Trebuchet MS"/>
                <a:cs typeface="Trebuchet MS"/>
              </a:rPr>
              <a:t>i</a:t>
            </a:r>
            <a:r>
              <a:rPr dirty="0" sz="5000" spc="-459" i="1">
                <a:latin typeface="Trebuchet MS"/>
                <a:cs typeface="Trebuchet MS"/>
              </a:rPr>
              <a:t>s</a:t>
            </a:r>
            <a:r>
              <a:rPr dirty="0" sz="5000" spc="-605" i="1">
                <a:latin typeface="Trebuchet MS"/>
                <a:cs typeface="Trebuchet MS"/>
              </a:rPr>
              <a:t>t</a:t>
            </a:r>
            <a:r>
              <a:rPr dirty="0" sz="5000" spc="-505" i="1">
                <a:latin typeface="Trebuchet MS"/>
                <a:cs typeface="Trebuchet MS"/>
              </a:rPr>
              <a:t>r</a:t>
            </a:r>
            <a:r>
              <a:rPr dirty="0" sz="5000" spc="-810" i="1">
                <a:latin typeface="Trebuchet MS"/>
                <a:cs typeface="Trebuchet MS"/>
              </a:rPr>
              <a:t>i</a:t>
            </a:r>
            <a:r>
              <a:rPr dirty="0" sz="5000" spc="-1045" i="1">
                <a:latin typeface="Trebuchet MS"/>
                <a:cs typeface="Trebuchet MS"/>
              </a:rPr>
              <a:t>b</a:t>
            </a:r>
            <a:r>
              <a:rPr dirty="0" sz="5000" spc="-975" i="1">
                <a:latin typeface="Trebuchet MS"/>
                <a:cs typeface="Trebuchet MS"/>
              </a:rPr>
              <a:t>u</a:t>
            </a:r>
            <a:r>
              <a:rPr dirty="0" sz="5000" spc="-605" i="1">
                <a:latin typeface="Trebuchet MS"/>
                <a:cs typeface="Trebuchet MS"/>
              </a:rPr>
              <a:t>t</a:t>
            </a:r>
            <a:r>
              <a:rPr dirty="0" sz="5000" spc="-810" i="1">
                <a:latin typeface="Trebuchet MS"/>
                <a:cs typeface="Trebuchet MS"/>
              </a:rPr>
              <a:t>i</a:t>
            </a:r>
            <a:r>
              <a:rPr dirty="0" sz="5000" spc="-1065" i="1">
                <a:latin typeface="Trebuchet MS"/>
                <a:cs typeface="Trebuchet MS"/>
              </a:rPr>
              <a:t>o</a:t>
            </a:r>
            <a:r>
              <a:rPr dirty="0" sz="5000" spc="-844" i="1">
                <a:latin typeface="Trebuchet MS"/>
                <a:cs typeface="Trebuchet MS"/>
              </a:rPr>
              <a:t>n</a:t>
            </a:r>
            <a:r>
              <a:rPr dirty="0" sz="5000" spc="-155" i="1">
                <a:latin typeface="Trebuchet MS"/>
                <a:cs typeface="Trebuchet MS"/>
              </a:rPr>
              <a:t> </a:t>
            </a:r>
            <a:r>
              <a:rPr dirty="0" sz="5000" spc="-1045" i="1">
                <a:latin typeface="Trebuchet MS"/>
                <a:cs typeface="Trebuchet MS"/>
              </a:rPr>
              <a:t>b</a:t>
            </a:r>
            <a:r>
              <a:rPr dirty="0" sz="5000" spc="-605" i="1">
                <a:latin typeface="Trebuchet MS"/>
                <a:cs typeface="Trebuchet MS"/>
              </a:rPr>
              <a:t>y</a:t>
            </a:r>
            <a:r>
              <a:rPr dirty="0" sz="5000" spc="-155" i="1">
                <a:latin typeface="Trebuchet MS"/>
                <a:cs typeface="Trebuchet MS"/>
              </a:rPr>
              <a:t> </a:t>
            </a:r>
            <a:r>
              <a:rPr dirty="0" sz="5000" spc="-305" i="1">
                <a:latin typeface="Trebuchet MS"/>
                <a:cs typeface="Trebuchet MS"/>
              </a:rPr>
              <a:t>S</a:t>
            </a:r>
            <a:r>
              <a:rPr dirty="0" sz="5000" spc="-605" i="1">
                <a:latin typeface="Trebuchet MS"/>
                <a:cs typeface="Trebuchet MS"/>
              </a:rPr>
              <a:t>t</a:t>
            </a:r>
            <a:r>
              <a:rPr dirty="0" sz="5000" spc="-800" i="1">
                <a:latin typeface="Trebuchet MS"/>
                <a:cs typeface="Trebuchet MS"/>
              </a:rPr>
              <a:t>a</a:t>
            </a:r>
            <a:r>
              <a:rPr dirty="0" sz="5000" spc="-605" i="1">
                <a:latin typeface="Trebuchet MS"/>
                <a:cs typeface="Trebuchet MS"/>
              </a:rPr>
              <a:t>t</a:t>
            </a:r>
            <a:r>
              <a:rPr dirty="0" sz="5000" spc="-1005" i="1">
                <a:latin typeface="Trebuchet MS"/>
                <a:cs typeface="Trebuchet MS"/>
              </a:rPr>
              <a:t>e</a:t>
            </a:r>
            <a:r>
              <a:rPr dirty="0" sz="5000" spc="-1045" i="1">
                <a:latin typeface="Trebuchet MS"/>
                <a:cs typeface="Trebuchet MS"/>
              </a:rPr>
              <a:t>:</a:t>
            </a:r>
            <a:r>
              <a:rPr dirty="0" sz="5000" spc="-1040" i="1">
                <a:latin typeface="Trebuchet MS"/>
                <a:cs typeface="Trebuchet MS"/>
              </a:rPr>
              <a:t>: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6119" y="1336669"/>
            <a:ext cx="15692755" cy="1035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235" marR="5080" indent="-90170">
              <a:lnSpc>
                <a:spcPct val="116199"/>
              </a:lnSpc>
              <a:spcBef>
                <a:spcPts val="95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c.State,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25">
                <a:latin typeface="Lucida Sans Unicode"/>
                <a:cs typeface="Lucida Sans Unicode"/>
              </a:rPr>
              <a:t>COUNT(DISTINCT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c.CustomerKey)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10">
                <a:latin typeface="Lucida Sans Unicode"/>
                <a:cs typeface="Lucida Sans Unicode"/>
              </a:rPr>
              <a:t>Customer_Count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35">
                <a:latin typeface="Lucida Sans Unicode"/>
                <a:cs typeface="Lucida Sans Unicode"/>
              </a:rPr>
              <a:t>customer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135">
                <a:latin typeface="Lucida Sans Unicode"/>
                <a:cs typeface="Lucida Sans Unicode"/>
              </a:rPr>
              <a:t>c </a:t>
            </a:r>
            <a:r>
              <a:rPr dirty="0" sz="2850" spc="-890">
                <a:latin typeface="Lucida Sans Unicode"/>
                <a:cs typeface="Lucida Sans Unicode"/>
              </a:rPr>
              <a:t> </a:t>
            </a:r>
            <a:r>
              <a:rPr dirty="0" sz="2850" spc="125">
                <a:latin typeface="Lucida Sans Unicode"/>
                <a:cs typeface="Lucida Sans Unicode"/>
              </a:rPr>
              <a:t>GROUP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70">
                <a:latin typeface="Lucida Sans Unicode"/>
                <a:cs typeface="Lucida Sans Unicode"/>
              </a:rPr>
              <a:t>c.State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ORDER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0">
                <a:latin typeface="Lucida Sans Unicode"/>
                <a:cs typeface="Lucida Sans Unicode"/>
              </a:rPr>
              <a:t>Customer_Count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65">
                <a:latin typeface="Lucida Sans Unicode"/>
                <a:cs typeface="Lucida Sans Unicode"/>
              </a:rPr>
              <a:t>DESC;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4784" y="1260468"/>
            <a:ext cx="17402174" cy="12858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198" y="2991004"/>
            <a:ext cx="13068299" cy="70008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76807" y="120624"/>
            <a:ext cx="6454775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45" i="1">
                <a:latin typeface="Cambria"/>
                <a:cs typeface="Cambria"/>
              </a:rPr>
              <a:t>3</a:t>
            </a:r>
            <a:r>
              <a:rPr dirty="0" sz="5000" spc="-325" i="1">
                <a:latin typeface="Cambria"/>
                <a:cs typeface="Cambria"/>
              </a:rPr>
              <a:t>.</a:t>
            </a:r>
            <a:r>
              <a:rPr dirty="0" sz="5000" spc="250" i="1">
                <a:latin typeface="Cambria"/>
                <a:cs typeface="Cambria"/>
              </a:rPr>
              <a:t> </a:t>
            </a:r>
            <a:r>
              <a:rPr dirty="0" sz="5000" spc="-555" i="1">
                <a:latin typeface="Cambria"/>
                <a:cs typeface="Cambria"/>
              </a:rPr>
              <a:t>C</a:t>
            </a:r>
            <a:r>
              <a:rPr dirty="0" sz="5000" spc="-869" i="1">
                <a:latin typeface="Cambria"/>
                <a:cs typeface="Cambria"/>
              </a:rPr>
              <a:t>u</a:t>
            </a:r>
            <a:r>
              <a:rPr dirty="0" sz="5000" spc="-345" i="1">
                <a:latin typeface="Cambria"/>
                <a:cs typeface="Cambria"/>
              </a:rPr>
              <a:t>s</a:t>
            </a:r>
            <a:r>
              <a:rPr dirty="0" sz="5000" spc="-235" i="1">
                <a:latin typeface="Cambria"/>
                <a:cs typeface="Cambria"/>
              </a:rPr>
              <a:t>t</a:t>
            </a:r>
            <a:r>
              <a:rPr dirty="0" sz="5000" spc="-915" i="1">
                <a:latin typeface="Cambria"/>
                <a:cs typeface="Cambria"/>
              </a:rPr>
              <a:t>o</a:t>
            </a:r>
            <a:r>
              <a:rPr dirty="0" sz="5000" spc="-1175" i="1">
                <a:latin typeface="Cambria"/>
                <a:cs typeface="Cambria"/>
              </a:rPr>
              <a:t>m</a:t>
            </a:r>
            <a:r>
              <a:rPr dirty="0" sz="5000" spc="-605" i="1">
                <a:latin typeface="Cambria"/>
                <a:cs typeface="Cambria"/>
              </a:rPr>
              <a:t>e</a:t>
            </a:r>
            <a:r>
              <a:rPr dirty="0" sz="5000" spc="-455" i="1">
                <a:latin typeface="Cambria"/>
                <a:cs typeface="Cambria"/>
              </a:rPr>
              <a:t>r</a:t>
            </a:r>
            <a:r>
              <a:rPr dirty="0" sz="5000" spc="250" i="1">
                <a:latin typeface="Cambria"/>
                <a:cs typeface="Cambria"/>
              </a:rPr>
              <a:t> </a:t>
            </a:r>
            <a:r>
              <a:rPr dirty="0" sz="5000" spc="-869" i="1">
                <a:latin typeface="Cambria"/>
                <a:cs typeface="Cambria"/>
              </a:rPr>
              <a:t>A</a:t>
            </a:r>
            <a:r>
              <a:rPr dirty="0" sz="5000" spc="-520" i="1">
                <a:latin typeface="Cambria"/>
                <a:cs typeface="Cambria"/>
              </a:rPr>
              <a:t>c</a:t>
            </a:r>
            <a:r>
              <a:rPr dirty="0" sz="5000" spc="-840" i="1">
                <a:latin typeface="Cambria"/>
                <a:cs typeface="Cambria"/>
              </a:rPr>
              <a:t>q</a:t>
            </a:r>
            <a:r>
              <a:rPr dirty="0" sz="5000" spc="-869" i="1">
                <a:latin typeface="Cambria"/>
                <a:cs typeface="Cambria"/>
              </a:rPr>
              <a:t>u</a:t>
            </a:r>
            <a:r>
              <a:rPr dirty="0" sz="5000" spc="-630" i="1">
                <a:latin typeface="Cambria"/>
                <a:cs typeface="Cambria"/>
              </a:rPr>
              <a:t>i</a:t>
            </a:r>
            <a:r>
              <a:rPr dirty="0" sz="5000" spc="-345" i="1">
                <a:latin typeface="Cambria"/>
                <a:cs typeface="Cambria"/>
              </a:rPr>
              <a:t>s</a:t>
            </a:r>
            <a:r>
              <a:rPr dirty="0" sz="5000" spc="-630" i="1">
                <a:latin typeface="Cambria"/>
                <a:cs typeface="Cambria"/>
              </a:rPr>
              <a:t>i</a:t>
            </a:r>
            <a:r>
              <a:rPr dirty="0" sz="5000" spc="-235" i="1">
                <a:latin typeface="Cambria"/>
                <a:cs typeface="Cambria"/>
              </a:rPr>
              <a:t>t</a:t>
            </a:r>
            <a:r>
              <a:rPr dirty="0" sz="5000" spc="-630" i="1">
                <a:latin typeface="Cambria"/>
                <a:cs typeface="Cambria"/>
              </a:rPr>
              <a:t>i</a:t>
            </a:r>
            <a:r>
              <a:rPr dirty="0" sz="5000" spc="-915" i="1">
                <a:latin typeface="Cambria"/>
                <a:cs typeface="Cambria"/>
              </a:rPr>
              <a:t>o</a:t>
            </a:r>
            <a:r>
              <a:rPr dirty="0" sz="5000" spc="-790" i="1">
                <a:latin typeface="Cambria"/>
                <a:cs typeface="Cambria"/>
              </a:rPr>
              <a:t>n</a:t>
            </a:r>
            <a:r>
              <a:rPr dirty="0" sz="5000" spc="250" i="1">
                <a:latin typeface="Cambria"/>
                <a:cs typeface="Cambria"/>
              </a:rPr>
              <a:t> </a:t>
            </a:r>
            <a:r>
              <a:rPr dirty="0" sz="5000" spc="-860" i="1">
                <a:latin typeface="Cambria"/>
                <a:cs typeface="Cambria"/>
              </a:rPr>
              <a:t>b</a:t>
            </a:r>
            <a:r>
              <a:rPr dirty="0" sz="5000" spc="-434" i="1">
                <a:latin typeface="Cambria"/>
                <a:cs typeface="Cambria"/>
              </a:rPr>
              <a:t>y</a:t>
            </a:r>
            <a:r>
              <a:rPr dirty="0" sz="5000" spc="250" i="1">
                <a:latin typeface="Cambria"/>
                <a:cs typeface="Cambria"/>
              </a:rPr>
              <a:t> </a:t>
            </a:r>
            <a:r>
              <a:rPr dirty="0" sz="5000" spc="-700" i="1">
                <a:latin typeface="Cambria"/>
                <a:cs typeface="Cambria"/>
              </a:rPr>
              <a:t>Y</a:t>
            </a:r>
            <a:r>
              <a:rPr dirty="0" sz="5000" spc="-605" i="1">
                <a:latin typeface="Cambria"/>
                <a:cs typeface="Cambria"/>
              </a:rPr>
              <a:t>e</a:t>
            </a:r>
            <a:r>
              <a:rPr dirty="0" sz="5000" spc="-800" i="1">
                <a:latin typeface="Cambria"/>
                <a:cs typeface="Cambria"/>
              </a:rPr>
              <a:t>a</a:t>
            </a:r>
            <a:r>
              <a:rPr dirty="0" sz="5000" spc="-459" i="1">
                <a:latin typeface="Cambria"/>
                <a:cs typeface="Cambria"/>
              </a:rPr>
              <a:t>r</a:t>
            </a:r>
            <a:r>
              <a:rPr dirty="0" sz="5000" spc="-495" i="1">
                <a:latin typeface="Cambria"/>
                <a:cs typeface="Cambria"/>
              </a:rPr>
              <a:t>:</a:t>
            </a:r>
            <a:endParaRPr sz="5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820" y="1505486"/>
            <a:ext cx="16696690" cy="1035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YEAR(c.Birthday)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10">
                <a:latin typeface="Lucida Sans Unicode"/>
                <a:cs typeface="Lucida Sans Unicode"/>
              </a:rPr>
              <a:t>Year,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25">
                <a:latin typeface="Lucida Sans Unicode"/>
                <a:cs typeface="Lucida Sans Unicode"/>
              </a:rPr>
              <a:t>COUNT(DISTINCT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c.CustomerKey)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0">
                <a:latin typeface="Lucida Sans Unicode"/>
                <a:cs typeface="Lucida Sans Unicode"/>
              </a:rPr>
              <a:t>New_Customers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 </a:t>
            </a:r>
            <a:r>
              <a:rPr dirty="0" sz="2850" spc="-890">
                <a:latin typeface="Lucida Sans Unicode"/>
                <a:cs typeface="Lucida Sans Unicode"/>
              </a:rPr>
              <a:t> </a:t>
            </a:r>
            <a:r>
              <a:rPr dirty="0" sz="2850" spc="35">
                <a:latin typeface="Lucida Sans Unicode"/>
                <a:cs typeface="Lucida Sans Unicode"/>
              </a:rPr>
              <a:t>customer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135">
                <a:latin typeface="Lucida Sans Unicode"/>
                <a:cs typeface="Lucida Sans Unicode"/>
              </a:rPr>
              <a:t>c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55">
                <a:latin typeface="Lucida Sans Unicode"/>
                <a:cs typeface="Lucida Sans Unicode"/>
              </a:rPr>
              <a:t>WHERE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60">
                <a:latin typeface="Lucida Sans Unicode"/>
                <a:cs typeface="Lucida Sans Unicode"/>
              </a:rPr>
              <a:t>c.Birthday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30">
                <a:latin typeface="Lucida Sans Unicode"/>
                <a:cs typeface="Lucida Sans Unicode"/>
              </a:rPr>
              <a:t>IS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5">
                <a:latin typeface="Lucida Sans Unicode"/>
                <a:cs typeface="Lucida Sans Unicode"/>
              </a:rPr>
              <a:t>NOT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05">
                <a:latin typeface="Lucida Sans Unicode"/>
                <a:cs typeface="Lucida Sans Unicode"/>
              </a:rPr>
              <a:t>NULL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25">
                <a:latin typeface="Lucida Sans Unicode"/>
                <a:cs typeface="Lucida Sans Unicode"/>
              </a:rPr>
              <a:t>GROUP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Year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ORDER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Year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65">
                <a:latin typeface="Lucida Sans Unicode"/>
                <a:cs typeface="Lucida Sans Unicode"/>
              </a:rPr>
              <a:t>DESC;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894" y="1341431"/>
            <a:ext cx="17402174" cy="15049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917" y="3683737"/>
            <a:ext cx="12479430" cy="63907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7117" y="313370"/>
            <a:ext cx="6858634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4</a:t>
            </a:r>
            <a:r>
              <a:rPr dirty="0" spc="-1165"/>
              <a:t>.</a:t>
            </a:r>
            <a:r>
              <a:rPr dirty="0" spc="-155"/>
              <a:t> </a:t>
            </a:r>
            <a:r>
              <a:rPr dirty="0" spc="-990"/>
              <a:t>T</a:t>
            </a:r>
            <a:r>
              <a:rPr dirty="0" spc="-1065"/>
              <a:t>o</a:t>
            </a:r>
            <a:r>
              <a:rPr dirty="0" spc="-969"/>
              <a:t>p</a:t>
            </a:r>
            <a:r>
              <a:rPr dirty="0" spc="-155"/>
              <a:t> </a:t>
            </a:r>
            <a:r>
              <a:rPr dirty="0" spc="-405"/>
              <a:t>5</a:t>
            </a:r>
            <a:r>
              <a:rPr dirty="0" spc="-305"/>
              <a:t>0</a:t>
            </a:r>
            <a:r>
              <a:rPr dirty="0" spc="-155"/>
              <a:t> </a:t>
            </a:r>
            <a:r>
              <a:rPr dirty="0" spc="-850"/>
              <a:t>C</a:t>
            </a:r>
            <a:r>
              <a:rPr dirty="0" spc="-975"/>
              <a:t>u</a:t>
            </a:r>
            <a:r>
              <a:rPr dirty="0" spc="-459"/>
              <a:t>s</a:t>
            </a:r>
            <a:r>
              <a:rPr dirty="0" spc="-605"/>
              <a:t>t</a:t>
            </a:r>
            <a:r>
              <a:rPr dirty="0" spc="-1065"/>
              <a:t>o</a:t>
            </a:r>
            <a:r>
              <a:rPr dirty="0" spc="-1335"/>
              <a:t>m</a:t>
            </a:r>
            <a:r>
              <a:rPr dirty="0" spc="-1005"/>
              <a:t>e</a:t>
            </a:r>
            <a:r>
              <a:rPr dirty="0" spc="-505"/>
              <a:t>r</a:t>
            </a:r>
            <a:r>
              <a:rPr dirty="0" spc="-455"/>
              <a:t>s</a:t>
            </a:r>
            <a:r>
              <a:rPr dirty="0" spc="-155"/>
              <a:t> </a:t>
            </a:r>
            <a:r>
              <a:rPr dirty="0" spc="-1045"/>
              <a:t>b</a:t>
            </a:r>
            <a:r>
              <a:rPr dirty="0" spc="-605"/>
              <a:t>y</a:t>
            </a:r>
            <a:r>
              <a:rPr dirty="0" spc="-155"/>
              <a:t> </a:t>
            </a:r>
            <a:r>
              <a:rPr dirty="0" spc="-655"/>
              <a:t>R</a:t>
            </a:r>
            <a:r>
              <a:rPr dirty="0" spc="-1005"/>
              <a:t>e</a:t>
            </a:r>
            <a:r>
              <a:rPr dirty="0" spc="-890"/>
              <a:t>v</a:t>
            </a:r>
            <a:r>
              <a:rPr dirty="0" spc="-1005"/>
              <a:t>e</a:t>
            </a:r>
            <a:r>
              <a:rPr dirty="0" spc="-850"/>
              <a:t>n</a:t>
            </a:r>
            <a:r>
              <a:rPr dirty="0" spc="-975"/>
              <a:t>u</a:t>
            </a:r>
            <a:r>
              <a:rPr dirty="0" spc="-1005"/>
              <a:t>e</a:t>
            </a:r>
            <a:r>
              <a:rPr dirty="0" spc="-1045"/>
              <a:t>:</a:t>
            </a:r>
            <a:r>
              <a:rPr dirty="0" spc="-104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1009" y="1342199"/>
            <a:ext cx="15715615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235" marR="5080" indent="-90170">
              <a:lnSpc>
                <a:spcPct val="116199"/>
              </a:lnSpc>
              <a:spcBef>
                <a:spcPts val="95"/>
              </a:spcBef>
            </a:pPr>
            <a:r>
              <a:rPr dirty="0" sz="2850" spc="100">
                <a:latin typeface="Lucida Sans Unicode"/>
                <a:cs typeface="Lucida Sans Unicode"/>
              </a:rPr>
              <a:t>SELECT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-5">
                <a:latin typeface="Lucida Sans Unicode"/>
                <a:cs typeface="Lucida Sans Unicode"/>
              </a:rPr>
              <a:t>c.Name,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SUM(s.Quantity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-20">
                <a:latin typeface="Lucida Sans Unicode"/>
                <a:cs typeface="Lucida Sans Unicode"/>
              </a:rPr>
              <a:t>*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30">
                <a:latin typeface="Lucida Sans Unicode"/>
                <a:cs typeface="Lucida Sans Unicode"/>
              </a:rPr>
              <a:t>p.Unit_Price_USD)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AS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25">
                <a:latin typeface="Lucida Sans Unicode"/>
                <a:cs typeface="Lucida Sans Unicode"/>
              </a:rPr>
              <a:t>Customer_Revenue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FROM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5">
                <a:latin typeface="Lucida Sans Unicode"/>
                <a:cs typeface="Lucida Sans Unicode"/>
              </a:rPr>
              <a:t>sales</a:t>
            </a:r>
            <a:r>
              <a:rPr dirty="0" sz="2850" spc="-190">
                <a:latin typeface="Lucida Sans Unicode"/>
                <a:cs typeface="Lucida Sans Unicode"/>
              </a:rPr>
              <a:t> </a:t>
            </a:r>
            <a:r>
              <a:rPr dirty="0" sz="2850" spc="-25">
                <a:latin typeface="Lucida Sans Unicode"/>
                <a:cs typeface="Lucida Sans Unicode"/>
              </a:rPr>
              <a:t>s </a:t>
            </a:r>
            <a:r>
              <a:rPr dirty="0" sz="2850" spc="-890">
                <a:latin typeface="Lucida Sans Unicode"/>
                <a:cs typeface="Lucida Sans Unicode"/>
              </a:rPr>
              <a:t> </a:t>
            </a:r>
            <a:r>
              <a:rPr dirty="0" sz="2850" spc="210">
                <a:latin typeface="Lucida Sans Unicode"/>
                <a:cs typeface="Lucida Sans Unicode"/>
              </a:rPr>
              <a:t>JOIN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35">
                <a:latin typeface="Lucida Sans Unicode"/>
                <a:cs typeface="Lucida Sans Unicode"/>
              </a:rPr>
              <a:t>customer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35">
                <a:latin typeface="Lucida Sans Unicode"/>
                <a:cs typeface="Lucida Sans Unicode"/>
              </a:rPr>
              <a:t>c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ON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0">
                <a:latin typeface="Lucida Sans Unicode"/>
                <a:cs typeface="Lucida Sans Unicode"/>
              </a:rPr>
              <a:t>s.CustomerKey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610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c.CustomerKey</a:t>
            </a:r>
            <a:endParaRPr sz="2850">
              <a:latin typeface="Lucida Sans Unicode"/>
              <a:cs typeface="Lucida Sans Unicode"/>
            </a:endParaRPr>
          </a:p>
          <a:p>
            <a:pPr marL="12700" marR="3463290" indent="89535">
              <a:lnSpc>
                <a:spcPct val="116199"/>
              </a:lnSpc>
            </a:pPr>
            <a:r>
              <a:rPr dirty="0" sz="2850" spc="210">
                <a:latin typeface="Lucida Sans Unicode"/>
                <a:cs typeface="Lucida Sans Unicode"/>
              </a:rPr>
              <a:t>JOIN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0">
                <a:latin typeface="Lucida Sans Unicode"/>
                <a:cs typeface="Lucida Sans Unicode"/>
              </a:rPr>
              <a:t>products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0">
                <a:latin typeface="Lucida Sans Unicode"/>
                <a:cs typeface="Lucida Sans Unicode"/>
              </a:rPr>
              <a:t>p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ON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45">
                <a:latin typeface="Lucida Sans Unicode"/>
                <a:cs typeface="Lucida Sans Unicode"/>
              </a:rPr>
              <a:t>s.ProductKey</a:t>
            </a:r>
            <a:r>
              <a:rPr dirty="0" sz="2850" spc="-195">
                <a:latin typeface="Lucida Sans Unicode"/>
                <a:cs typeface="Lucida Sans Unicode"/>
              </a:rPr>
              <a:t> </a:t>
            </a:r>
            <a:r>
              <a:rPr dirty="0" sz="2850" spc="-695">
                <a:latin typeface="Lucida Sans Unicode"/>
                <a:cs typeface="Lucida Sans Unicode"/>
              </a:rPr>
              <a:t>=</a:t>
            </a:r>
            <a:r>
              <a:rPr dirty="0" sz="2850" spc="-605">
                <a:latin typeface="Lucida Sans Unicode"/>
                <a:cs typeface="Lucida Sans Unicode"/>
              </a:rPr>
              <a:t> </a:t>
            </a:r>
            <a:r>
              <a:rPr dirty="0" sz="2850" spc="55">
                <a:latin typeface="Lucida Sans Unicode"/>
                <a:cs typeface="Lucida Sans Unicode"/>
              </a:rPr>
              <a:t>p.ProductKey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25">
                <a:latin typeface="Lucida Sans Unicode"/>
                <a:cs typeface="Lucida Sans Unicode"/>
              </a:rPr>
              <a:t>GROUP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0">
                <a:latin typeface="Lucida Sans Unicode"/>
                <a:cs typeface="Lucida Sans Unicode"/>
              </a:rPr>
              <a:t>c.Name </a:t>
            </a:r>
            <a:r>
              <a:rPr dirty="0" sz="2850" spc="-890">
                <a:latin typeface="Lucida Sans Unicode"/>
                <a:cs typeface="Lucida Sans Unicode"/>
              </a:rPr>
              <a:t> </a:t>
            </a:r>
            <a:r>
              <a:rPr dirty="0" sz="2850" spc="90">
                <a:latin typeface="Lucida Sans Unicode"/>
                <a:cs typeface="Lucida Sans Unicode"/>
              </a:rPr>
              <a:t>ORDER</a:t>
            </a:r>
            <a:r>
              <a:rPr dirty="0" sz="2850" spc="-204">
                <a:latin typeface="Lucida Sans Unicode"/>
                <a:cs typeface="Lucida Sans Unicode"/>
              </a:rPr>
              <a:t> </a:t>
            </a:r>
            <a:r>
              <a:rPr dirty="0" sz="2850" spc="160">
                <a:latin typeface="Lucida Sans Unicode"/>
                <a:cs typeface="Lucida Sans Unicode"/>
              </a:rPr>
              <a:t>BY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25">
                <a:latin typeface="Lucida Sans Unicode"/>
                <a:cs typeface="Lucida Sans Unicode"/>
              </a:rPr>
              <a:t>Customer_Revenue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120">
                <a:latin typeface="Lucida Sans Unicode"/>
                <a:cs typeface="Lucida Sans Unicode"/>
              </a:rPr>
              <a:t>DESC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35">
                <a:latin typeface="Lucida Sans Unicode"/>
                <a:cs typeface="Lucida Sans Unicode"/>
              </a:rPr>
              <a:t>LIMIT</a:t>
            </a:r>
            <a:r>
              <a:rPr dirty="0" sz="2850" spc="-200">
                <a:latin typeface="Lucida Sans Unicode"/>
                <a:cs typeface="Lucida Sans Unicode"/>
              </a:rPr>
              <a:t> </a:t>
            </a:r>
            <a:r>
              <a:rPr dirty="0" sz="2850" spc="-15">
                <a:latin typeface="Lucida Sans Unicode"/>
                <a:cs typeface="Lucida Sans Unicode"/>
              </a:rPr>
              <a:t>50;</a:t>
            </a:r>
            <a:endParaRPr sz="28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459" y="1406108"/>
            <a:ext cx="16887824" cy="2019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Akash</dc:creator>
  <cp:keywords>DAGNkmWrzqk,BAFYZp3gC04</cp:keywords>
  <dc:title>Data Spark: Illuminating Insights for Global Electronics</dc:title>
  <dcterms:created xsi:type="dcterms:W3CDTF">2024-08-11T20:00:14Z</dcterms:created>
  <dcterms:modified xsi:type="dcterms:W3CDTF">2024-08-11T20:00:14Z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2024-08-11T00:00:00Z</vt:filetime>
  </property>
  <property fmtid="{D5CDD505-2E9C-101B-9397-08002B2CF9AE}" pid="3" name="Creator">
    <vt:lpwstr>Canva</vt:lpwstr>
  </property>
  <property fmtid="{D5CDD505-2E9C-101B-9397-08002B2CF9AE}" pid="4" name="LastSaved">
    <vt:filetime>2024-08-11T00:00:00Z</vt:filetime>
  </property>
</Properties>
</file>