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57" r:id="rId4"/>
    <p:sldId id="293" r:id="rId5"/>
    <p:sldId id="270" r:id="rId6"/>
    <p:sldId id="271" r:id="rId7"/>
    <p:sldId id="272" r:id="rId8"/>
    <p:sldId id="29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94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3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0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39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41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7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32F6-C82A-44EC-8304-E6CAE242441C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3FA0-E3D8-4821-97DC-783B5F8C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/index.php?title=Secure_Remote_Password_protocol&amp;action=edit&amp;redlink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 smtClean="0"/>
              <a:t>Openssl</a:t>
            </a:r>
            <a:r>
              <a:rPr lang="zh-TW" altLang="en-US" sz="5400" dirty="0" smtClean="0"/>
              <a:t>現代密碼學實作與測試報告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7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539014" y="1846555"/>
          <a:ext cx="3918936" cy="3904849"/>
        </p:xfrm>
        <a:graphic>
          <a:graphicData uri="http://schemas.openxmlformats.org/drawingml/2006/table">
            <a:tbl>
              <a:tblPr/>
              <a:tblGrid>
                <a:gridCol w="70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effectLst/>
                        </a:rPr>
                        <a:t>版本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>
                          <a:effectLst/>
                        </a:rPr>
                        <a:t>釋出時間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effectLst/>
                        </a:rPr>
                        <a:t>備註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0.9.1c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1998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12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23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 dirty="0">
                        <a:effectLst/>
                      </a:endParaRP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0.9.2c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1999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3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22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0.9.1</a:t>
                      </a:r>
                      <a:r>
                        <a:rPr lang="en-US" sz="1000">
                          <a:effectLst/>
                        </a:rPr>
                        <a:t>c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0.9.3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1999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5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25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0.9.2</a:t>
                      </a:r>
                      <a:r>
                        <a:rPr lang="en-US" sz="1000">
                          <a:effectLst/>
                        </a:rPr>
                        <a:t>b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0.9.4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1999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8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9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0.9.3</a:t>
                      </a:r>
                      <a:r>
                        <a:rPr lang="en-US" sz="1000">
                          <a:effectLst/>
                        </a:rPr>
                        <a:t>a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0.9.5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2000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2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28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0.9.4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0.9.6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2000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9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25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0.9.5</a:t>
                      </a:r>
                      <a:r>
                        <a:rPr lang="en-US" sz="1000">
                          <a:effectLst/>
                        </a:rPr>
                        <a:t>a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0.9.7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2002</a:t>
                      </a:r>
                      <a:r>
                        <a:rPr lang="zh-TW" altLang="en-US" sz="1000" dirty="0">
                          <a:effectLst/>
                        </a:rPr>
                        <a:t>年</a:t>
                      </a:r>
                      <a:r>
                        <a:rPr lang="en-US" altLang="zh-TW" sz="1000" dirty="0">
                          <a:effectLst/>
                        </a:rPr>
                        <a:t>12</a:t>
                      </a:r>
                      <a:r>
                        <a:rPr lang="zh-TW" altLang="en-US" sz="1000" dirty="0">
                          <a:effectLst/>
                        </a:rPr>
                        <a:t>月</a:t>
                      </a:r>
                      <a:r>
                        <a:rPr lang="en-US" altLang="zh-TW" sz="1000" dirty="0">
                          <a:effectLst/>
                        </a:rPr>
                        <a:t>31</a:t>
                      </a:r>
                      <a:r>
                        <a:rPr lang="zh-TW" altLang="en-US" sz="1000" dirty="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 dirty="0">
                          <a:effectLst/>
                        </a:rPr>
                        <a:t>取代</a:t>
                      </a:r>
                      <a:r>
                        <a:rPr lang="en-US" altLang="zh-TW" sz="1000" dirty="0">
                          <a:effectLst/>
                        </a:rPr>
                        <a:t>0.9.6</a:t>
                      </a:r>
                      <a:r>
                        <a:rPr lang="en-US" sz="1000" dirty="0">
                          <a:effectLst/>
                        </a:rPr>
                        <a:t>h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0.9.8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2005</a:t>
                      </a:r>
                      <a:r>
                        <a:rPr lang="zh-TW" altLang="en-US" sz="1000" dirty="0">
                          <a:effectLst/>
                        </a:rPr>
                        <a:t>年</a:t>
                      </a:r>
                      <a:r>
                        <a:rPr lang="en-US" altLang="zh-TW" sz="1000" dirty="0">
                          <a:effectLst/>
                        </a:rPr>
                        <a:t>7</a:t>
                      </a:r>
                      <a:r>
                        <a:rPr lang="zh-TW" altLang="en-US" sz="1000" dirty="0">
                          <a:effectLst/>
                        </a:rPr>
                        <a:t>月</a:t>
                      </a:r>
                      <a:r>
                        <a:rPr lang="en-US" altLang="zh-TW" sz="1000" dirty="0">
                          <a:effectLst/>
                        </a:rPr>
                        <a:t>5</a:t>
                      </a:r>
                      <a:r>
                        <a:rPr lang="zh-TW" altLang="en-US" sz="1000" dirty="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0.9.7</a:t>
                      </a:r>
                      <a:r>
                        <a:rPr lang="en-US" sz="1000">
                          <a:effectLst/>
                        </a:rPr>
                        <a:t>h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5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1.0.0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2010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3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29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0.9.8</a:t>
                      </a:r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013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1.0.1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2012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3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14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 dirty="0">
                          <a:effectLst/>
                        </a:rPr>
                        <a:t>取代</a:t>
                      </a:r>
                      <a:r>
                        <a:rPr lang="en-US" altLang="zh-TW" sz="1000" dirty="0">
                          <a:effectLst/>
                        </a:rPr>
                        <a:t>1.0.0</a:t>
                      </a:r>
                      <a:r>
                        <a:rPr lang="en-US" sz="1000" dirty="0">
                          <a:effectLst/>
                        </a:rPr>
                        <a:t>e</a:t>
                      </a:r>
                    </a:p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 dirty="0">
                          <a:effectLst/>
                        </a:rPr>
                        <a:t>支援</a:t>
                      </a:r>
                      <a:r>
                        <a:rPr lang="en-US" sz="1000" dirty="0">
                          <a:effectLst/>
                        </a:rPr>
                        <a:t>TLS v1.2</a:t>
                      </a:r>
                    </a:p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solidFill>
                            <a:srgbClr val="A55858"/>
                          </a:solidFill>
                          <a:effectLst/>
                          <a:hlinkClick r:id="rId2" tooltip="Secure Remote Password protocol（頁面不存在）"/>
                        </a:rPr>
                        <a:t>SRP</a:t>
                      </a:r>
                      <a:r>
                        <a:rPr lang="zh-TW" altLang="en-US" sz="1000" dirty="0">
                          <a:effectLst/>
                        </a:rPr>
                        <a:t>支援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093"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1.0.2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>
                          <a:effectLst/>
                        </a:rPr>
                        <a:t>2015</a:t>
                      </a:r>
                      <a:r>
                        <a:rPr lang="zh-TW" altLang="en-US" sz="1000">
                          <a:effectLst/>
                        </a:rPr>
                        <a:t>年</a:t>
                      </a:r>
                      <a:r>
                        <a:rPr lang="en-US" altLang="zh-TW" sz="1000">
                          <a:effectLst/>
                        </a:rPr>
                        <a:t>1</a:t>
                      </a:r>
                      <a:r>
                        <a:rPr lang="zh-TW" altLang="en-US" sz="1000">
                          <a:effectLst/>
                        </a:rPr>
                        <a:t>月</a:t>
                      </a:r>
                      <a:r>
                        <a:rPr lang="en-US" altLang="zh-TW" sz="1000">
                          <a:effectLst/>
                        </a:rPr>
                        <a:t>22</a:t>
                      </a:r>
                      <a:r>
                        <a:rPr lang="zh-TW" altLang="en-US" sz="100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取代</a:t>
                      </a:r>
                      <a:r>
                        <a:rPr lang="en-US" altLang="zh-TW" sz="1000">
                          <a:effectLst/>
                        </a:rPr>
                        <a:t>1.0.1</a:t>
                      </a:r>
                      <a:r>
                        <a:rPr lang="en-US" sz="1000">
                          <a:effectLst/>
                        </a:rPr>
                        <a:t>l</a:t>
                      </a:r>
                    </a:p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00">
                          <a:effectLst/>
                        </a:rPr>
                        <a:t>支援</a:t>
                      </a:r>
                      <a:r>
                        <a:rPr lang="en-US" sz="1000">
                          <a:effectLst/>
                        </a:rPr>
                        <a:t>DTLS v1.2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093">
                <a:tc>
                  <a:txBody>
                    <a:bodyPr/>
                    <a:lstStyle/>
                    <a:p>
                      <a:r>
                        <a:rPr lang="en-US" altLang="zh-TW" sz="1000" b="1">
                          <a:effectLst/>
                        </a:rPr>
                        <a:t>1.1.0</a:t>
                      </a:r>
                      <a:endParaRPr lang="zh-TW" altLang="en-US" sz="1000">
                        <a:effectLst/>
                      </a:endParaRP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effectLst/>
                        </a:rPr>
                        <a:t>2016</a:t>
                      </a:r>
                      <a:r>
                        <a:rPr lang="zh-TW" altLang="en-US" sz="1000" dirty="0">
                          <a:effectLst/>
                        </a:rPr>
                        <a:t>年</a:t>
                      </a:r>
                      <a:r>
                        <a:rPr lang="en-US" altLang="zh-TW" sz="1000" dirty="0">
                          <a:effectLst/>
                        </a:rPr>
                        <a:t>5</a:t>
                      </a:r>
                      <a:r>
                        <a:rPr lang="zh-TW" altLang="en-US" sz="1000" dirty="0">
                          <a:effectLst/>
                        </a:rPr>
                        <a:t>月</a:t>
                      </a:r>
                      <a:r>
                        <a:rPr lang="en-US" altLang="zh-TW" sz="1000" dirty="0">
                          <a:effectLst/>
                        </a:rPr>
                        <a:t>3</a:t>
                      </a:r>
                      <a:r>
                        <a:rPr lang="zh-TW" altLang="en-US" sz="1000" dirty="0">
                          <a:effectLst/>
                        </a:rPr>
                        <a:t>日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>
                          <a:effectLst/>
                        </a:rPr>
                        <a:t>目前版本</a:t>
                      </a:r>
                    </a:p>
                    <a:p>
                      <a:pPr algn="r"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>
                          <a:effectLst/>
                        </a:rPr>
                        <a:t>取代1.0.2h</a:t>
                      </a:r>
                    </a:p>
                  </a:txBody>
                  <a:tcPr marL="50993" marR="50993" marT="25496" marB="2549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754ACC-F044-4FD7-96EC-3C369B3B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749354"/>
            <a:ext cx="9144000" cy="70234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</a:rPr>
              <a:t>OpenSSL</a:t>
            </a:r>
            <a:r>
              <a:rPr lang="zh-TW" altLang="en-US" sz="3600" dirty="0">
                <a:solidFill>
                  <a:schemeClr val="bg1"/>
                </a:solidFill>
              </a:rPr>
              <a:t> 版本</a:t>
            </a:r>
            <a:r>
              <a:rPr lang="en-US" altLang="zh-TW" sz="2100" dirty="0">
                <a:solidFill>
                  <a:schemeClr val="bg1"/>
                </a:solidFill>
              </a:rPr>
              <a:t/>
            </a:r>
            <a:br>
              <a:rPr lang="en-US" altLang="zh-TW" sz="2100" dirty="0">
                <a:solidFill>
                  <a:schemeClr val="bg1"/>
                </a:solidFill>
              </a:rPr>
            </a:br>
            <a:r>
              <a:rPr lang="en-US" altLang="zh-TW" sz="2100" dirty="0">
                <a:solidFill>
                  <a:schemeClr val="bg1"/>
                </a:solidFill>
              </a:rPr>
              <a:t>https://zh.wikipedia.org/wiki/OpenSSL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openssl@Kali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38793"/>
            <a:ext cx="7252370" cy="47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40" y="1341943"/>
            <a:ext cx="8065120" cy="48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42" y="551005"/>
            <a:ext cx="7748873" cy="60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59" y="936250"/>
            <a:ext cx="2774734" cy="30008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350" dirty="0"/>
              <a:t>https://en.wikipedia.org/wiki/Cipher</a:t>
            </a:r>
            <a:endParaRPr lang="zh-TW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5152252" y="778328"/>
            <a:ext cx="4084067" cy="30008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350" dirty="0"/>
              <a:t>https://en.wikipedia.org/wiki/Outline_of_cryptography</a:t>
            </a:r>
            <a:endParaRPr lang="zh-TW" altLang="en-US" sz="1350" dirty="0"/>
          </a:p>
        </p:txBody>
      </p:sp>
      <p:sp>
        <p:nvSpPr>
          <p:cNvPr id="3" name="矩形圖說文字 2"/>
          <p:cNvSpPr/>
          <p:nvPr/>
        </p:nvSpPr>
        <p:spPr>
          <a:xfrm>
            <a:off x="0" y="2"/>
            <a:ext cx="9144000" cy="6953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現代密碼學</a:t>
            </a:r>
            <a:r>
              <a:rPr lang="en-US" altLang="zh-TW" sz="3200" dirty="0"/>
              <a:t>:</a:t>
            </a:r>
            <a:r>
              <a:rPr lang="zh-TW" altLang="en-US" sz="3200" dirty="0"/>
              <a:t>第一種分類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55" y="2558272"/>
            <a:ext cx="3774552" cy="25806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30877" y="1197711"/>
            <a:ext cx="302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非對稱式密碼</a:t>
            </a:r>
            <a:endParaRPr lang="en-US" altLang="zh-TW" b="1" dirty="0"/>
          </a:p>
          <a:p>
            <a:r>
              <a:rPr lang="en-US" altLang="zh-TW" b="1" dirty="0"/>
              <a:t>asymmetric key algorithms 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altLang="zh-TW" b="1" dirty="0"/>
              <a:t>-key cryptography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5089" y="1191598"/>
            <a:ext cx="2860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對稱式密碼</a:t>
            </a:r>
          </a:p>
          <a:p>
            <a:r>
              <a:rPr lang="en-US" altLang="zh-TW" b="1" dirty="0"/>
              <a:t>symmetric key algorithms 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zh-TW" b="1" dirty="0"/>
              <a:t>-key cryptography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926245" y="4921343"/>
            <a:ext cx="24520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– factoring(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質因數分解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1400" dirty="0"/>
              <a:t>El Gamal – discrete logarithm</a:t>
            </a:r>
          </a:p>
          <a:p>
            <a:r>
              <a:rPr lang="en-US" altLang="zh-TW" sz="1400" dirty="0"/>
              <a:t>Elliptic curve cryptography – </a:t>
            </a:r>
          </a:p>
          <a:p>
            <a:r>
              <a:rPr lang="en-US" altLang="zh-TW" sz="1400" dirty="0"/>
              <a:t>(discrete logarithm variant)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37697" y="5277612"/>
            <a:ext cx="3716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stream ciphers</a:t>
            </a:r>
          </a:p>
          <a:p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Encryption Standard (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89" y="2672740"/>
            <a:ext cx="3714601" cy="1329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42226" y="168912"/>
            <a:ext cx="3629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根據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的分類</a:t>
            </a:r>
          </a:p>
        </p:txBody>
      </p:sp>
      <p:sp>
        <p:nvSpPr>
          <p:cNvPr id="14" name="矩形 13"/>
          <p:cNvSpPr/>
          <p:nvPr/>
        </p:nvSpPr>
        <p:spPr>
          <a:xfrm>
            <a:off x="929073" y="24551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03672" y="24777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64375" y="26681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6295" y="26423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9964" y="22988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</a:p>
        </p:txBody>
      </p:sp>
      <p:sp>
        <p:nvSpPr>
          <p:cNvPr id="19" name="矩形 18"/>
          <p:cNvSpPr/>
          <p:nvPr/>
        </p:nvSpPr>
        <p:spPr>
          <a:xfrm>
            <a:off x="6645009" y="22309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</a:t>
            </a:r>
          </a:p>
        </p:txBody>
      </p:sp>
      <p:sp>
        <p:nvSpPr>
          <p:cNvPr id="20" name="矩形 19"/>
          <p:cNvSpPr/>
          <p:nvPr/>
        </p:nvSpPr>
        <p:spPr>
          <a:xfrm>
            <a:off x="4191303" y="3845204"/>
            <a:ext cx="2156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公鑰加密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4201" y="40021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</a:t>
            </a:r>
          </a:p>
        </p:txBody>
      </p:sp>
      <p:sp>
        <p:nvSpPr>
          <p:cNvPr id="22" name="矩形 21"/>
          <p:cNvSpPr/>
          <p:nvPr/>
        </p:nvSpPr>
        <p:spPr>
          <a:xfrm>
            <a:off x="7364375" y="50969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</a:t>
            </a:r>
          </a:p>
        </p:txBody>
      </p:sp>
      <p:sp>
        <p:nvSpPr>
          <p:cNvPr id="23" name="矩形 22"/>
          <p:cNvSpPr/>
          <p:nvPr/>
        </p:nvSpPr>
        <p:spPr>
          <a:xfrm>
            <a:off x="6146881" y="50969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公鑰</a:t>
            </a:r>
          </a:p>
        </p:txBody>
      </p:sp>
      <p:sp>
        <p:nvSpPr>
          <p:cNvPr id="24" name="矩形 23"/>
          <p:cNvSpPr/>
          <p:nvPr/>
        </p:nvSpPr>
        <p:spPr>
          <a:xfrm>
            <a:off x="335089" y="4483554"/>
            <a:ext cx="350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加密與解密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都是使用同一把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F7EAE5-582A-4D9B-BBCB-9B515FA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0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5CBD0-E8ED-43A3-A8C9-DD54505B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對稱式密碼</a:t>
            </a:r>
          </a:p>
          <a:p>
            <a:pPr algn="ctr"/>
            <a:r>
              <a:rPr lang="en-US" altLang="zh-TW" sz="4400" dirty="0"/>
              <a:t>symmetric key algorithms </a:t>
            </a:r>
          </a:p>
          <a:p>
            <a:pPr algn="ctr"/>
            <a:r>
              <a:rPr lang="en-US" altLang="zh-TW" sz="4400" dirty="0"/>
              <a:t>Private-key cryptography</a:t>
            </a:r>
          </a:p>
        </p:txBody>
      </p:sp>
      <p:sp>
        <p:nvSpPr>
          <p:cNvPr id="5" name="矩形 4"/>
          <p:cNvSpPr/>
          <p:nvPr/>
        </p:nvSpPr>
        <p:spPr>
          <a:xfrm>
            <a:off x="4032935" y="711757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05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1591294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對稱式密碼</a:t>
            </a:r>
          </a:p>
          <a:p>
            <a:r>
              <a:rPr lang="en-US" altLang="zh-TW" sz="3200" b="1" dirty="0"/>
              <a:t>symmetric key algorithms </a:t>
            </a:r>
          </a:p>
          <a:p>
            <a:r>
              <a:rPr lang="en-US" altLang="zh-TW" sz="3200" b="1" dirty="0"/>
              <a:t>Private-key cryptography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977356"/>
            <a:ext cx="5715000" cy="204787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A6D9CA-5429-4CDB-8575-79AEE4A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89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943982" y="6315161"/>
            <a:ext cx="2057400" cy="365125"/>
          </a:xfrm>
        </p:spPr>
        <p:txBody>
          <a:bodyPr/>
          <a:lstStyle/>
          <a:p>
            <a:fld id="{B18236B7-6F50-41CB-8525-C61BCB4BE4A9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90661" y="688712"/>
          <a:ext cx="84327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8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8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560543" y="161880"/>
            <a:ext cx="322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exclusive-OR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7196" y="4998359"/>
            <a:ext cx="175599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Instruction: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1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10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" y="3447881"/>
            <a:ext cx="9144000" cy="1284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b="1" dirty="0"/>
              <a:t>危險的對稱式密碼</a:t>
            </a:r>
            <a:r>
              <a:rPr lang="en-US" altLang="zh-TW" sz="4000" b="1" dirty="0"/>
              <a:t>::XOR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ciphers</a:t>
            </a:r>
            <a:endParaRPr lang="zh-TW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2" y="161880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邏輯運算建構簡易的密碼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容易被破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28650" y="1597242"/>
            <a:ext cx="7886700" cy="42719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7D68F4-5800-4BF5-AE52-25771911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1582" y="1247179"/>
            <a:ext cx="802839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“wiki” </a:t>
            </a:r>
            <a:r>
              <a:rPr lang="en-US" altLang="zh-TW" sz="2000" dirty="0"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/>
              <a:t>(01010111 01101001 01101011 01101001 in 8-bit ASCII)</a:t>
            </a:r>
            <a:endParaRPr lang="zh-TW" altLang="en-US" sz="2000" dirty="0"/>
          </a:p>
        </p:txBody>
      </p:sp>
      <p:sp>
        <p:nvSpPr>
          <p:cNvPr id="5" name="矩形圖說文字 4"/>
          <p:cNvSpPr/>
          <p:nvPr/>
        </p:nvSpPr>
        <p:spPr>
          <a:xfrm>
            <a:off x="0" y="0"/>
            <a:ext cx="9144000" cy="1117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危險的對稱式密碼</a:t>
            </a:r>
            <a:r>
              <a:rPr lang="en-US" altLang="zh-TW" sz="3200" b="1" dirty="0"/>
              <a:t>:: </a:t>
            </a:r>
            <a:r>
              <a:rPr lang="en-US" altLang="zh-TW" sz="3200" dirty="0"/>
              <a:t>XOR cipher</a:t>
            </a:r>
            <a:br>
              <a:rPr lang="en-US" altLang="zh-TW" sz="3200" dirty="0"/>
            </a:br>
            <a:r>
              <a:rPr lang="en-US" altLang="zh-TW" sz="2400" dirty="0"/>
              <a:t>https://en.wikipedia.org/wiki/XOR_cipher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l="19990" t="39640" r="51538" b="46960"/>
          <a:stretch/>
        </p:blipFill>
        <p:spPr>
          <a:xfrm>
            <a:off x="1602262" y="1690807"/>
            <a:ext cx="6817715" cy="17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0807"/>
            <a:ext cx="9144000" cy="138499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cipher</a:t>
            </a: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Convert between binary and ASCII</a:t>
            </a:r>
          </a:p>
          <a:p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二進位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十進位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十六進位與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互換的好模組</a:t>
            </a:r>
          </a:p>
        </p:txBody>
      </p:sp>
      <p:sp>
        <p:nvSpPr>
          <p:cNvPr id="5" name="矩形 4"/>
          <p:cNvSpPr/>
          <p:nvPr/>
        </p:nvSpPr>
        <p:spPr>
          <a:xfrm>
            <a:off x="297038" y="2068681"/>
            <a:ext cx="8830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binascii.b2a_hex(data)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binascii.hexlify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</a:p>
          <a:p>
            <a:r>
              <a:rPr lang="en-US" altLang="zh-TW" sz="1400" dirty="0"/>
              <a:t>Return the hexadecimal representation of the binary data. Every byte of data is converted into the corresponding 2-digit hex representation. The resulting string is therefore twice as long as the length of data.</a:t>
            </a: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binascii.a2b_hex(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hexstr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binascii.unhexlify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hexstr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1400" dirty="0"/>
              <a:t>Return the binary data represented by the hexadecimal string </a:t>
            </a:r>
            <a:r>
              <a:rPr lang="en-US" altLang="zh-TW" sz="1400" dirty="0" err="1"/>
              <a:t>hexstr</a:t>
            </a:r>
            <a:r>
              <a:rPr lang="en-US" altLang="zh-TW" sz="1400" dirty="0"/>
              <a:t>. This function is the inverse of b2a_hex(). </a:t>
            </a:r>
            <a:r>
              <a:rPr lang="en-US" altLang="zh-TW" sz="1400" dirty="0" err="1"/>
              <a:t>hexstr</a:t>
            </a:r>
            <a:r>
              <a:rPr lang="en-US" altLang="zh-TW" sz="1400" dirty="0"/>
              <a:t> must contain an even number of hexadecimal digits (which can be upper or lower case), otherwise a </a:t>
            </a:r>
            <a:r>
              <a:rPr lang="en-US" altLang="zh-TW" sz="1400" dirty="0" err="1"/>
              <a:t>TypeError</a:t>
            </a:r>
            <a:r>
              <a:rPr lang="en-US" altLang="zh-TW" sz="1400" dirty="0"/>
              <a:t> is raised.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065373" y="569071"/>
            <a:ext cx="4798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https://docs.python.org/2/library/binascii.html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031" y="4324459"/>
            <a:ext cx="3631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#coding:utf-8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binascii</a:t>
            </a:r>
            <a:endParaRPr lang="en-US" altLang="zh-TW" dirty="0"/>
          </a:p>
          <a:p>
            <a:r>
              <a:rPr lang="en-US" altLang="zh-TW" dirty="0"/>
              <a:t>a = ‘</a:t>
            </a:r>
            <a:r>
              <a:rPr lang="en-US" altLang="zh-TW" dirty="0" err="1"/>
              <a:t>HappyCTF</a:t>
            </a:r>
            <a:r>
              <a:rPr lang="en-US" altLang="zh-TW" dirty="0"/>
              <a:t>{Useful tools </a:t>
            </a:r>
            <a:r>
              <a:rPr lang="en-US" altLang="zh-TW" dirty="0" err="1"/>
              <a:t>binascii</a:t>
            </a:r>
            <a:r>
              <a:rPr lang="en-US" altLang="zh-TW" dirty="0"/>
              <a:t>}'</a:t>
            </a:r>
          </a:p>
          <a:p>
            <a:r>
              <a:rPr lang="en-US" altLang="zh-TW" dirty="0"/>
              <a:t>b = binascii.b2a_hex(a)</a:t>
            </a:r>
          </a:p>
          <a:p>
            <a:r>
              <a:rPr lang="en-US" altLang="zh-TW" dirty="0"/>
              <a:t>print b</a:t>
            </a:r>
          </a:p>
          <a:p>
            <a:r>
              <a:rPr lang="en-US" altLang="zh-TW" dirty="0"/>
              <a:t>print binascii.a2b_hex(b)</a:t>
            </a:r>
          </a:p>
        </p:txBody>
      </p:sp>
      <p:sp>
        <p:nvSpPr>
          <p:cNvPr id="9" name="矩形 8"/>
          <p:cNvSpPr/>
          <p:nvPr/>
        </p:nvSpPr>
        <p:spPr>
          <a:xfrm>
            <a:off x="4712520" y="4984116"/>
            <a:ext cx="2765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 = </a:t>
            </a:r>
            <a:r>
              <a:rPr lang="en-US" altLang="zh-TW" dirty="0" err="1"/>
              <a:t>binascii.hexlify</a:t>
            </a:r>
            <a:r>
              <a:rPr lang="en-US" altLang="zh-TW" dirty="0"/>
              <a:t>(a)</a:t>
            </a:r>
          </a:p>
          <a:p>
            <a:r>
              <a:rPr lang="en-US" altLang="zh-TW" dirty="0"/>
              <a:t>print c</a:t>
            </a:r>
          </a:p>
          <a:p>
            <a:r>
              <a:rPr lang="en-US" altLang="zh-TW" dirty="0"/>
              <a:t>print </a:t>
            </a:r>
            <a:r>
              <a:rPr lang="en-US" altLang="zh-TW" dirty="0" err="1"/>
              <a:t>binascii.unhexlify</a:t>
            </a:r>
            <a:r>
              <a:rPr lang="en-US" altLang="zh-TW" dirty="0"/>
              <a:t>(c)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76E056-E6E9-48A3-9CB1-6DE7198A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67006"/>
            <a:ext cx="7886700" cy="4351338"/>
          </a:xfrm>
        </p:spPr>
        <p:txBody>
          <a:bodyPr/>
          <a:lstStyle/>
          <a:p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zh-TW" altLang="en-US" dirty="0"/>
              <a:t>公開金</a:t>
            </a:r>
            <a:r>
              <a:rPr lang="zh-TW" altLang="en-US" dirty="0" smtClean="0"/>
              <a:t>鑰實作</a:t>
            </a:r>
            <a:r>
              <a:rPr lang="en-US" altLang="zh-TW" dirty="0" smtClean="0"/>
              <a:t>:RSA</a:t>
            </a:r>
          </a:p>
          <a:p>
            <a:r>
              <a:rPr lang="zh-TW" altLang="en-US" dirty="0"/>
              <a:t>公開金鑰實作</a:t>
            </a:r>
            <a:r>
              <a:rPr lang="en-US" altLang="zh-TW" dirty="0" smtClean="0"/>
              <a:t>:ECC</a:t>
            </a:r>
          </a:p>
          <a:p>
            <a:r>
              <a:rPr lang="zh-TW" altLang="en-US" dirty="0" smtClean="0"/>
              <a:t>對稱式密碼</a:t>
            </a:r>
            <a:r>
              <a:rPr lang="zh-TW" altLang="en-US" dirty="0"/>
              <a:t>實作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對稱式密碼實作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zh-TW" altLang="en-US" dirty="0"/>
              <a:t>對稱式密碼實作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en-US" altLang="zh-TW" dirty="0" smtClean="0"/>
              <a:t>Hash</a:t>
            </a:r>
            <a:r>
              <a:rPr lang="zh-TW" altLang="en-US" dirty="0"/>
              <a:t>實作</a:t>
            </a:r>
            <a:r>
              <a:rPr lang="en-US" altLang="zh-TW" dirty="0" smtClean="0"/>
              <a:t>:md5 , sha1, sha512,….</a:t>
            </a:r>
          </a:p>
          <a:p>
            <a:r>
              <a:rPr lang="zh-TW" altLang="en-US" dirty="0"/>
              <a:t>數位</a:t>
            </a:r>
            <a:r>
              <a:rPr lang="zh-TW" altLang="en-US" dirty="0" smtClean="0"/>
              <a:t>簽章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16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10"/>
          </a:xfrm>
        </p:spPr>
        <p:txBody>
          <a:bodyPr/>
          <a:lstStyle/>
          <a:p>
            <a:r>
              <a:rPr lang="en-US" altLang="zh-TW" dirty="0" smtClean="0"/>
              <a:t>Stream cipher vs Block Cipher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5798-B765-4A51-BB71-65B4A49C8E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7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</a:t>
            </a:r>
            <a:r>
              <a:rPr lang="en-US" altLang="zh-TW" dirty="0" smtClean="0"/>
              <a:t>cipher</a:t>
            </a:r>
            <a:r>
              <a:rPr lang="zh-TW" altLang="zh-TW" dirty="0"/>
              <a:t>串流加密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31813" y="1321357"/>
            <a:ext cx="439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https://en.wikipedia.org/wiki/Stream_cipher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5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Cipher</a:t>
            </a:r>
            <a:r>
              <a:rPr lang="zh-TW" altLang="zh-TW" dirty="0"/>
              <a:t>區塊加密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1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區塊加密法工作模式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34291" y="1204159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https://en.wikipedia.org/wiki/Block_cipher_mode_of_operation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9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codebook (ECB)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21" y="1163783"/>
            <a:ext cx="6760493" cy="5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614533" cy="900256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 block chaining (CBC)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732" y="1114424"/>
            <a:ext cx="6739839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</p:spPr>
        <p:txBody>
          <a:bodyPr/>
          <a:lstStyle/>
          <a:p>
            <a:r>
              <a:rPr lang="en-US" altLang="zh-TW" b="1" dirty="0"/>
              <a:t>Counter (CTR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83" y="1573198"/>
            <a:ext cx="6402771" cy="50769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5126" y="1203866"/>
            <a:ext cx="7144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integer counter mode (ICM) and segmented integer counter (SIC)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9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421394" y="923010"/>
            <a:ext cx="2627870" cy="4786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244"/>
            <a:ext cx="9144000" cy="921048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DES::Data Encryption Standard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986C3D-6630-4B0B-8548-9B904CA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5555"/>
            <a:ext cx="4572000" cy="36933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</a:p>
        </p:txBody>
      </p:sp>
      <p:sp>
        <p:nvSpPr>
          <p:cNvPr id="5" name="矩形 4"/>
          <p:cNvSpPr/>
          <p:nvPr/>
        </p:nvSpPr>
        <p:spPr>
          <a:xfrm>
            <a:off x="36312" y="1395390"/>
            <a:ext cx="2686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</a:t>
            </a:r>
            <a:r>
              <a:rPr lang="zh-TW" altLang="en-US" dirty="0"/>
              <a:t>是一種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對稱密鑰加密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塊密碼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(Block cipher)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1976</a:t>
            </a:r>
            <a:r>
              <a:rPr lang="zh-TW" altLang="en-US" dirty="0"/>
              <a:t>年被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美國聯邦政府國家標準局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(NIST)</a:t>
            </a:r>
            <a:r>
              <a:rPr lang="zh-TW" altLang="en-US" dirty="0"/>
              <a:t>確定為聯邦資料處理標準（</a:t>
            </a:r>
            <a:r>
              <a:rPr lang="en-US" altLang="zh-TW" dirty="0"/>
              <a:t>FIPS</a:t>
            </a:r>
            <a:r>
              <a:rPr lang="zh-TW" altLang="en-US" dirty="0"/>
              <a:t>），隨後在國際上廣泛流傳。</a:t>
            </a:r>
            <a:endParaRPr lang="en-US" altLang="zh-TW" dirty="0"/>
          </a:p>
        </p:txBody>
      </p:sp>
      <p:pic>
        <p:nvPicPr>
          <p:cNvPr id="1028" name="Picture 4" descr="「de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50" y="1576902"/>
            <a:ext cx="5336978" cy="440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77089" y="1218694"/>
            <a:ext cx="211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位金鑰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(keys)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057887" y="1507471"/>
            <a:ext cx="304800" cy="915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291664" y="1507471"/>
            <a:ext cx="296238" cy="8488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43723" y="5220491"/>
            <a:ext cx="3054238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金鑰的實際位元長度是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位元。但是每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位元就有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位元的錯誤檢核資料，所以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的金鑰長度是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4736" y="1014797"/>
            <a:ext cx="291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DES</a:t>
            </a:r>
            <a:r>
              <a:rPr lang="zh-TW" altLang="en-US" dirty="0"/>
              <a:t>對稱演算法的主要架構</a:t>
            </a:r>
            <a:r>
              <a:rPr lang="en-US" altLang="zh-TW" dirty="0"/>
              <a:t>:</a:t>
            </a:r>
          </a:p>
        </p:txBody>
      </p:sp>
      <p:sp>
        <p:nvSpPr>
          <p:cNvPr id="16" name="矩形 15"/>
          <p:cNvSpPr/>
          <p:nvPr/>
        </p:nvSpPr>
        <p:spPr>
          <a:xfrm>
            <a:off x="6326658" y="861984"/>
            <a:ext cx="120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金鑰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(keys)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9186" y="1045574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64-bits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為區塊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為單位進行加緊密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2" y="3809211"/>
            <a:ext cx="2827099" cy="106752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239244" y="3990540"/>
            <a:ext cx="169097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</a:p>
        </p:txBody>
      </p:sp>
      <p:sp>
        <p:nvSpPr>
          <p:cNvPr id="19" name="左大括弧 18"/>
          <p:cNvSpPr/>
          <p:nvPr/>
        </p:nvSpPr>
        <p:spPr>
          <a:xfrm>
            <a:off x="4094492" y="2845818"/>
            <a:ext cx="247371" cy="2604658"/>
          </a:xfrm>
          <a:prstGeom prst="leftBrace">
            <a:avLst>
              <a:gd name="adj1" fmla="val 8333"/>
              <a:gd name="adj2" fmla="val 47716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233170" y="390452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TW" altLang="en-US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</a:t>
            </a:r>
            <a:endParaRPr lang="en-US" altLang="zh-TW" sz="1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</a:t>
            </a:r>
            <a:endParaRPr lang="zh-TW" altLang="en-US" sz="1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0" y="289402"/>
            <a:ext cx="9144000" cy="11038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DES::Data Encryption Standard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5" y="1611710"/>
            <a:ext cx="3996095" cy="432174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06DEC1-B229-4328-ACBC-3B5B8D56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03" y="1779587"/>
            <a:ext cx="3904510" cy="1474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90303" y="3772582"/>
            <a:ext cx="3933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一回合的輸入分成左右兩邊。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zh-TW" altLang="en-US" dirty="0"/>
              <a:t>邊直接輸出成 「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右</a:t>
            </a:r>
            <a:r>
              <a:rPr lang="zh-TW" altLang="en-US" dirty="0"/>
              <a:t>」。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將右帶入</a:t>
            </a:r>
            <a:r>
              <a:rPr lang="zh-TW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回合函數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回合函數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TW" altLang="en-US" dirty="0"/>
              <a:t>使用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子金鑰</a:t>
            </a:r>
            <a:r>
              <a:rPr lang="zh-TW" altLang="en-US" dirty="0"/>
              <a:t>， 計算出隨機位元串。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將得到的位元串與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</a:t>
            </a:r>
            <a:r>
              <a:rPr lang="zh-TW" altLang="en-US" dirty="0"/>
              <a:t>進行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</a:t>
            </a:r>
            <a:r>
              <a:rPr lang="zh-TW" altLang="en-US" dirty="0"/>
              <a:t>後，得到的結果成為</a:t>
            </a:r>
            <a:r>
              <a:rPr lang="zh-TW" altLang="en-US" b="1" dirty="0">
                <a:solidFill>
                  <a:srgbClr val="C00000"/>
                </a:solidFill>
              </a:rPr>
              <a:t>加密後左</a:t>
            </a:r>
            <a:r>
              <a:rPr lang="zh-TW" altLang="en-US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36154" y="397405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位元串</a:t>
            </a:r>
          </a:p>
        </p:txBody>
      </p:sp>
      <p:sp>
        <p:nvSpPr>
          <p:cNvPr id="11" name="矩形 10"/>
          <p:cNvSpPr/>
          <p:nvPr/>
        </p:nvSpPr>
        <p:spPr>
          <a:xfrm>
            <a:off x="827364" y="4775482"/>
            <a:ext cx="1315740" cy="306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0" y="1722873"/>
            <a:ext cx="3414201" cy="4194967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A5050E-D042-43A9-8F7B-20B13A5A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73" y="1262892"/>
            <a:ext cx="2596697" cy="465494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6939"/>
            <a:ext cx="9144000" cy="11038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DES::Data Encryption Standard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「v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6816"/>
            <a:ext cx="884264" cy="75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53024" y="649144"/>
            <a:ext cx="169097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</a:p>
        </p:txBody>
      </p:sp>
      <p:sp>
        <p:nvSpPr>
          <p:cNvPr id="6" name="矩形 5"/>
          <p:cNvSpPr/>
          <p:nvPr/>
        </p:nvSpPr>
        <p:spPr>
          <a:xfrm>
            <a:off x="14416" y="1147839"/>
            <a:ext cx="4949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回合的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網路輸出，再次放 入相同子金鑰的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網路中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不論回合函數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是哪種函數， 都會正確恢復原狀 </a:t>
            </a:r>
          </a:p>
        </p:txBody>
      </p:sp>
    </p:spTree>
    <p:extLst>
      <p:ext uri="{BB962C8B-B14F-4D97-AF65-F5344CB8AC3E}">
        <p14:creationId xmlns:p14="http://schemas.microsoft.com/office/powerpoint/2010/main" val="28336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54702" y="1653641"/>
          <a:ext cx="86759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產生私鑰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genrsa</a:t>
                      </a:r>
                      <a:r>
                        <a:rPr lang="en-US" altLang="zh-TW" sz="1800" dirty="0"/>
                        <a:t> -out </a:t>
                      </a:r>
                      <a:r>
                        <a:rPr lang="en-US" altLang="zh-TW" sz="1800" dirty="0" err="1"/>
                        <a:t>private.pem</a:t>
                      </a:r>
                      <a:endParaRPr lang="en-US" altLang="zh-TW" sz="1800" dirty="0"/>
                    </a:p>
                    <a:p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預設會產生長度為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512 bit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的私鑰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以指令參數來產生私鑰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 err="1"/>
                        <a:t>openssl</a:t>
                      </a:r>
                      <a:r>
                        <a:rPr lang="en-US" altLang="zh-TW" sz="2100" dirty="0"/>
                        <a:t> </a:t>
                      </a:r>
                      <a:r>
                        <a:rPr lang="en-US" altLang="zh-TW" sz="2100" dirty="0" err="1"/>
                        <a:t>genrsa</a:t>
                      </a:r>
                      <a:r>
                        <a:rPr lang="en-US" altLang="zh-TW" sz="2100" dirty="0"/>
                        <a:t> -out </a:t>
                      </a:r>
                      <a:r>
                        <a:rPr lang="en-US" altLang="zh-TW" sz="2100" dirty="0" err="1"/>
                        <a:t>private.pem</a:t>
                      </a:r>
                      <a:r>
                        <a:rPr lang="en-US" altLang="zh-TW" sz="2100" dirty="0"/>
                        <a:t> </a:t>
                      </a:r>
                      <a:r>
                        <a:rPr lang="en-US" altLang="zh-TW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產生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1024 bit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長度的私鑰</a:t>
                      </a:r>
                      <a:endParaRPr lang="en-US" altLang="zh-TW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愈長的私鑰被破解的機率愈低</a:t>
                      </a:r>
                      <a:endParaRPr lang="en-US" altLang="zh-TW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但使用加密與解密的時間也會愈長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使用 </a:t>
                      </a:r>
                      <a:r>
                        <a:rPr lang="en-US" altLang="zh-TW" sz="1400" b="1" dirty="0"/>
                        <a:t>RSA </a:t>
                      </a:r>
                      <a:r>
                        <a:rPr lang="zh-TW" altLang="en-US" sz="1400" b="1" dirty="0"/>
                        <a:t>私鑰產生相對應的公鑰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rsa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-in </a:t>
                      </a:r>
                      <a:r>
                        <a:rPr lang="en-US" altLang="zh-TW" sz="1800" b="1" dirty="0" err="1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private.pem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800" dirty="0"/>
                        <a:t>-out </a:t>
                      </a:r>
                      <a:r>
                        <a:rPr lang="en-US" altLang="zh-TW" sz="1800" dirty="0" err="1"/>
                        <a:t>public.pem</a:t>
                      </a:r>
                      <a:r>
                        <a:rPr lang="en-US" altLang="zh-TW" sz="1800" dirty="0"/>
                        <a:t> -</a:t>
                      </a:r>
                      <a:r>
                        <a:rPr lang="en-US" altLang="zh-TW" sz="1800" dirty="0" err="1"/>
                        <a:t>outform</a:t>
                      </a:r>
                      <a:r>
                        <a:rPr lang="en-US" altLang="zh-TW" sz="1800" dirty="0"/>
                        <a:t> PEM –</a:t>
                      </a:r>
                      <a:r>
                        <a:rPr lang="en-US" altLang="zh-TW" sz="1800" dirty="0" err="1"/>
                        <a:t>pubout</a:t>
                      </a:r>
                      <a:endParaRPr lang="en-US" altLang="zh-TW" sz="1800" dirty="0"/>
                    </a:p>
                    <a:p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-out"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參數指定產生的公鑰檔案名稱</a:t>
                      </a:r>
                      <a:endParaRPr lang="en-US" altLang="zh-TW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"-</a:t>
                      </a:r>
                      <a:r>
                        <a:rPr lang="en-US" altLang="zh-TW" sz="11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outform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參數指定公鑰的輸出格式</a:t>
                      </a:r>
                      <a:endParaRPr lang="en-US" altLang="zh-TW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"-</a:t>
                      </a:r>
                      <a:r>
                        <a:rPr lang="en-US" altLang="zh-TW" sz="11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pubout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參數結尾</a:t>
                      </a:r>
                      <a:endParaRPr lang="en-US" altLang="zh-TW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執行後，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OpenSSL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會產生 </a:t>
                      </a:r>
                      <a:r>
                        <a:rPr lang="en-US" altLang="zh-TW" sz="11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public.pem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的檔案在磁碟中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使用公鑰</a:t>
                      </a:r>
                      <a:endParaRPr lang="en-US" altLang="zh-TW" sz="1400" b="1" dirty="0"/>
                    </a:p>
                    <a:p>
                      <a:r>
                        <a:rPr lang="zh-TW" altLang="en-US" sz="1400" b="1" dirty="0"/>
                        <a:t>加密檔案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rsautl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-encrypt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en-US" altLang="zh-TW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inkey</a:t>
                      </a: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8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public.pem</a:t>
                      </a: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800" dirty="0"/>
                        <a:t>-</a:t>
                      </a:r>
                      <a:r>
                        <a:rPr lang="en-US" altLang="zh-TW" sz="1800" dirty="0" err="1"/>
                        <a:t>pubin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-in file </a:t>
                      </a:r>
                      <a:r>
                        <a:rPr lang="en-US" altLang="zh-TW" sz="18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-out </a:t>
                      </a:r>
                      <a:r>
                        <a:rPr lang="en-US" altLang="zh-TW" sz="1800" b="1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file.rsa</a:t>
                      </a:r>
                      <a:endParaRPr lang="en-US" altLang="zh-TW" sz="18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"-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inkey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參數指定密鑰檔案，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"-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pubin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參數將公鑰產生於加密檔案中，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"-in"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參數指定欲加密的檔案，以及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"-out"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參數指定加密後的檔案名稱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執行後，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OpenSSL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會產生 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file.rsa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的檔案在磁碟中。</a:t>
                      </a:r>
                    </a:p>
                    <a:p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RSA 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非對稱式加解密演算法因為先天的限制，無法加密過大的檔案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使用 私鑰</a:t>
                      </a:r>
                      <a:endParaRPr lang="en-US" altLang="zh-TW" sz="1400" b="1" dirty="0"/>
                    </a:p>
                    <a:p>
                      <a:r>
                        <a:rPr lang="zh-TW" altLang="en-US" sz="1400" b="1" dirty="0"/>
                        <a:t>解密檔案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rsautl</a:t>
                      </a:r>
                      <a:r>
                        <a:rPr lang="en-US" altLang="zh-TW" sz="1800" dirty="0"/>
                        <a:t> -decrypt -</a:t>
                      </a:r>
                      <a:r>
                        <a:rPr lang="en-US" altLang="zh-TW" sz="1800" dirty="0" err="1"/>
                        <a:t>inkey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private.pem</a:t>
                      </a:r>
                      <a:r>
                        <a:rPr lang="en-US" altLang="zh-TW" sz="1800" dirty="0"/>
                        <a:t> -in </a:t>
                      </a:r>
                      <a:r>
                        <a:rPr lang="en-US" altLang="zh-TW" sz="1800" dirty="0" err="1"/>
                        <a:t>file.rsa</a:t>
                      </a:r>
                      <a:r>
                        <a:rPr lang="en-US" altLang="zh-TW" sz="1800" dirty="0"/>
                        <a:t> -out file</a:t>
                      </a:r>
                    </a:p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942B16-20D0-4B25-BF70-C1DC699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0110" y="6238336"/>
            <a:ext cx="36867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https://www.openfoundry.org/tech-column/8615</a:t>
            </a:r>
            <a:endParaRPr lang="zh-TW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0" y="261628"/>
            <a:ext cx="9144000" cy="11742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RSA</a:t>
            </a:r>
            <a:r>
              <a:rPr lang="zh-TW" altLang="en-US" sz="3600" dirty="0"/>
              <a:t>加解密</a:t>
            </a:r>
            <a:r>
              <a:rPr lang="en-US" altLang="zh-TW" sz="4950" dirty="0"/>
              <a:t>using </a:t>
            </a:r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49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762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996" y="1260157"/>
            <a:ext cx="4007908" cy="450101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AFD1EC-53CF-4EEC-BE72-B6E02E95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54104"/>
            <a:ext cx="9144000" cy="9858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</a:t>
            </a: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DES(Triple-DES)</a:t>
            </a:r>
            <a:b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  <a:endParaRPr lang="zh-TW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19" y="1553592"/>
            <a:ext cx="31921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|Triple Data Encryption Algorithm</a:t>
            </a: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|TDEA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Triple DEA|3DES|Triple 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是一種對稱密鑰加密塊密碼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對每個資料塊應用</a:t>
            </a:r>
            <a:r>
              <a:rPr lang="zh-TW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三次資料加密標準（</a:t>
            </a:r>
            <a:r>
              <a:rPr lang="en-US" altLang="zh-TW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zh-TW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）演算法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由於電腦運算能力的增強，原版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密碼的金鑰長度變得容易被暴力破解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是設計用來提供一種相對簡單的方法，通過增加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的金鑰長度來避免類似的攻擊，而不是設計一種全新的塊密碼演算法。</a:t>
            </a:r>
          </a:p>
        </p:txBody>
      </p:sp>
    </p:spTree>
    <p:extLst>
      <p:ext uri="{BB962C8B-B14F-4D97-AF65-F5344CB8AC3E}">
        <p14:creationId xmlns:p14="http://schemas.microsoft.com/office/powerpoint/2010/main" val="865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9149"/>
            <a:ext cx="9144000" cy="985879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DES(Triple-DES)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93" y="1388684"/>
            <a:ext cx="3878665" cy="435428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18A5ED-2637-404B-A3EE-8BC58894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875" y="1383541"/>
            <a:ext cx="3865671" cy="43594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454" y="159470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</a:p>
        </p:txBody>
      </p:sp>
      <p:sp>
        <p:nvSpPr>
          <p:cNvPr id="8" name="矩形 7"/>
          <p:cNvSpPr/>
          <p:nvPr/>
        </p:nvSpPr>
        <p:spPr>
          <a:xfrm>
            <a:off x="4969476" y="163578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29039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365126"/>
            <a:ext cx="9144000" cy="9858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DES(Triple-DES)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23" y="1935332"/>
            <a:ext cx="2484828" cy="388458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B8933A-850E-4BC9-AF00-C5CCBC0D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00" y="1562471"/>
            <a:ext cx="3873699" cy="38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0" y="109447"/>
            <a:ext cx="9144000" cy="985879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AES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對稱式密碼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進階加密標準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628" y="1234354"/>
            <a:ext cx="4817729" cy="438929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685B49-EBF8-4CDC-A372-209C4204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026" name="Picture 2" descr="「AES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3" y="1234354"/>
            <a:ext cx="17859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42983" y="2348779"/>
            <a:ext cx="3266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Rijndael</a:t>
            </a:r>
            <a:r>
              <a:rPr lang="en-US" altLang="zh-TW" sz="1200" dirty="0"/>
              <a:t> </a:t>
            </a:r>
            <a:r>
              <a:rPr lang="zh-TW" altLang="en-US" sz="1200" dirty="0"/>
              <a:t>是由比利時的密碼學者 </a:t>
            </a:r>
            <a:r>
              <a:rPr lang="en-US" altLang="zh-TW" sz="1200" dirty="0"/>
              <a:t>Joan </a:t>
            </a:r>
            <a:r>
              <a:rPr lang="en-US" altLang="zh-TW" sz="1200" dirty="0" err="1"/>
              <a:t>Daemen</a:t>
            </a:r>
            <a:r>
              <a:rPr lang="en-US" altLang="zh-TW" sz="1200" dirty="0"/>
              <a:t> </a:t>
            </a:r>
            <a:r>
              <a:rPr lang="zh-TW" altLang="en-US" sz="1200" dirty="0"/>
              <a:t>與 </a:t>
            </a:r>
            <a:r>
              <a:rPr lang="en-US" altLang="zh-TW" sz="1200" dirty="0"/>
              <a:t>Vincent </a:t>
            </a:r>
            <a:r>
              <a:rPr lang="en-US" altLang="zh-TW" sz="1200" dirty="0" err="1"/>
              <a:t>Rijmen</a:t>
            </a:r>
            <a:r>
              <a:rPr lang="en-US" altLang="zh-TW" sz="1200" dirty="0"/>
              <a:t> </a:t>
            </a:r>
            <a:r>
              <a:rPr lang="zh-TW" altLang="en-US" sz="1200" dirty="0"/>
              <a:t>設計的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區塊加密</a:t>
            </a:r>
            <a:r>
              <a:rPr lang="zh-TW" altLang="en-US" sz="1200" dirty="0"/>
              <a:t>演算法，在 </a:t>
            </a:r>
            <a:r>
              <a:rPr lang="en-US" altLang="zh-TW" sz="1200" dirty="0"/>
              <a:t>2000 </a:t>
            </a:r>
            <a:r>
              <a:rPr lang="zh-TW" altLang="en-US" sz="1200" dirty="0"/>
              <a:t>年獲選成為新一代加密標準 </a:t>
            </a:r>
            <a:r>
              <a:rPr lang="en-US" altLang="zh-TW" sz="1200" dirty="0"/>
              <a:t>AES 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r>
              <a:rPr lang="en-US" altLang="zh-TW" sz="1200" dirty="0"/>
              <a:t>AES </a:t>
            </a:r>
            <a:r>
              <a:rPr lang="zh-TW" altLang="en-US" sz="1200" dirty="0"/>
              <a:t>是世界上 廣泛運用的對稱式密碼演算法， 而且未來任何密碼軟體應該都會支援 </a:t>
            </a:r>
            <a:r>
              <a:rPr lang="en-US" altLang="zh-TW" sz="1200" dirty="0"/>
              <a:t>AES </a:t>
            </a:r>
            <a:r>
              <a:rPr lang="zh-TW" altLang="en-US" sz="1200" dirty="0"/>
              <a:t>。</a:t>
            </a:r>
          </a:p>
          <a:p>
            <a:endParaRPr lang="zh-TW" altLang="en-US" sz="1200" dirty="0"/>
          </a:p>
          <a:p>
            <a:r>
              <a:rPr lang="en-US" altLang="zh-TW" sz="1200" dirty="0" err="1"/>
              <a:t>Rijndael</a:t>
            </a:r>
            <a:r>
              <a:rPr lang="en-US" altLang="zh-TW" sz="1200" dirty="0"/>
              <a:t> </a:t>
            </a:r>
            <a:r>
              <a:rPr lang="zh-TW" altLang="en-US" sz="1200" dirty="0"/>
              <a:t>的區塊長度是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</a:t>
            </a:r>
            <a:r>
              <a:rPr lang="zh-TW" altLang="en-US" sz="1200" dirty="0"/>
              <a:t>，金鑰長度是以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</a:t>
            </a:r>
            <a:r>
              <a:rPr lang="zh-TW" altLang="en-US" sz="1200" dirty="0"/>
              <a:t>為單位， 可以選擇 </a:t>
            </a:r>
            <a:r>
              <a:rPr lang="en-US" altLang="zh-TW" sz="1200" dirty="0"/>
              <a:t>128 </a:t>
            </a:r>
            <a:r>
              <a:rPr lang="zh-TW" altLang="en-US" sz="1200" dirty="0"/>
              <a:t>位元到 </a:t>
            </a:r>
            <a:r>
              <a:rPr lang="en-US" altLang="zh-TW" sz="1200" dirty="0"/>
              <a:t>256 </a:t>
            </a:r>
            <a:r>
              <a:rPr lang="zh-TW" altLang="en-US" sz="1200" dirty="0"/>
              <a:t>位元 </a:t>
            </a:r>
            <a:r>
              <a:rPr lang="en-US" altLang="zh-TW" sz="1200" dirty="0"/>
              <a:t>[</a:t>
            </a:r>
            <a:r>
              <a:rPr lang="zh-TW" altLang="en-US" sz="1200" dirty="0"/>
              <a:t>但是在 </a:t>
            </a:r>
            <a:r>
              <a:rPr lang="en-US" altLang="zh-TW" sz="1200" dirty="0"/>
              <a:t>AES </a:t>
            </a:r>
            <a:r>
              <a:rPr lang="zh-TW" altLang="en-US" sz="1200" dirty="0"/>
              <a:t>的規格中，金鑰長度只有 </a:t>
            </a:r>
            <a:r>
              <a:rPr lang="en-US" altLang="zh-TW" sz="1200" dirty="0"/>
              <a:t>128 </a:t>
            </a:r>
            <a:r>
              <a:rPr lang="zh-TW" altLang="en-US" sz="1200" dirty="0"/>
              <a:t>、</a:t>
            </a:r>
            <a:r>
              <a:rPr lang="en-US" altLang="zh-TW" sz="1200" dirty="0"/>
              <a:t>192 </a:t>
            </a:r>
            <a:r>
              <a:rPr lang="zh-TW" altLang="en-US" sz="1200" dirty="0"/>
              <a:t>、</a:t>
            </a:r>
            <a:r>
              <a:rPr lang="en-US" altLang="zh-TW" sz="1200" dirty="0"/>
              <a:t>256 </a:t>
            </a:r>
            <a:r>
              <a:rPr lang="zh-TW" altLang="en-US" sz="1200" dirty="0"/>
              <a:t>位元等 </a:t>
            </a:r>
            <a:r>
              <a:rPr lang="en-US" altLang="zh-TW" sz="1200" dirty="0"/>
              <a:t>3 </a:t>
            </a:r>
            <a:r>
              <a:rPr lang="zh-TW" altLang="en-US" sz="1200" dirty="0"/>
              <a:t>種 </a:t>
            </a:r>
            <a:r>
              <a:rPr lang="en-US" altLang="zh-TW" sz="1200" dirty="0"/>
              <a:t>]</a:t>
            </a:r>
            <a:r>
              <a:rPr lang="zh-TW" altLang="en-US" sz="12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57094" y="4455580"/>
            <a:ext cx="3426974" cy="14080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 樣，由多 個 回 合 所 構 成。</a:t>
            </a:r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 回 合 會 持 續 執 行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SubBytes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ShiftRows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MixColumns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AddRoundKey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 處 理 步 驟。</a:t>
            </a:r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網路的基本架構，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使用的卻是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SPN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454515"/>
              </p:ext>
            </p:extLst>
          </p:nvPr>
        </p:nvGraphicFramePr>
        <p:xfrm>
          <a:off x="424873" y="1526333"/>
          <a:ext cx="809047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列出 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提供的對稱式加解密演算法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openssl</a:t>
                      </a:r>
                      <a:r>
                        <a:rPr lang="en-US" altLang="zh-TW" sz="1100" dirty="0"/>
                        <a:t> </a:t>
                      </a:r>
                      <a:r>
                        <a:rPr lang="en-US" altLang="zh-TW" sz="1100" dirty="0" err="1"/>
                        <a:t>enc</a:t>
                      </a:r>
                      <a:r>
                        <a:rPr lang="en-US" altLang="zh-TW" sz="1100" dirty="0"/>
                        <a:t> –h</a:t>
                      </a:r>
                    </a:p>
                    <a:p>
                      <a:r>
                        <a:rPr lang="zh-TW" altLang="en-US" sz="1100" dirty="0"/>
                        <a:t>注意輸出顯示中的</a:t>
                      </a:r>
                      <a:r>
                        <a:rPr lang="en-US" altLang="zh-TW" sz="1100" dirty="0"/>
                        <a:t>Cipher Types</a:t>
                      </a:r>
                      <a:endParaRPr lang="zh-TW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DES </a:t>
                      </a:r>
                      <a:r>
                        <a:rPr lang="zh-TW" altLang="en-US" sz="1100" dirty="0"/>
                        <a:t>加密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 </a:t>
                      </a:r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 </a:t>
                      </a:r>
                      <a:r>
                        <a:rPr lang="en-US" altLang="zh-TW" sz="1800" dirty="0"/>
                        <a:t>-in file -out </a:t>
                      </a:r>
                      <a:r>
                        <a:rPr lang="en-US" altLang="zh-TW" sz="1800" dirty="0" err="1"/>
                        <a:t>file.des</a:t>
                      </a:r>
                      <a:endParaRPr lang="en-US" altLang="zh-TW" sz="1800" dirty="0"/>
                    </a:p>
                    <a:p>
                      <a:r>
                        <a:rPr lang="zh-TW" altLang="en-US" sz="1100" dirty="0"/>
                        <a:t>執行後，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會提示使用者由鍵盤上輸入加密之密碼，如下</a:t>
                      </a:r>
                      <a:r>
                        <a:rPr lang="en-US" altLang="zh-TW" sz="1100" dirty="0"/>
                        <a:t>:</a:t>
                      </a:r>
                    </a:p>
                    <a:p>
                      <a:r>
                        <a:rPr lang="en-US" altLang="zh-TW" sz="1100" dirty="0"/>
                        <a:t>    enter des-</a:t>
                      </a:r>
                      <a:r>
                        <a:rPr lang="en-US" altLang="zh-TW" sz="1100" dirty="0" err="1"/>
                        <a:t>cbc</a:t>
                      </a:r>
                      <a:r>
                        <a:rPr lang="en-US" altLang="zh-TW" sz="1100" dirty="0"/>
                        <a:t> encryption password:</a:t>
                      </a:r>
                    </a:p>
                    <a:p>
                      <a:r>
                        <a:rPr lang="zh-TW" altLang="en-US" sz="1100" dirty="0"/>
                        <a:t>需要注意的是，為了安全性，此時不管鍵盤輸入什麼，畫面上都不會出現任何字元，否則若旁人經過時，可能會故意或不經意的記下你的密碼。直到輸入完成後，按下鍵盤上的 </a:t>
                      </a:r>
                      <a:r>
                        <a:rPr lang="en-US" altLang="zh-TW" sz="1100" dirty="0"/>
                        <a:t>"Enter" </a:t>
                      </a:r>
                      <a:r>
                        <a:rPr lang="zh-TW" altLang="en-US" sz="1100" dirty="0"/>
                        <a:t>鍵即可。</a:t>
                      </a:r>
                    </a:p>
                    <a:p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會再一次要求使用者輸入一次相同的密碼</a:t>
                      </a:r>
                      <a:endParaRPr lang="en-US" altLang="zh-TW" sz="1100" dirty="0"/>
                    </a:p>
                    <a:p>
                      <a:r>
                        <a:rPr lang="zh-TW" altLang="en-US" sz="1100" dirty="0"/>
                        <a:t>加密的檔案將以 </a:t>
                      </a:r>
                      <a:r>
                        <a:rPr lang="en-US" altLang="zh-TW" sz="1100" dirty="0" err="1"/>
                        <a:t>file.des</a:t>
                      </a:r>
                      <a:r>
                        <a:rPr lang="en-US" altLang="zh-TW" sz="1100" dirty="0"/>
                        <a:t> </a:t>
                      </a:r>
                      <a:r>
                        <a:rPr lang="zh-TW" altLang="en-US" sz="1100" dirty="0"/>
                        <a:t>的名稱存在於磁碟中。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DES </a:t>
                      </a:r>
                      <a:r>
                        <a:rPr lang="zh-TW" altLang="en-US" sz="1100" dirty="0"/>
                        <a:t>解密</a:t>
                      </a:r>
                    </a:p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 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-d</a:t>
                      </a:r>
                      <a:r>
                        <a:rPr lang="en-US" altLang="zh-TW" sz="1800" dirty="0"/>
                        <a:t> -in </a:t>
                      </a:r>
                      <a:r>
                        <a:rPr lang="en-US" altLang="zh-TW" sz="1800" dirty="0" err="1"/>
                        <a:t>file.des</a:t>
                      </a:r>
                      <a:r>
                        <a:rPr lang="en-US" altLang="zh-TW" sz="1800" dirty="0"/>
                        <a:t> -out file</a:t>
                      </a:r>
                    </a:p>
                    <a:p>
                      <a:r>
                        <a:rPr lang="zh-TW" altLang="en-US" sz="1100" dirty="0"/>
                        <a:t>執行後，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會提示使用者由鍵盤上輸入加密之密碼，如下</a:t>
                      </a:r>
                      <a:r>
                        <a:rPr lang="en-US" altLang="zh-TW" sz="1100" dirty="0"/>
                        <a:t>:</a:t>
                      </a:r>
                    </a:p>
                    <a:p>
                      <a:r>
                        <a:rPr lang="en-US" altLang="zh-TW" sz="1100" dirty="0"/>
                        <a:t>    enter des-</a:t>
                      </a:r>
                      <a:r>
                        <a:rPr lang="en-US" altLang="zh-TW" sz="1100" dirty="0" err="1"/>
                        <a:t>cbc</a:t>
                      </a:r>
                      <a:r>
                        <a:rPr lang="en-US" altLang="zh-TW" sz="1100" dirty="0"/>
                        <a:t> encryption password:</a:t>
                      </a:r>
                    </a:p>
                    <a:p>
                      <a:r>
                        <a:rPr lang="zh-TW" altLang="en-US" sz="1100" dirty="0"/>
                        <a:t>需要注意的是，為了安全性，此時不管鍵盤輸入什麼，畫面上都不會出現任何字元，否則若旁人經過時，可能會故意或不經意的記下你的密碼。直到輸入完成後，按下鍵盤上的 </a:t>
                      </a:r>
                      <a:r>
                        <a:rPr lang="en-US" altLang="zh-TW" sz="1100" dirty="0"/>
                        <a:t>"Enter" </a:t>
                      </a:r>
                      <a:r>
                        <a:rPr lang="zh-TW" altLang="en-US" sz="1100" dirty="0"/>
                        <a:t>鍵即可。</a:t>
                      </a:r>
                    </a:p>
                    <a:p>
                      <a:r>
                        <a:rPr lang="zh-TW" altLang="en-US" sz="1100" dirty="0"/>
                        <a:t>此時若使用者輸入了正確的密碼，就會成功將 </a:t>
                      </a:r>
                      <a:r>
                        <a:rPr lang="en-US" altLang="zh-TW" sz="1100" dirty="0" err="1"/>
                        <a:t>file.des</a:t>
                      </a:r>
                      <a:r>
                        <a:rPr lang="en-US" altLang="zh-TW" sz="1100" dirty="0"/>
                        <a:t> </a:t>
                      </a:r>
                      <a:r>
                        <a:rPr lang="zh-TW" altLang="en-US" sz="1100" dirty="0"/>
                        <a:t>解密之檔案，以 </a:t>
                      </a:r>
                      <a:r>
                        <a:rPr lang="en-US" altLang="zh-TW" sz="1100" dirty="0"/>
                        <a:t>file </a:t>
                      </a:r>
                      <a:r>
                        <a:rPr lang="zh-TW" altLang="en-US" sz="1100" dirty="0"/>
                        <a:t>的檔案名稱存在於磁碟上。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3FE227-99F6-4FEF-9426-9394A7C2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34</a:t>
            </a:fld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543598"/>
              </p:ext>
            </p:extLst>
          </p:nvPr>
        </p:nvGraphicFramePr>
        <p:xfrm>
          <a:off x="424872" y="5028900"/>
          <a:ext cx="8090477" cy="102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的 </a:t>
                      </a:r>
                      <a:r>
                        <a:rPr lang="en-US" altLang="zh-TW" sz="1100" dirty="0"/>
                        <a:t>Triple DES </a:t>
                      </a:r>
                      <a:r>
                        <a:rPr lang="zh-TW" altLang="en-US" sz="1100" dirty="0"/>
                        <a:t>加解密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Triple DES</a:t>
                      </a:r>
                      <a:r>
                        <a:rPr lang="zh-TW" altLang="en-US" sz="1100" dirty="0"/>
                        <a:t>加密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 </a:t>
                      </a:r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des3 </a:t>
                      </a:r>
                      <a:r>
                        <a:rPr lang="en-US" altLang="zh-TW" sz="1800" dirty="0"/>
                        <a:t>-in file -out file.des3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Triple DES  </a:t>
                      </a:r>
                      <a:r>
                        <a:rPr lang="zh-TW" altLang="en-US" sz="1100" dirty="0"/>
                        <a:t>解密</a:t>
                      </a:r>
                    </a:p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des3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-d </a:t>
                      </a:r>
                      <a:r>
                        <a:rPr lang="en-US" altLang="zh-TW" sz="1800" dirty="0"/>
                        <a:t>-in file.des3 -out file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8650" y="6348534"/>
            <a:ext cx="36867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https://www.openfoundry.org/tech-column/8609</a:t>
            </a:r>
            <a:endParaRPr lang="zh-TW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0" y="240628"/>
            <a:ext cx="9144000" cy="1179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DES/3DES</a:t>
            </a:r>
            <a:r>
              <a:rPr lang="zh-TW" altLang="en-US" sz="3600" dirty="0"/>
              <a:t>加解密</a:t>
            </a:r>
            <a:r>
              <a:rPr lang="en-US" altLang="zh-TW" sz="4950" dirty="0"/>
              <a:t>using </a:t>
            </a:r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49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810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7741" y="1729962"/>
            <a:ext cx="7886700" cy="58495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OpenSSL </a:t>
            </a:r>
            <a:r>
              <a:rPr lang="zh-TW" altLang="en-US" dirty="0"/>
              <a:t>的 </a:t>
            </a:r>
            <a:r>
              <a:rPr lang="en-US" altLang="zh-TW" dirty="0"/>
              <a:t>AES </a:t>
            </a:r>
            <a:r>
              <a:rPr lang="zh-TW" altLang="en-US" dirty="0"/>
              <a:t>加解密演算法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74EF-4F2D-49EF-9E91-8EA3C4A8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35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508578" y="3293708"/>
          <a:ext cx="7886700" cy="125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的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  <a:r>
                        <a:rPr lang="zh-TW" altLang="en-US" sz="1100" dirty="0"/>
                        <a:t>加解密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</a:p>
                    <a:p>
                      <a:r>
                        <a:rPr lang="zh-TW" altLang="en-US" sz="1100" dirty="0"/>
                        <a:t>加密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  <a:r>
                        <a:rPr lang="en-US" altLang="zh-TW" sz="1800" dirty="0"/>
                        <a:t> -in file -out </a:t>
                      </a:r>
                      <a:r>
                        <a:rPr lang="en-US" altLang="zh-TW" sz="1800" dirty="0" err="1"/>
                        <a:t>file.aes</a:t>
                      </a:r>
                      <a:endParaRPr lang="en-US" altLang="zh-TW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解密</a:t>
                      </a:r>
                    </a:p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 -d </a:t>
                      </a:r>
                      <a:r>
                        <a:rPr lang="en-US" altLang="zh-TW" sz="1800" dirty="0"/>
                        <a:t>-in </a:t>
                      </a:r>
                      <a:r>
                        <a:rPr lang="en-US" altLang="zh-TW" sz="1800" dirty="0" err="1"/>
                        <a:t>file.aes</a:t>
                      </a:r>
                      <a:r>
                        <a:rPr lang="en-US" altLang="zh-TW" sz="1800" dirty="0"/>
                        <a:t> -out file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8578" y="2899996"/>
            <a:ext cx="18837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:AES-256-CBC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47171"/>
            <a:ext cx="9144000" cy="12437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AES</a:t>
            </a:r>
            <a:r>
              <a:rPr lang="zh-TW" altLang="en-US" sz="3600" dirty="0"/>
              <a:t>加解密</a:t>
            </a:r>
            <a:r>
              <a:rPr lang="en-US" altLang="zh-TW" sz="4950" dirty="0"/>
              <a:t>using </a:t>
            </a:r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49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409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58859"/>
            <a:ext cx="7886700" cy="30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91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現代密碼之破密分析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93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67430"/>
            <a:ext cx="3249613" cy="30003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350" dirty="0"/>
              <a:t>https://en.wikipedia.org/wiki/Cipher</a:t>
            </a:r>
            <a:endParaRPr lang="zh-TW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4641890" y="750888"/>
            <a:ext cx="4346535" cy="3000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350" dirty="0"/>
              <a:t>https://en.wikipedia.org/wiki/Outline_of_cryptography</a:t>
            </a:r>
            <a:endParaRPr lang="zh-TW" altLang="en-US" sz="1350" dirty="0"/>
          </a:p>
        </p:txBody>
      </p:sp>
      <p:sp>
        <p:nvSpPr>
          <p:cNvPr id="3" name="矩形圖說文字 2"/>
          <p:cNvSpPr/>
          <p:nvPr/>
        </p:nvSpPr>
        <p:spPr>
          <a:xfrm>
            <a:off x="0" y="0"/>
            <a:ext cx="9144000" cy="6953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3200" dirty="0"/>
              <a:t>現代密碼學</a:t>
            </a:r>
            <a:r>
              <a:rPr lang="en-US" altLang="zh-TW" sz="3200" dirty="0" smtClean="0"/>
              <a:t>:</a:t>
            </a:r>
            <a:endParaRPr lang="zh-TW" altLang="en-US" sz="3200" dirty="0"/>
          </a:p>
        </p:txBody>
      </p:sp>
      <p:pic>
        <p:nvPicPr>
          <p:cNvPr id="1229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559050"/>
            <a:ext cx="377507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130800" y="1196975"/>
            <a:ext cx="30289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/>
              <a:t>非對稱式密碼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asymmetric key algorithms 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altLang="zh-TW" b="1" dirty="0"/>
              <a:t>-key cryptography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4963" y="1192213"/>
            <a:ext cx="2860675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/>
              <a:t>對稱式密碼</a:t>
            </a:r>
          </a:p>
          <a:p>
            <a:pPr>
              <a:defRPr/>
            </a:pPr>
            <a:r>
              <a:rPr lang="en-US" altLang="zh-TW" b="1" dirty="0"/>
              <a:t>symmetric key algorithms 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zh-TW" b="1" dirty="0"/>
              <a:t>-key cryptography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191000" y="5576888"/>
            <a:ext cx="28098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– factoring(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質因數分解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zh-TW" sz="1400" dirty="0"/>
              <a:t>El Gamal – discrete logarithm</a:t>
            </a:r>
          </a:p>
          <a:p>
            <a:pPr>
              <a:defRPr/>
            </a:pPr>
            <a:r>
              <a:rPr lang="en-US" altLang="zh-TW" sz="1400" dirty="0"/>
              <a:t>Elliptic curve cryptography – </a:t>
            </a:r>
          </a:p>
          <a:p>
            <a:pPr>
              <a:defRPr/>
            </a:pPr>
            <a:r>
              <a:rPr lang="en-US" altLang="zh-TW" sz="1400" dirty="0"/>
              <a:t>(discrete logarithm variant)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43663" y="5046353"/>
            <a:ext cx="3717925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/>
              <a:t>stream ciphers</a:t>
            </a:r>
          </a:p>
          <a:p>
            <a:pPr>
              <a:defRPr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Encryption Standard (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</a:t>
            </a:r>
          </a:p>
        </p:txBody>
      </p:sp>
      <p:pic>
        <p:nvPicPr>
          <p:cNvPr id="12298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673350"/>
            <a:ext cx="37147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1875" y="168275"/>
            <a:ext cx="36290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根據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的分類</a:t>
            </a:r>
          </a:p>
        </p:txBody>
      </p:sp>
      <p:sp>
        <p:nvSpPr>
          <p:cNvPr id="14" name="矩形 13"/>
          <p:cNvSpPr/>
          <p:nvPr/>
        </p:nvSpPr>
        <p:spPr>
          <a:xfrm>
            <a:off x="928688" y="2455863"/>
            <a:ext cx="646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03500" y="2478088"/>
            <a:ext cx="646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64413" y="2668588"/>
            <a:ext cx="646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5850" y="2641600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9738" y="2298700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</a:p>
        </p:txBody>
      </p:sp>
      <p:sp>
        <p:nvSpPr>
          <p:cNvPr id="19" name="矩形 18"/>
          <p:cNvSpPr/>
          <p:nvPr/>
        </p:nvSpPr>
        <p:spPr>
          <a:xfrm>
            <a:off x="6645275" y="2230438"/>
            <a:ext cx="6461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</a:t>
            </a:r>
          </a:p>
        </p:txBody>
      </p:sp>
      <p:sp>
        <p:nvSpPr>
          <p:cNvPr id="20" name="矩形 19"/>
          <p:cNvSpPr/>
          <p:nvPr/>
        </p:nvSpPr>
        <p:spPr>
          <a:xfrm>
            <a:off x="4191000" y="3844925"/>
            <a:ext cx="21558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公鑰加密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3625" y="4002088"/>
            <a:ext cx="6477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</a:t>
            </a:r>
          </a:p>
        </p:txBody>
      </p:sp>
      <p:sp>
        <p:nvSpPr>
          <p:cNvPr id="22" name="矩形 21"/>
          <p:cNvSpPr/>
          <p:nvPr/>
        </p:nvSpPr>
        <p:spPr>
          <a:xfrm>
            <a:off x="7364413" y="5097463"/>
            <a:ext cx="646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</a:t>
            </a:r>
          </a:p>
        </p:txBody>
      </p:sp>
      <p:sp>
        <p:nvSpPr>
          <p:cNvPr id="23" name="矩形 22"/>
          <p:cNvSpPr/>
          <p:nvPr/>
        </p:nvSpPr>
        <p:spPr>
          <a:xfrm>
            <a:off x="6146800" y="5097463"/>
            <a:ext cx="646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公鑰</a:t>
            </a:r>
          </a:p>
        </p:txBody>
      </p:sp>
      <p:sp>
        <p:nvSpPr>
          <p:cNvPr id="24" name="矩形 23"/>
          <p:cNvSpPr/>
          <p:nvPr/>
        </p:nvSpPr>
        <p:spPr>
          <a:xfrm>
            <a:off x="334963" y="4483100"/>
            <a:ext cx="350361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加密與解密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都是使用同一把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4757"/>
            <a:ext cx="9144000" cy="1285101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OpenSSL</a:t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2100" dirty="0" smtClean="0">
                <a:solidFill>
                  <a:schemeClr val="bg1"/>
                </a:solidFill>
              </a:rPr>
              <a:t>https</a:t>
            </a:r>
            <a:r>
              <a:rPr lang="en-US" altLang="zh-TW" sz="2100" dirty="0">
                <a:solidFill>
                  <a:schemeClr val="bg1"/>
                </a:solidFill>
              </a:rPr>
              <a:t>://zh.wikipedia.org/wiki/OpenSSL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64" y="2124997"/>
            <a:ext cx="7670307" cy="409474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BC3E1B-5CC6-4C5A-9BD5-C3555FF6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1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5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B3F6F3-3A17-4D21-B81D-74C4B7B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34409"/>
            <a:ext cx="2057400" cy="365125"/>
          </a:xfrm>
        </p:spPr>
        <p:txBody>
          <a:bodyPr/>
          <a:lstStyle/>
          <a:p>
            <a:fld id="{8E06C15C-1514-4D80-A681-C24698879489}" type="slidenum">
              <a:rPr lang="zh-TW" altLang="en-US" sz="1050" smtClean="0"/>
              <a:t>9</a:t>
            </a:fld>
            <a:endParaRPr lang="zh-TW" altLang="en-US" sz="1050"/>
          </a:p>
        </p:txBody>
      </p:sp>
      <p:sp>
        <p:nvSpPr>
          <p:cNvPr id="4" name="矩形 3"/>
          <p:cNvSpPr/>
          <p:nvPr/>
        </p:nvSpPr>
        <p:spPr>
          <a:xfrm>
            <a:off x="0" y="1468469"/>
            <a:ext cx="289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https://www.openssl.org/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27" y="1694451"/>
            <a:ext cx="5657916" cy="418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357261" y="1255981"/>
            <a:ext cx="356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https://github.com/openssl/openssl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857" y="2240477"/>
            <a:ext cx="2823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OpenSSL is a robust, commercial-grade, and full-featured toolkit for the Transport Layer Security (TLS) and Secure Sockets Layer (SSL) protocols. </a:t>
            </a:r>
          </a:p>
          <a:p>
            <a:endParaRPr lang="en-US" altLang="zh-TW" sz="1400" dirty="0"/>
          </a:p>
          <a:p>
            <a:r>
              <a:rPr lang="en-US" altLang="zh-TW" sz="1400" dirty="0"/>
              <a:t>It is also a general-purpose cryptography library.</a:t>
            </a:r>
            <a:endParaRPr lang="zh-TW" altLang="en-US" sz="1400" dirty="0"/>
          </a:p>
        </p:txBody>
      </p:sp>
      <p:pic>
        <p:nvPicPr>
          <p:cNvPr id="1026" name="Picture 2" descr="「openssl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0" y="4733792"/>
            <a:ext cx="2527653" cy="6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311227" y="4050392"/>
            <a:ext cx="3970638" cy="18466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93931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1879</Words>
  <Application>Microsoft Office PowerPoint</Application>
  <PresentationFormat>如螢幕大小 (4:3)</PresentationFormat>
  <Paragraphs>316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Wingdings</vt:lpstr>
      <vt:lpstr>Office 佈景主題</vt:lpstr>
      <vt:lpstr>Openssl現代密碼學實作與測試報告</vt:lpstr>
      <vt:lpstr>agenda</vt:lpstr>
      <vt:lpstr>PowerPoint 簡報</vt:lpstr>
      <vt:lpstr>PowerPoint 簡報</vt:lpstr>
      <vt:lpstr>現代密碼之破密分析</vt:lpstr>
      <vt:lpstr>PowerPoint 簡報</vt:lpstr>
      <vt:lpstr>OpenSSL https://zh.wikipedia.org/wiki/OpenSSL</vt:lpstr>
      <vt:lpstr>https</vt:lpstr>
      <vt:lpstr>PowerPoint 簡報</vt:lpstr>
      <vt:lpstr>PowerPoint 簡報</vt:lpstr>
      <vt:lpstr>openssl@Kali linux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cipher vs Block Cipher</vt:lpstr>
      <vt:lpstr>Stream cipher串流加密法</vt:lpstr>
      <vt:lpstr>Block Cipher區塊加密法</vt:lpstr>
      <vt:lpstr>區塊加密法工作模式 </vt:lpstr>
      <vt:lpstr>Electronic codebook (ECB)</vt:lpstr>
      <vt:lpstr>Cipher block chaining (CBC)</vt:lpstr>
      <vt:lpstr>Counter (CTR)</vt:lpstr>
      <vt:lpstr>資料加密標準 DES::Data Encryption Standard</vt:lpstr>
      <vt:lpstr>PowerPoint 簡報</vt:lpstr>
      <vt:lpstr>PowerPoint 簡報</vt:lpstr>
      <vt:lpstr>PowerPoint 簡報</vt:lpstr>
      <vt:lpstr>三重DES(Triple-DES) https://zh.wikipedia.org/wiki/三重資料加密演算法</vt:lpstr>
      <vt:lpstr>PowerPoint 簡報</vt:lpstr>
      <vt:lpstr>AES對稱式密碼 https://zh.wikipedia.org/wiki/進階加密標準</vt:lpstr>
      <vt:lpstr>PowerPoint 簡報</vt:lpstr>
      <vt:lpstr>使用 OpenSSL 的 AES 加解密演算法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Openssl現代密碼學實作與測試報告</dc:title>
  <dc:creator>Ben Tseng</dc:creator>
  <cp:lastModifiedBy>Ben Tseng</cp:lastModifiedBy>
  <cp:revision>8</cp:revision>
  <dcterms:created xsi:type="dcterms:W3CDTF">2021-10-28T01:10:04Z</dcterms:created>
  <dcterms:modified xsi:type="dcterms:W3CDTF">2021-10-28T02:38:51Z</dcterms:modified>
</cp:coreProperties>
</file>