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63" r:id="rId5"/>
    <p:sldId id="269" r:id="rId6"/>
    <p:sldId id="270" r:id="rId7"/>
    <p:sldId id="271" r:id="rId8"/>
    <p:sldId id="274" r:id="rId9"/>
    <p:sldId id="272" r:id="rId10"/>
    <p:sldId id="273" r:id="rId11"/>
    <p:sldId id="275" r:id="rId12"/>
    <p:sldId id="260" r:id="rId13"/>
    <p:sldId id="262" r:id="rId14"/>
    <p:sldId id="266" r:id="rId15"/>
    <p:sldId id="267" r:id="rId16"/>
    <p:sldId id="268" r:id="rId17"/>
  </p:sldIdLst>
  <p:sldSz cx="18288000" cy="10287000"/>
  <p:notesSz cx="6858000" cy="9144000"/>
  <p:embeddedFontLst>
    <p:embeddedFont>
      <p:font typeface="Canva Sans" panose="020B0604020202020204" charset="0"/>
      <p:regular r:id="rId19"/>
    </p:embeddedFont>
    <p:embeddedFont>
      <p:font typeface="Canva Sans Bold" panose="020B0604020202020204" charset="0"/>
      <p:regular r:id="rId20"/>
    </p:embeddedFont>
    <p:embeddedFont>
      <p:font typeface="Helios" panose="020B0604020202020204" charset="0"/>
      <p:regular r:id="rId21"/>
    </p:embeddedFont>
    <p:embeddedFont>
      <p:font typeface="Klein Bold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70196" autoAdjust="0"/>
  </p:normalViewPr>
  <p:slideViewPr>
    <p:cSldViewPr>
      <p:cViewPr>
        <p:scale>
          <a:sx n="50" d="100"/>
          <a:sy n="50" d="100"/>
        </p:scale>
        <p:origin x="288" y="2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1ECBAF-03B6-4FE3-BB18-BBF05D9D3522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0FAE17-64BE-4B28-B01D-879D76061EC0}">
      <dgm:prSet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en-US" b="1" u="sng"/>
            <a:t>Workshop </a:t>
          </a:r>
          <a:endParaRPr lang="en-US"/>
        </a:p>
      </dgm:t>
    </dgm:pt>
    <dgm:pt modelId="{868C6F83-4727-4AA8-9DC5-31D056277ED1}" type="parTrans" cxnId="{B7F38522-75D3-4F82-8356-CB1E1A207A87}">
      <dgm:prSet/>
      <dgm:spPr/>
      <dgm:t>
        <a:bodyPr/>
        <a:lstStyle/>
        <a:p>
          <a:endParaRPr lang="en-US"/>
        </a:p>
      </dgm:t>
    </dgm:pt>
    <dgm:pt modelId="{DA8A3F52-476A-4671-9E98-AF485A9C284B}" type="sibTrans" cxnId="{B7F38522-75D3-4F82-8356-CB1E1A207A87}">
      <dgm:prSet/>
      <dgm:spPr/>
      <dgm:t>
        <a:bodyPr/>
        <a:lstStyle/>
        <a:p>
          <a:endParaRPr lang="en-US"/>
        </a:p>
      </dgm:t>
    </dgm:pt>
    <dgm:pt modelId="{DD15C8A3-E257-4289-A58C-2ABF6985BBE5}">
      <dgm:prSet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en-US" b="1" dirty="0"/>
            <a:t>DevOps Class: Enhancing Skills for Modern     Software Development </a:t>
          </a:r>
          <a:endParaRPr lang="en-US" dirty="0"/>
        </a:p>
      </dgm:t>
    </dgm:pt>
    <dgm:pt modelId="{6F8A1021-10B6-469E-A746-853133AF6425}" type="parTrans" cxnId="{6BC0FEA3-067A-4B87-B6AC-B080EE7D958A}">
      <dgm:prSet/>
      <dgm:spPr/>
      <dgm:t>
        <a:bodyPr/>
        <a:lstStyle/>
        <a:p>
          <a:endParaRPr lang="en-US"/>
        </a:p>
      </dgm:t>
    </dgm:pt>
    <dgm:pt modelId="{5BC55CD7-5633-446B-9E20-66BAF71F8DF4}" type="sibTrans" cxnId="{6BC0FEA3-067A-4B87-B6AC-B080EE7D958A}">
      <dgm:prSet/>
      <dgm:spPr/>
      <dgm:t>
        <a:bodyPr/>
        <a:lstStyle/>
        <a:p>
          <a:endParaRPr lang="en-US"/>
        </a:p>
      </dgm:t>
    </dgm:pt>
    <dgm:pt modelId="{8148CC8A-3676-476F-ABC8-A31BEEBF3B6E}" type="pres">
      <dgm:prSet presAssocID="{761ECBAF-03B6-4FE3-BB18-BBF05D9D3522}" presName="diagram" presStyleCnt="0">
        <dgm:presLayoutVars>
          <dgm:dir/>
          <dgm:resizeHandles val="exact"/>
        </dgm:presLayoutVars>
      </dgm:prSet>
      <dgm:spPr/>
    </dgm:pt>
    <dgm:pt modelId="{3C2B6CC3-9C57-450F-999E-4F80D2567969}" type="pres">
      <dgm:prSet presAssocID="{F50FAE17-64BE-4B28-B01D-879D76061EC0}" presName="node" presStyleLbl="node1" presStyleIdx="0" presStyleCnt="2">
        <dgm:presLayoutVars>
          <dgm:bulletEnabled val="1"/>
        </dgm:presLayoutVars>
      </dgm:prSet>
      <dgm:spPr/>
    </dgm:pt>
    <dgm:pt modelId="{FE724ECA-74E5-4A89-AD8E-AB7767B2F961}" type="pres">
      <dgm:prSet presAssocID="{DA8A3F52-476A-4671-9E98-AF485A9C284B}" presName="sibTrans" presStyleLbl="sibTrans2D1" presStyleIdx="0" presStyleCnt="1"/>
      <dgm:spPr/>
    </dgm:pt>
    <dgm:pt modelId="{0A7C23FC-8248-413F-8058-DBC4A9E36DD5}" type="pres">
      <dgm:prSet presAssocID="{DA8A3F52-476A-4671-9E98-AF485A9C284B}" presName="connectorText" presStyleLbl="sibTrans2D1" presStyleIdx="0" presStyleCnt="1"/>
      <dgm:spPr/>
    </dgm:pt>
    <dgm:pt modelId="{824FC225-4A3E-4D48-8A17-B2A337B36D7D}" type="pres">
      <dgm:prSet presAssocID="{DD15C8A3-E257-4289-A58C-2ABF6985BBE5}" presName="node" presStyleLbl="node1" presStyleIdx="1" presStyleCnt="2">
        <dgm:presLayoutVars>
          <dgm:bulletEnabled val="1"/>
        </dgm:presLayoutVars>
      </dgm:prSet>
      <dgm:spPr/>
    </dgm:pt>
  </dgm:ptLst>
  <dgm:cxnLst>
    <dgm:cxn modelId="{65A0B009-21DA-4579-9113-1E11524FF265}" type="presOf" srcId="{761ECBAF-03B6-4FE3-BB18-BBF05D9D3522}" destId="{8148CC8A-3676-476F-ABC8-A31BEEBF3B6E}" srcOrd="0" destOrd="0" presId="urn:microsoft.com/office/officeart/2005/8/layout/process5"/>
    <dgm:cxn modelId="{1E413811-BA34-4932-AC02-66A6EDEBA76C}" type="presOf" srcId="{DD15C8A3-E257-4289-A58C-2ABF6985BBE5}" destId="{824FC225-4A3E-4D48-8A17-B2A337B36D7D}" srcOrd="0" destOrd="0" presId="urn:microsoft.com/office/officeart/2005/8/layout/process5"/>
    <dgm:cxn modelId="{0D641719-4AAD-4A54-A42F-3F2EB9FC4D9E}" type="presOf" srcId="{DA8A3F52-476A-4671-9E98-AF485A9C284B}" destId="{FE724ECA-74E5-4A89-AD8E-AB7767B2F961}" srcOrd="0" destOrd="0" presId="urn:microsoft.com/office/officeart/2005/8/layout/process5"/>
    <dgm:cxn modelId="{B7F38522-75D3-4F82-8356-CB1E1A207A87}" srcId="{761ECBAF-03B6-4FE3-BB18-BBF05D9D3522}" destId="{F50FAE17-64BE-4B28-B01D-879D76061EC0}" srcOrd="0" destOrd="0" parTransId="{868C6F83-4727-4AA8-9DC5-31D056277ED1}" sibTransId="{DA8A3F52-476A-4671-9E98-AF485A9C284B}"/>
    <dgm:cxn modelId="{04021D53-3A94-47BB-A2A7-BDF71F5B202C}" type="presOf" srcId="{DA8A3F52-476A-4671-9E98-AF485A9C284B}" destId="{0A7C23FC-8248-413F-8058-DBC4A9E36DD5}" srcOrd="1" destOrd="0" presId="urn:microsoft.com/office/officeart/2005/8/layout/process5"/>
    <dgm:cxn modelId="{4F1AE498-A354-44D3-9B76-DE2AB66894C3}" type="presOf" srcId="{F50FAE17-64BE-4B28-B01D-879D76061EC0}" destId="{3C2B6CC3-9C57-450F-999E-4F80D2567969}" srcOrd="0" destOrd="0" presId="urn:microsoft.com/office/officeart/2005/8/layout/process5"/>
    <dgm:cxn modelId="{6BC0FEA3-067A-4B87-B6AC-B080EE7D958A}" srcId="{761ECBAF-03B6-4FE3-BB18-BBF05D9D3522}" destId="{DD15C8A3-E257-4289-A58C-2ABF6985BBE5}" srcOrd="1" destOrd="0" parTransId="{6F8A1021-10B6-469E-A746-853133AF6425}" sibTransId="{5BC55CD7-5633-446B-9E20-66BAF71F8DF4}"/>
    <dgm:cxn modelId="{8C278E3C-8F5B-4D40-BCB7-ECE75BE25292}" type="presParOf" srcId="{8148CC8A-3676-476F-ABC8-A31BEEBF3B6E}" destId="{3C2B6CC3-9C57-450F-999E-4F80D2567969}" srcOrd="0" destOrd="0" presId="urn:microsoft.com/office/officeart/2005/8/layout/process5"/>
    <dgm:cxn modelId="{A9533A78-CECF-4D80-AC87-E11CBC0536FF}" type="presParOf" srcId="{8148CC8A-3676-476F-ABC8-A31BEEBF3B6E}" destId="{FE724ECA-74E5-4A89-AD8E-AB7767B2F961}" srcOrd="1" destOrd="0" presId="urn:microsoft.com/office/officeart/2005/8/layout/process5"/>
    <dgm:cxn modelId="{69B24608-70B3-4D01-85EC-A98797FDECEE}" type="presParOf" srcId="{FE724ECA-74E5-4A89-AD8E-AB7767B2F961}" destId="{0A7C23FC-8248-413F-8058-DBC4A9E36DD5}" srcOrd="0" destOrd="0" presId="urn:microsoft.com/office/officeart/2005/8/layout/process5"/>
    <dgm:cxn modelId="{2A950C64-C713-4C1F-B4B1-9AF770BE9B74}" type="presParOf" srcId="{8148CC8A-3676-476F-ABC8-A31BEEBF3B6E}" destId="{824FC225-4A3E-4D48-8A17-B2A337B36D7D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B6CC3-9C57-450F-999E-4F80D2567969}">
      <dsp:nvSpPr>
        <dsp:cNvPr id="0" name=""/>
        <dsp:cNvSpPr/>
      </dsp:nvSpPr>
      <dsp:spPr>
        <a:xfrm>
          <a:off x="1639237" y="1894"/>
          <a:ext cx="4571218" cy="274273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u="sng" kern="1200"/>
            <a:t>Workshop </a:t>
          </a:r>
          <a:endParaRPr lang="en-US" sz="3900" kern="1200"/>
        </a:p>
      </dsp:txBody>
      <dsp:txXfrm>
        <a:off x="1719569" y="82226"/>
        <a:ext cx="4410554" cy="2582067"/>
      </dsp:txXfrm>
    </dsp:sp>
    <dsp:sp modelId="{FE724ECA-74E5-4A89-AD8E-AB7767B2F961}">
      <dsp:nvSpPr>
        <dsp:cNvPr id="0" name=""/>
        <dsp:cNvSpPr/>
      </dsp:nvSpPr>
      <dsp:spPr>
        <a:xfrm>
          <a:off x="6612723" y="806429"/>
          <a:ext cx="969098" cy="11336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6612723" y="1033161"/>
        <a:ext cx="678369" cy="680198"/>
      </dsp:txXfrm>
    </dsp:sp>
    <dsp:sp modelId="{824FC225-4A3E-4D48-8A17-B2A337B36D7D}">
      <dsp:nvSpPr>
        <dsp:cNvPr id="0" name=""/>
        <dsp:cNvSpPr/>
      </dsp:nvSpPr>
      <dsp:spPr>
        <a:xfrm>
          <a:off x="8038943" y="1894"/>
          <a:ext cx="4571218" cy="274273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 dirty="0"/>
            <a:t>DevOps Class: Enhancing Skills for Modern     Software Development </a:t>
          </a:r>
          <a:endParaRPr lang="en-US" sz="3900" kern="1200" dirty="0"/>
        </a:p>
      </dsp:txBody>
      <dsp:txXfrm>
        <a:off x="8119275" y="82226"/>
        <a:ext cx="4410554" cy="25820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269BA-EF20-4961-AD21-F9247FF59FE4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17B4F-80FF-4F42-B7ED-62DEC7338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375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17B4F-80FF-4F42-B7ED-62DEC7338AB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409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17B4F-80FF-4F42-B7ED-62DEC7338AB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702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and white logo">
            <a:extLst>
              <a:ext uri="{FF2B5EF4-FFF2-40B4-BE49-F238E27FC236}">
                <a16:creationId xmlns:a16="http://schemas.microsoft.com/office/drawing/2014/main" id="{AFC84585-F4AC-FA6B-599D-689BC27F0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5" y="1920320"/>
            <a:ext cx="7937499" cy="7024686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9385297" y="1920320"/>
            <a:ext cx="7937501" cy="7055024"/>
            <a:chOff x="0" y="-19050"/>
            <a:chExt cx="10741117" cy="9546937"/>
          </a:xfrm>
        </p:grpSpPr>
        <p:sp>
          <p:nvSpPr>
            <p:cNvPr id="7" name="TextBox 7"/>
            <p:cNvSpPr txBox="1"/>
            <p:nvPr/>
          </p:nvSpPr>
          <p:spPr>
            <a:xfrm>
              <a:off x="0" y="-19050"/>
              <a:ext cx="10741117" cy="7740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896112">
                <a:lnSpc>
                  <a:spcPts val="11172"/>
                </a:lnSpc>
                <a:spcAft>
                  <a:spcPts val="600"/>
                </a:spcAft>
              </a:pPr>
              <a:r>
                <a:rPr lang="en-US" sz="9310" kern="1200">
                  <a:solidFill>
                    <a:srgbClr val="2A2E3A"/>
                  </a:solidFill>
                  <a:latin typeface="Klein Bold"/>
                  <a:ea typeface="+mn-ea"/>
                  <a:cs typeface="+mn-cs"/>
                  <a:sym typeface="Klein Bold"/>
                </a:rPr>
                <a:t>Microsoft Learn Student Community</a:t>
              </a:r>
              <a:endParaRPr lang="en-US" sz="950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7968057"/>
              <a:ext cx="10422046" cy="15598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896112">
                <a:lnSpc>
                  <a:spcPts val="4389"/>
                </a:lnSpc>
                <a:spcAft>
                  <a:spcPts val="600"/>
                </a:spcAft>
              </a:pPr>
              <a:r>
                <a:rPr lang="en-US" sz="3200" dirty="0"/>
                <a:t>Workshop on DevOps using Azure</a:t>
              </a:r>
            </a:p>
            <a:p>
              <a:pPr defTabSz="896112">
                <a:lnSpc>
                  <a:spcPts val="4389"/>
                </a:lnSpc>
                <a:spcAft>
                  <a:spcPts val="600"/>
                </a:spcAft>
              </a:pPr>
              <a:r>
                <a:rPr lang="en-US" sz="3135" kern="1200" dirty="0">
                  <a:solidFill>
                    <a:srgbClr val="0775CD"/>
                  </a:solidFill>
                  <a:latin typeface="Helios"/>
                  <a:ea typeface="+mn-ea"/>
                  <a:cs typeface="+mn-cs"/>
                  <a:sym typeface="Helios"/>
                </a:rPr>
                <a:t>PVPSIT CHAPTER</a:t>
              </a:r>
              <a:endParaRPr lang="en-US" sz="3199" dirty="0">
                <a:solidFill>
                  <a:srgbClr val="0775CD"/>
                </a:solidFill>
                <a:latin typeface="Helios"/>
                <a:ea typeface="Helios"/>
                <a:cs typeface="Helios"/>
                <a:sym typeface="Helio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and white logo">
            <a:extLst>
              <a:ext uri="{FF2B5EF4-FFF2-40B4-BE49-F238E27FC236}">
                <a16:creationId xmlns:a16="http://schemas.microsoft.com/office/drawing/2014/main" id="{F000026D-03D9-9481-E91C-706A608FB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4737" y="5905500"/>
            <a:ext cx="3872126" cy="3744984"/>
          </a:xfrm>
          <a:prstGeom prst="rect">
            <a:avLst/>
          </a:prstGeom>
        </p:spPr>
      </p:pic>
      <p:pic>
        <p:nvPicPr>
          <p:cNvPr id="4" name="Picture 3" descr="A group of people sitting in a room with computers&#10;&#10;Description automatically generated">
            <a:extLst>
              <a:ext uri="{FF2B5EF4-FFF2-40B4-BE49-F238E27FC236}">
                <a16:creationId xmlns:a16="http://schemas.microsoft.com/office/drawing/2014/main" id="{B642AFFB-62A2-442C-36FC-CDC2862A51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827424"/>
            <a:ext cx="7924800" cy="4544676"/>
          </a:xfrm>
          <a:prstGeom prst="rect">
            <a:avLst/>
          </a:prstGeom>
        </p:spPr>
      </p:pic>
      <p:pic>
        <p:nvPicPr>
          <p:cNvPr id="6" name="Picture 5" descr="A white hexagon with a green hexagon on a blue background">
            <a:extLst>
              <a:ext uri="{FF2B5EF4-FFF2-40B4-BE49-F238E27FC236}">
                <a16:creationId xmlns:a16="http://schemas.microsoft.com/office/drawing/2014/main" id="{9106172B-2AC3-B047-1CD2-B84AE5021E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647700"/>
            <a:ext cx="6324601" cy="3993659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CD69711D-37F9-8DF8-54A6-DCBE8951CB1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600200" y="5025362"/>
            <a:ext cx="79248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Azure DevOps Services: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Practical applications and features of Azure DevOps learned during the workshop, enabling effective project management and collaboration.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Scenarios: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Attendees engaged with hands-on projects that simulate actual challenges faced in software development and deployment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16519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447" y="831228"/>
            <a:ext cx="8613284" cy="8613283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nd white logo">
            <a:extLst>
              <a:ext uri="{FF2B5EF4-FFF2-40B4-BE49-F238E27FC236}">
                <a16:creationId xmlns:a16="http://schemas.microsoft.com/office/drawing/2014/main" id="{9C7DBB25-D406-F0B7-21BE-DCCDA5AA3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3" r="5826" b="-1"/>
          <a:stretch/>
        </p:blipFill>
        <p:spPr>
          <a:xfrm>
            <a:off x="758127" y="831226"/>
            <a:ext cx="8613283" cy="8613284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25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434" y="1055518"/>
            <a:ext cx="257272" cy="257273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129" y="2344044"/>
            <a:ext cx="236318" cy="236317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D7E047-2ED7-BEE2-EF27-A84751100BE3}"/>
              </a:ext>
            </a:extLst>
          </p:cNvPr>
          <p:cNvSpPr txBox="1"/>
          <p:nvPr/>
        </p:nvSpPr>
        <p:spPr>
          <a:xfrm>
            <a:off x="9986572" y="4486227"/>
            <a:ext cx="6293510" cy="43708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>
                    <a:alpha val="80000"/>
                  </a:schemeClr>
                </a:solidFill>
              </a:rPr>
              <a:t>Key Take aways:</a:t>
            </a:r>
            <a:r>
              <a:rPr lang="en-US" sz="3000" dirty="0">
                <a:solidFill>
                  <a:schemeClr val="tx1">
                    <a:alpha val="80000"/>
                  </a:schemeClr>
                </a:solidFill>
              </a:rPr>
              <a:t> Participants gained an enhanced understanding of DevOps methodologies and Azure tools essential for modern software development.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>
                    <a:alpha val="80000"/>
                  </a:schemeClr>
                </a:solidFill>
              </a:rPr>
              <a:t>Implementation Skills:</a:t>
            </a:r>
            <a:r>
              <a:rPr lang="en-US" sz="3000" dirty="0">
                <a:solidFill>
                  <a:schemeClr val="tx1">
                    <a:alpha val="80000"/>
                  </a:schemeClr>
                </a:solidFill>
              </a:rPr>
              <a:t> Attendees developed the skills necessary to effectively implement DevOps practices within their organizations.</a:t>
            </a:r>
          </a:p>
        </p:txBody>
      </p:sp>
      <p:sp>
        <p:nvSpPr>
          <p:cNvPr id="29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1223" y="8662623"/>
            <a:ext cx="168639" cy="168639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1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379243" y="5428908"/>
            <a:ext cx="0" cy="485809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224C3F-6344-4CBF-1641-1E98ABF24F8E}"/>
              </a:ext>
            </a:extLst>
          </p:cNvPr>
          <p:cNvSpPr txBox="1"/>
          <p:nvPr/>
        </p:nvSpPr>
        <p:spPr>
          <a:xfrm>
            <a:off x="11167385" y="2857500"/>
            <a:ext cx="4777282" cy="840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b="1" dirty="0">
                <a:solidFill>
                  <a:schemeClr val="tx1">
                    <a:alpha val="80000"/>
                  </a:schemeClr>
                </a:solidFill>
              </a:rPr>
              <a:t>Conclusion</a:t>
            </a:r>
            <a:endParaRPr lang="en-US" sz="1800" b="1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796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/>
          <p:cNvSpPr txBox="1"/>
          <p:nvPr/>
        </p:nvSpPr>
        <p:spPr>
          <a:xfrm>
            <a:off x="1028700" y="8957310"/>
            <a:ext cx="3621659" cy="30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34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Helios"/>
                <a:ea typeface="Helios"/>
                <a:cs typeface="Helios"/>
                <a:sym typeface="Helios"/>
              </a:rPr>
              <a:t>Back to Agenda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0972800" y="5704387"/>
            <a:ext cx="4292778" cy="1466208"/>
            <a:chOff x="0" y="-19050"/>
            <a:chExt cx="5723703" cy="1954944"/>
          </a:xfrm>
        </p:grpSpPr>
        <p:sp>
          <p:nvSpPr>
            <p:cNvPr id="21" name="TextBox 21"/>
            <p:cNvSpPr txBox="1"/>
            <p:nvPr/>
          </p:nvSpPr>
          <p:spPr>
            <a:xfrm>
              <a:off x="0" y="-19050"/>
              <a:ext cx="5723703" cy="628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dirty="0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Chakka Vijay Chandra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761042"/>
              <a:ext cx="5723703" cy="11748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599" u="none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Chairperson</a:t>
              </a:r>
            </a:p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599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PVPSIT</a:t>
              </a:r>
              <a:endParaRPr lang="en-US" sz="2599" u="none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endParaRP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585186" y="1513891"/>
            <a:ext cx="7731497" cy="6638261"/>
            <a:chOff x="0" y="-4695652"/>
            <a:chExt cx="10308662" cy="8851014"/>
          </a:xfrm>
        </p:grpSpPr>
        <p:sp>
          <p:nvSpPr>
            <p:cNvPr id="36" name="TextBox 36"/>
            <p:cNvSpPr txBox="1"/>
            <p:nvPr/>
          </p:nvSpPr>
          <p:spPr>
            <a:xfrm>
              <a:off x="1937760" y="-4695652"/>
              <a:ext cx="8370902" cy="30819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dirty="0">
                  <a:solidFill>
                    <a:srgbClr val="FFFFFF"/>
                  </a:solidFill>
                  <a:highlight>
                    <a:srgbClr val="FFFF00"/>
                  </a:highlight>
                  <a:latin typeface="Klein Bold"/>
                  <a:ea typeface="Klein Bold"/>
                  <a:cs typeface="Klein Bold"/>
                  <a:sym typeface="Klein Bold"/>
                </a:rPr>
                <a:t>Meet The Team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3438235"/>
              <a:ext cx="6930758" cy="7171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/>
            </a:p>
          </p:txBody>
        </p:sp>
      </p:grpSp>
      <p:pic>
        <p:nvPicPr>
          <p:cNvPr id="39" name="Picture 38" descr="A person taking a selfie&#10;&#10;Description automatically generated">
            <a:extLst>
              <a:ext uri="{FF2B5EF4-FFF2-40B4-BE49-F238E27FC236}">
                <a16:creationId xmlns:a16="http://schemas.microsoft.com/office/drawing/2014/main" id="{902CF49D-7FEE-A3C1-A3D9-F8E0EED78D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0" y="2380088"/>
            <a:ext cx="2664546" cy="3213578"/>
          </a:xfrm>
          <a:prstGeom prst="rect">
            <a:avLst/>
          </a:prstGeom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4D127F43-ACBB-5C8D-5FA0-ECFA7D24B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506" y="4631978"/>
            <a:ext cx="653415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7230792" y="6703796"/>
            <a:ext cx="8512212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fontAlgn="ctr"/>
            <a:r>
              <a:rPr lang="en-IN" sz="4000" b="1" i="0" dirty="0">
                <a:effectLst/>
                <a:latin typeface="var(--artdeco-reset-typography-font-family-sans)"/>
              </a:rPr>
              <a:t>Ravi Prakash </a:t>
            </a:r>
            <a:r>
              <a:rPr lang="en-IN" sz="4000" b="1" i="0" dirty="0" err="1">
                <a:effectLst/>
                <a:latin typeface="var(--artdeco-reset-typography-font-family-sans)"/>
              </a:rPr>
              <a:t>Paruchuri</a:t>
            </a:r>
            <a:endParaRPr lang="en-IN" sz="4000" b="1" i="0" dirty="0">
              <a:effectLst/>
              <a:latin typeface="var(--artdeco-reset-typography-font-family-sans)"/>
            </a:endParaRPr>
          </a:p>
          <a:p>
            <a:pPr algn="l" fontAlgn="ctr"/>
            <a:r>
              <a:rPr lang="en-IN" sz="4000" b="1" i="0" dirty="0">
                <a:effectLst/>
                <a:latin typeface="var(--artdeco-reset-typography-font-family-sans)"/>
              </a:rPr>
              <a:t> </a:t>
            </a:r>
            <a:r>
              <a:rPr lang="en-IN" sz="4000" b="0" i="0" dirty="0">
                <a:effectLst/>
                <a:latin typeface="-apple-system"/>
              </a:rPr>
              <a:t> </a:t>
            </a:r>
            <a:endParaRPr lang="en-US" sz="3705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250930" y="4991100"/>
            <a:ext cx="10004161" cy="1279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06"/>
              </a:lnSpc>
            </a:pPr>
            <a:r>
              <a:rPr lang="en-US" sz="743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Faculty Coordinator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230792" y="7610814"/>
            <a:ext cx="851221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Assistant Professor, IT.</a:t>
            </a:r>
          </a:p>
        </p:txBody>
      </p:sp>
      <p:pic>
        <p:nvPicPr>
          <p:cNvPr id="9" name="Picture 8" descr="A person with a mustache wearing a suit&#10;&#10;Description automatically generated">
            <a:extLst>
              <a:ext uri="{FF2B5EF4-FFF2-40B4-BE49-F238E27FC236}">
                <a16:creationId xmlns:a16="http://schemas.microsoft.com/office/drawing/2014/main" id="{F63D811D-A4FD-7FDA-95B7-6E4C5B898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40" y="4912785"/>
            <a:ext cx="4286250" cy="4286250"/>
          </a:xfrm>
          <a:prstGeom prst="rect">
            <a:avLst/>
          </a:prstGeom>
        </p:spPr>
      </p:pic>
      <p:pic>
        <p:nvPicPr>
          <p:cNvPr id="7170" name="Picture 2" descr="Prasad V Potluri Siddhartha Institute ...">
            <a:extLst>
              <a:ext uri="{FF2B5EF4-FFF2-40B4-BE49-F238E27FC236}">
                <a16:creationId xmlns:a16="http://schemas.microsoft.com/office/drawing/2014/main" id="{9FCC6F9D-98C9-194D-02C4-54A163779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595" y="6515100"/>
            <a:ext cx="24479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028700" y="4102991"/>
            <a:ext cx="1159668" cy="1159668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4F4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417102" y="4535596"/>
            <a:ext cx="382865" cy="294458"/>
          </a:xfrm>
          <a:custGeom>
            <a:avLst/>
            <a:gdLst/>
            <a:ahLst/>
            <a:cxnLst/>
            <a:rect l="l" t="t" r="r" b="b"/>
            <a:pathLst>
              <a:path w="382865" h="294458">
                <a:moveTo>
                  <a:pt x="0" y="0"/>
                </a:moveTo>
                <a:lnTo>
                  <a:pt x="382865" y="0"/>
                </a:lnTo>
                <a:lnTo>
                  <a:pt x="382865" y="294458"/>
                </a:lnTo>
                <a:lnTo>
                  <a:pt x="0" y="2944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9" name="Group 9"/>
          <p:cNvGrpSpPr/>
          <p:nvPr/>
        </p:nvGrpSpPr>
        <p:grpSpPr>
          <a:xfrm>
            <a:off x="1028700" y="6016458"/>
            <a:ext cx="1159668" cy="1159668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4F4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192745" y="6180503"/>
            <a:ext cx="941263" cy="941263"/>
          </a:xfrm>
          <a:custGeom>
            <a:avLst/>
            <a:gdLst/>
            <a:ahLst/>
            <a:cxnLst/>
            <a:rect l="l" t="t" r="r" b="b"/>
            <a:pathLst>
              <a:path w="941263" h="941263">
                <a:moveTo>
                  <a:pt x="0" y="0"/>
                </a:moveTo>
                <a:lnTo>
                  <a:pt x="941263" y="0"/>
                </a:lnTo>
                <a:lnTo>
                  <a:pt x="941263" y="941263"/>
                </a:lnTo>
                <a:lnTo>
                  <a:pt x="0" y="9412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TextBox 14"/>
          <p:cNvSpPr txBox="1"/>
          <p:nvPr/>
        </p:nvSpPr>
        <p:spPr>
          <a:xfrm>
            <a:off x="1028700" y="1001016"/>
            <a:ext cx="5837845" cy="2292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dirty="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Connect </a:t>
            </a:r>
            <a:r>
              <a:rPr lang="en-US" sz="6999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with us.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2590800" y="4202115"/>
            <a:ext cx="5547460" cy="992080"/>
            <a:chOff x="-451755" y="40880"/>
            <a:chExt cx="7396614" cy="1322774"/>
          </a:xfrm>
        </p:grpSpPr>
        <p:sp>
          <p:nvSpPr>
            <p:cNvPr id="16" name="TextBox 16"/>
            <p:cNvSpPr txBox="1"/>
            <p:nvPr/>
          </p:nvSpPr>
          <p:spPr>
            <a:xfrm>
              <a:off x="0" y="735004"/>
              <a:ext cx="6944859" cy="628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endParaRPr lang="en-US" sz="3000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-451755" y="40880"/>
              <a:ext cx="6944859" cy="5786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599" u="none" dirty="0">
                  <a:solidFill>
                    <a:srgbClr val="2A2E3A"/>
                  </a:solidFill>
                  <a:latin typeface="Arial" panose="020B0604020202020204" pitchFamily="34" charset="0"/>
                  <a:ea typeface="Helios"/>
                  <a:cs typeface="Arial" panose="020B0604020202020204" pitchFamily="34" charset="0"/>
                  <a:sym typeface="Helios"/>
                </a:rPr>
                <a:t>Email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621280" y="6058365"/>
            <a:ext cx="5208644" cy="1055781"/>
            <a:chOff x="0" y="-57150"/>
            <a:chExt cx="6944859" cy="1407708"/>
          </a:xfrm>
        </p:grpSpPr>
        <p:sp>
          <p:nvSpPr>
            <p:cNvPr id="22" name="TextBox 22"/>
            <p:cNvSpPr txBox="1"/>
            <p:nvPr/>
          </p:nvSpPr>
          <p:spPr>
            <a:xfrm>
              <a:off x="0" y="735004"/>
              <a:ext cx="6944859" cy="6155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dirty="0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Chakka Vijay Chandra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57150"/>
              <a:ext cx="6944859" cy="578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599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LinkedIn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DBD3F8A-3090-E84F-BB0C-2CCABA14B136}"/>
              </a:ext>
            </a:extLst>
          </p:cNvPr>
          <p:cNvSpPr txBox="1"/>
          <p:nvPr/>
        </p:nvSpPr>
        <p:spPr>
          <a:xfrm>
            <a:off x="2359332" y="4589119"/>
            <a:ext cx="5440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 latinLnBrk="1"/>
            <a:r>
              <a:rPr lang="en-IN" b="0" i="0" u="none" strike="noStrike" dirty="0">
                <a:solidFill>
                  <a:srgbClr val="005A9E"/>
                </a:solidFill>
                <a:effectLst/>
                <a:latin typeface="Segoe UI Web Regular"/>
              </a:rPr>
              <a:t>  ChakkaVijay.Chandra@studentambassadors.com</a:t>
            </a:r>
            <a:endParaRPr lang="en-IN" b="0" i="0" dirty="0">
              <a:solidFill>
                <a:srgbClr val="333333"/>
              </a:solidFill>
              <a:effectLst/>
              <a:latin typeface="Segoe UI Web Regula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4276650" y="3162300"/>
            <a:ext cx="9734699" cy="299832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F73C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Any Questions ??</a:t>
            </a:r>
          </a:p>
          <a:p>
            <a:pPr algn="ctr">
              <a:lnSpc>
                <a:spcPts val="12880"/>
              </a:lnSpc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Canva Sans"/>
                <a:cs typeface="Arial" panose="020B0604020202020204" pitchFamily="34" charset="0"/>
                <a:sym typeface="Canva Sans"/>
              </a:rPr>
              <a:t>Feel Free To Ask Us....</a:t>
            </a:r>
            <a:endParaRPr lang="en-US" sz="9200" dirty="0">
              <a:solidFill>
                <a:srgbClr val="0F73C4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4442104" y="5952837"/>
            <a:ext cx="924946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endParaRPr/>
          </a:p>
        </p:txBody>
      </p:sp>
      <p:sp>
        <p:nvSpPr>
          <p:cNvPr id="12" name="TextBox 10"/>
          <p:cNvSpPr txBox="1"/>
          <p:nvPr/>
        </p:nvSpPr>
        <p:spPr>
          <a:xfrm>
            <a:off x="4442104" y="3796318"/>
            <a:ext cx="9532641" cy="197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599"/>
              </a:lnSpc>
            </a:pPr>
            <a:r>
              <a:rPr lang="en-US" sz="12999" dirty="0">
                <a:solidFill>
                  <a:srgbClr val="0775CD"/>
                </a:solidFill>
                <a:latin typeface="Klein Bold"/>
                <a:ea typeface="Klein Bold"/>
                <a:cs typeface="Klein Bold"/>
                <a:sym typeface="Klein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0571596" y="6075711"/>
            <a:ext cx="7090989" cy="3163043"/>
            <a:chOff x="0" y="0"/>
            <a:chExt cx="9454652" cy="4217390"/>
          </a:xfrm>
        </p:grpSpPr>
        <p:sp>
          <p:nvSpPr>
            <p:cNvPr id="5" name="TextBox 5"/>
            <p:cNvSpPr txBox="1"/>
            <p:nvPr/>
          </p:nvSpPr>
          <p:spPr>
            <a:xfrm>
              <a:off x="0" y="0"/>
              <a:ext cx="9454652" cy="12994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9"/>
                </a:lnSpc>
                <a:spcBef>
                  <a:spcPct val="0"/>
                </a:spcBef>
              </a:pPr>
              <a:r>
                <a:rPr lang="en-US" sz="3799" u="none" dirty="0">
                  <a:latin typeface="Klein Bold"/>
                  <a:ea typeface="Klein Bold"/>
                  <a:cs typeface="Klein Bold"/>
                  <a:sym typeface="Klein Bold"/>
                </a:rPr>
                <a:t>Vision</a:t>
              </a:r>
            </a:p>
            <a:p>
              <a:pPr marL="0" lvl="0" indent="0" algn="l">
                <a:lnSpc>
                  <a:spcPts val="2999"/>
                </a:lnSpc>
                <a:spcBef>
                  <a:spcPct val="0"/>
                </a:spcBef>
              </a:pPr>
              <a:r>
                <a:rPr lang="en-US" sz="2499" u="none" dirty="0">
                  <a:latin typeface="Klein Bold"/>
                  <a:ea typeface="Klein Bold"/>
                  <a:cs typeface="Klein Bold"/>
                  <a:sym typeface="Klein Bold"/>
                </a:rPr>
                <a:t>Inspire Passion for Technology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809893"/>
              <a:ext cx="9454652" cy="24074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61339" lvl="1" indent="-280669" algn="l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latin typeface="Helios"/>
                  <a:ea typeface="Helios"/>
                  <a:cs typeface="Helios"/>
                  <a:sym typeface="Helios"/>
                </a:rPr>
                <a:t>Encourage continuous learning.</a:t>
              </a:r>
            </a:p>
            <a:p>
              <a:pPr marL="561339" lvl="1" indent="-280669" algn="l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latin typeface="Helios"/>
                  <a:ea typeface="Helios"/>
                  <a:cs typeface="Helios"/>
                  <a:sym typeface="Helios"/>
                </a:rPr>
                <a:t>Equip students with skills for a thriving career in the tech industry.</a:t>
              </a:r>
            </a:p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endParaRPr lang="en-US" sz="2599">
                <a:latin typeface="Helios"/>
                <a:ea typeface="Helios"/>
                <a:cs typeface="Helios"/>
                <a:sym typeface="Helios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0" y="-144661"/>
            <a:ext cx="9411059" cy="10431661"/>
            <a:chOff x="0" y="-38100"/>
            <a:chExt cx="2478633" cy="27474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478633" cy="2709333"/>
            </a:xfrm>
            <a:custGeom>
              <a:avLst/>
              <a:gdLst/>
              <a:ahLst/>
              <a:cxnLst/>
              <a:rect l="l" t="t" r="r" b="b"/>
              <a:pathLst>
                <a:path w="2478633" h="2709333">
                  <a:moveTo>
                    <a:pt x="0" y="0"/>
                  </a:moveTo>
                  <a:lnTo>
                    <a:pt x="2478633" y="0"/>
                  </a:lnTo>
                  <a:lnTo>
                    <a:pt x="24786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47863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32092" y="268475"/>
            <a:ext cx="6746873" cy="3317382"/>
            <a:chOff x="-336720" y="-136063"/>
            <a:chExt cx="8995831" cy="4423176"/>
          </a:xfrm>
        </p:grpSpPr>
        <p:sp>
          <p:nvSpPr>
            <p:cNvPr id="11" name="TextBox 11"/>
            <p:cNvSpPr txBox="1"/>
            <p:nvPr/>
          </p:nvSpPr>
          <p:spPr>
            <a:xfrm>
              <a:off x="-336720" y="-136063"/>
              <a:ext cx="8995831" cy="30819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dirty="0">
                  <a:latin typeface="Klein Bold"/>
                  <a:ea typeface="Klein Bold"/>
                  <a:cs typeface="Klein Bold"/>
                  <a:sym typeface="Klein Bold"/>
                </a:rPr>
                <a:t>Our Mission and Vision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628813"/>
              <a:ext cx="7058406" cy="658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571596" y="1028700"/>
            <a:ext cx="7090989" cy="4085218"/>
            <a:chOff x="0" y="0"/>
            <a:chExt cx="9454652" cy="5446956"/>
          </a:xfrm>
        </p:grpSpPr>
        <p:sp>
          <p:nvSpPr>
            <p:cNvPr id="14" name="TextBox 14"/>
            <p:cNvSpPr txBox="1"/>
            <p:nvPr/>
          </p:nvSpPr>
          <p:spPr>
            <a:xfrm>
              <a:off x="0" y="0"/>
              <a:ext cx="9454652" cy="12994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9"/>
                </a:lnSpc>
                <a:spcBef>
                  <a:spcPct val="0"/>
                </a:spcBef>
              </a:pPr>
              <a:r>
                <a:rPr lang="en-US" sz="3799" u="none" dirty="0">
                  <a:latin typeface="Klein Bold"/>
                  <a:ea typeface="Klein Bold"/>
                  <a:cs typeface="Klein Bold"/>
                  <a:sym typeface="Klein Bold"/>
                </a:rPr>
                <a:t>Mission</a:t>
              </a:r>
            </a:p>
            <a:p>
              <a:pPr marL="0" lvl="0" indent="0" algn="l">
                <a:lnSpc>
                  <a:spcPts val="2999"/>
                </a:lnSpc>
                <a:spcBef>
                  <a:spcPct val="0"/>
                </a:spcBef>
              </a:pPr>
              <a:r>
                <a:rPr lang="en-US" sz="2499" u="none" dirty="0">
                  <a:latin typeface="Klein Bold"/>
                  <a:ea typeface="Klein Bold"/>
                  <a:cs typeface="Klein Bold"/>
                  <a:sym typeface="Klein Bold"/>
                </a:rPr>
                <a:t>Creating a Supportive Community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809893"/>
              <a:ext cx="9454652" cy="36370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61339" lvl="1" indent="-280669" algn="l">
                <a:lnSpc>
                  <a:spcPts val="3639"/>
                </a:lnSpc>
                <a:buFont typeface="Arial"/>
                <a:buChar char="•"/>
              </a:pPr>
              <a:r>
                <a:rPr lang="en-US" sz="2599" dirty="0">
                  <a:latin typeface="Helios"/>
                  <a:ea typeface="Helios"/>
                  <a:cs typeface="Helios"/>
                  <a:sym typeface="Helios"/>
                </a:rPr>
                <a:t>Enhance technical skills through hands-on workshops</a:t>
              </a:r>
            </a:p>
            <a:p>
              <a:pPr marL="561339" lvl="1" indent="-280669" algn="l">
                <a:lnSpc>
                  <a:spcPts val="3639"/>
                </a:lnSpc>
                <a:buFont typeface="Arial"/>
                <a:buChar char="•"/>
              </a:pPr>
              <a:r>
                <a:rPr lang="en-US" sz="2599" dirty="0">
                  <a:latin typeface="Helios"/>
                  <a:ea typeface="Helios"/>
                  <a:cs typeface="Helios"/>
                  <a:sym typeface="Helios"/>
                </a:rPr>
                <a:t>Focus on cutting-edge technologies and provide access to industry-standard tools and resources.</a:t>
              </a:r>
            </a:p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endParaRPr lang="en-US" sz="2599" dirty="0">
                <a:latin typeface="Helios"/>
                <a:ea typeface="Helios"/>
                <a:cs typeface="Helios"/>
                <a:sym typeface="Helios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8E567D0-21F6-F85D-5D07-DF17D78BE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632" y="3870253"/>
            <a:ext cx="6111498" cy="5408676"/>
          </a:xfrm>
          <a:prstGeom prst="rect">
            <a:avLst/>
          </a:prstGeom>
        </p:spPr>
      </p:pic>
      <p:pic>
        <p:nvPicPr>
          <p:cNvPr id="17" name="Picture 16" descr="A blue and white logo">
            <a:extLst>
              <a:ext uri="{FF2B5EF4-FFF2-40B4-BE49-F238E27FC236}">
                <a16:creationId xmlns:a16="http://schemas.microsoft.com/office/drawing/2014/main" id="{EE3655A1-B105-3ECB-76EE-0F8BC25CE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75482"/>
            <a:ext cx="7937499" cy="70246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958321" y="685800"/>
            <a:ext cx="16364460" cy="2052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9600" dirty="0">
                <a:latin typeface="Arial" panose="020B0604020202020204" pitchFamily="34" charset="0"/>
                <a:cs typeface="Arial" panose="020B0604020202020204" pitchFamily="34" charset="0"/>
              </a:rPr>
              <a:t>Workshop Overview</a:t>
            </a:r>
            <a:endParaRPr lang="en-US" sz="990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Klein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829800" y="3680516"/>
            <a:ext cx="2960908" cy="828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1" algn="ctr">
              <a:lnSpc>
                <a:spcPct val="90000"/>
              </a:lnSpc>
              <a:spcBef>
                <a:spcPts val="1000"/>
              </a:spcBef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  <a:sym typeface="Klein Bold"/>
              </a:rPr>
              <a:t>Objective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5120" y="2776024"/>
            <a:ext cx="4937760" cy="27432"/>
          </a:xfrm>
          <a:custGeom>
            <a:avLst/>
            <a:gdLst>
              <a:gd name="connsiteX0" fmla="*/ 0 w 4937760"/>
              <a:gd name="connsiteY0" fmla="*/ 0 h 27432"/>
              <a:gd name="connsiteX1" fmla="*/ 567842 w 4937760"/>
              <a:gd name="connsiteY1" fmla="*/ 0 h 27432"/>
              <a:gd name="connsiteX2" fmla="*/ 1135685 w 4937760"/>
              <a:gd name="connsiteY2" fmla="*/ 0 h 27432"/>
              <a:gd name="connsiteX3" fmla="*/ 1851660 w 4937760"/>
              <a:gd name="connsiteY3" fmla="*/ 0 h 27432"/>
              <a:gd name="connsiteX4" fmla="*/ 2370125 w 4937760"/>
              <a:gd name="connsiteY4" fmla="*/ 0 h 27432"/>
              <a:gd name="connsiteX5" fmla="*/ 2888590 w 4937760"/>
              <a:gd name="connsiteY5" fmla="*/ 0 h 27432"/>
              <a:gd name="connsiteX6" fmla="*/ 3505810 w 4937760"/>
              <a:gd name="connsiteY6" fmla="*/ 0 h 27432"/>
              <a:gd name="connsiteX7" fmla="*/ 4024274 w 4937760"/>
              <a:gd name="connsiteY7" fmla="*/ 0 h 27432"/>
              <a:gd name="connsiteX8" fmla="*/ 4937760 w 4937760"/>
              <a:gd name="connsiteY8" fmla="*/ 0 h 27432"/>
              <a:gd name="connsiteX9" fmla="*/ 4937760 w 4937760"/>
              <a:gd name="connsiteY9" fmla="*/ 27432 h 27432"/>
              <a:gd name="connsiteX10" fmla="*/ 4419295 w 4937760"/>
              <a:gd name="connsiteY10" fmla="*/ 27432 h 27432"/>
              <a:gd name="connsiteX11" fmla="*/ 3900830 w 4937760"/>
              <a:gd name="connsiteY11" fmla="*/ 27432 h 27432"/>
              <a:gd name="connsiteX12" fmla="*/ 3283610 w 4937760"/>
              <a:gd name="connsiteY12" fmla="*/ 27432 h 27432"/>
              <a:gd name="connsiteX13" fmla="*/ 2765146 w 4937760"/>
              <a:gd name="connsiteY13" fmla="*/ 27432 h 27432"/>
              <a:gd name="connsiteX14" fmla="*/ 2296058 w 4937760"/>
              <a:gd name="connsiteY14" fmla="*/ 27432 h 27432"/>
              <a:gd name="connsiteX15" fmla="*/ 1678838 w 4937760"/>
              <a:gd name="connsiteY15" fmla="*/ 27432 h 27432"/>
              <a:gd name="connsiteX16" fmla="*/ 1061618 w 4937760"/>
              <a:gd name="connsiteY16" fmla="*/ 27432 h 27432"/>
              <a:gd name="connsiteX17" fmla="*/ 0 w 4937760"/>
              <a:gd name="connsiteY17" fmla="*/ 27432 h 27432"/>
              <a:gd name="connsiteX18" fmla="*/ 0 w 4937760"/>
              <a:gd name="connsiteY18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937760" h="27432" fill="none" extrusionOk="0">
                <a:moveTo>
                  <a:pt x="0" y="0"/>
                </a:moveTo>
                <a:cubicBezTo>
                  <a:pt x="151071" y="898"/>
                  <a:pt x="414304" y="10355"/>
                  <a:pt x="567842" y="0"/>
                </a:cubicBezTo>
                <a:cubicBezTo>
                  <a:pt x="721380" y="-10355"/>
                  <a:pt x="913955" y="23592"/>
                  <a:pt x="1135685" y="0"/>
                </a:cubicBezTo>
                <a:cubicBezTo>
                  <a:pt x="1357415" y="-23592"/>
                  <a:pt x="1656179" y="-14359"/>
                  <a:pt x="1851660" y="0"/>
                </a:cubicBezTo>
                <a:cubicBezTo>
                  <a:pt x="2047142" y="14359"/>
                  <a:pt x="2259566" y="-14455"/>
                  <a:pt x="2370125" y="0"/>
                </a:cubicBezTo>
                <a:cubicBezTo>
                  <a:pt x="2480684" y="14455"/>
                  <a:pt x="2753992" y="22579"/>
                  <a:pt x="2888590" y="0"/>
                </a:cubicBezTo>
                <a:cubicBezTo>
                  <a:pt x="3023188" y="-22579"/>
                  <a:pt x="3354327" y="24296"/>
                  <a:pt x="3505810" y="0"/>
                </a:cubicBezTo>
                <a:cubicBezTo>
                  <a:pt x="3657293" y="-24296"/>
                  <a:pt x="3767649" y="3652"/>
                  <a:pt x="4024274" y="0"/>
                </a:cubicBezTo>
                <a:cubicBezTo>
                  <a:pt x="4280899" y="-3652"/>
                  <a:pt x="4541928" y="-14384"/>
                  <a:pt x="4937760" y="0"/>
                </a:cubicBezTo>
                <a:cubicBezTo>
                  <a:pt x="4938470" y="9050"/>
                  <a:pt x="4937122" y="21151"/>
                  <a:pt x="4937760" y="27432"/>
                </a:cubicBezTo>
                <a:cubicBezTo>
                  <a:pt x="4792365" y="10076"/>
                  <a:pt x="4528041" y="17663"/>
                  <a:pt x="4419295" y="27432"/>
                </a:cubicBezTo>
                <a:cubicBezTo>
                  <a:pt x="4310549" y="37201"/>
                  <a:pt x="4126500" y="10618"/>
                  <a:pt x="3900830" y="27432"/>
                </a:cubicBezTo>
                <a:cubicBezTo>
                  <a:pt x="3675160" y="44246"/>
                  <a:pt x="3409924" y="31425"/>
                  <a:pt x="3283610" y="27432"/>
                </a:cubicBezTo>
                <a:cubicBezTo>
                  <a:pt x="3157296" y="23439"/>
                  <a:pt x="3011610" y="15782"/>
                  <a:pt x="2765146" y="27432"/>
                </a:cubicBezTo>
                <a:cubicBezTo>
                  <a:pt x="2518682" y="39082"/>
                  <a:pt x="2505970" y="40710"/>
                  <a:pt x="2296058" y="27432"/>
                </a:cubicBezTo>
                <a:cubicBezTo>
                  <a:pt x="2086146" y="14154"/>
                  <a:pt x="1890404" y="35142"/>
                  <a:pt x="1678838" y="27432"/>
                </a:cubicBezTo>
                <a:cubicBezTo>
                  <a:pt x="1467272" y="19722"/>
                  <a:pt x="1210839" y="46081"/>
                  <a:pt x="1061618" y="27432"/>
                </a:cubicBezTo>
                <a:cubicBezTo>
                  <a:pt x="912397" y="8783"/>
                  <a:pt x="424920" y="11180"/>
                  <a:pt x="0" y="27432"/>
                </a:cubicBezTo>
                <a:cubicBezTo>
                  <a:pt x="-1228" y="21145"/>
                  <a:pt x="-815" y="8816"/>
                  <a:pt x="0" y="0"/>
                </a:cubicBezTo>
                <a:close/>
              </a:path>
              <a:path w="4937760" h="27432" stroke="0" extrusionOk="0">
                <a:moveTo>
                  <a:pt x="0" y="0"/>
                </a:moveTo>
                <a:cubicBezTo>
                  <a:pt x="158580" y="-21299"/>
                  <a:pt x="375366" y="-9205"/>
                  <a:pt x="518465" y="0"/>
                </a:cubicBezTo>
                <a:cubicBezTo>
                  <a:pt x="661564" y="9205"/>
                  <a:pt x="901414" y="-31895"/>
                  <a:pt x="1234440" y="0"/>
                </a:cubicBezTo>
                <a:cubicBezTo>
                  <a:pt x="1567467" y="31895"/>
                  <a:pt x="1525818" y="3722"/>
                  <a:pt x="1703527" y="0"/>
                </a:cubicBezTo>
                <a:cubicBezTo>
                  <a:pt x="1881236" y="-3722"/>
                  <a:pt x="1964350" y="10238"/>
                  <a:pt x="2172614" y="0"/>
                </a:cubicBezTo>
                <a:cubicBezTo>
                  <a:pt x="2380878" y="-10238"/>
                  <a:pt x="2652196" y="-22475"/>
                  <a:pt x="2789834" y="0"/>
                </a:cubicBezTo>
                <a:cubicBezTo>
                  <a:pt x="2927472" y="22475"/>
                  <a:pt x="3160003" y="7911"/>
                  <a:pt x="3357677" y="0"/>
                </a:cubicBezTo>
                <a:cubicBezTo>
                  <a:pt x="3555351" y="-7911"/>
                  <a:pt x="3723575" y="-14515"/>
                  <a:pt x="4024274" y="0"/>
                </a:cubicBezTo>
                <a:cubicBezTo>
                  <a:pt x="4324973" y="14515"/>
                  <a:pt x="4666192" y="-31217"/>
                  <a:pt x="4937760" y="0"/>
                </a:cubicBezTo>
                <a:cubicBezTo>
                  <a:pt x="4937817" y="6776"/>
                  <a:pt x="4936595" y="20935"/>
                  <a:pt x="4937760" y="27432"/>
                </a:cubicBezTo>
                <a:cubicBezTo>
                  <a:pt x="4605662" y="51747"/>
                  <a:pt x="4434779" y="15280"/>
                  <a:pt x="4221785" y="27432"/>
                </a:cubicBezTo>
                <a:cubicBezTo>
                  <a:pt x="4008791" y="39584"/>
                  <a:pt x="3840732" y="43619"/>
                  <a:pt x="3653942" y="27432"/>
                </a:cubicBezTo>
                <a:cubicBezTo>
                  <a:pt x="3467152" y="11245"/>
                  <a:pt x="3368269" y="7352"/>
                  <a:pt x="3086100" y="27432"/>
                </a:cubicBezTo>
                <a:cubicBezTo>
                  <a:pt x="2803931" y="47512"/>
                  <a:pt x="2806928" y="31440"/>
                  <a:pt x="2567635" y="27432"/>
                </a:cubicBezTo>
                <a:cubicBezTo>
                  <a:pt x="2328342" y="23424"/>
                  <a:pt x="2237209" y="34202"/>
                  <a:pt x="1999793" y="27432"/>
                </a:cubicBezTo>
                <a:cubicBezTo>
                  <a:pt x="1762377" y="20662"/>
                  <a:pt x="1753212" y="30829"/>
                  <a:pt x="1530706" y="27432"/>
                </a:cubicBezTo>
                <a:cubicBezTo>
                  <a:pt x="1308200" y="24035"/>
                  <a:pt x="1164917" y="444"/>
                  <a:pt x="962863" y="27432"/>
                </a:cubicBezTo>
                <a:cubicBezTo>
                  <a:pt x="760809" y="54420"/>
                  <a:pt x="232406" y="72726"/>
                  <a:pt x="0" y="27432"/>
                </a:cubicBezTo>
                <a:cubicBezTo>
                  <a:pt x="-234" y="21031"/>
                  <a:pt x="-921" y="6323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ue and white logo">
            <a:extLst>
              <a:ext uri="{FF2B5EF4-FFF2-40B4-BE49-F238E27FC236}">
                <a16:creationId xmlns:a16="http://schemas.microsoft.com/office/drawing/2014/main" id="{6F03B310-8C8C-32BD-C314-6A288AEA9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23" y="3963924"/>
            <a:ext cx="6111498" cy="5408676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9381744" y="4939310"/>
            <a:ext cx="8421624" cy="1504543"/>
            <a:chOff x="0" y="-1173374"/>
            <a:chExt cx="16021482" cy="2862274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76200"/>
              <a:ext cx="16021482" cy="1765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99"/>
                </a:lnSpc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725268" y="-1173374"/>
              <a:ext cx="12570945" cy="14725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40080">
                <a:lnSpc>
                  <a:spcPts val="3135"/>
                </a:lnSpc>
                <a:spcAft>
                  <a:spcPts val="600"/>
                </a:spcAft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Focused on implementing DevOps practices using the Azure platform.</a:t>
              </a:r>
              <a:endParaRPr lang="en-US" sz="3199" dirty="0">
                <a:solidFill>
                  <a:srgbClr val="2A2E3A"/>
                </a:solidFill>
                <a:latin typeface="Arial" panose="020B0604020202020204" pitchFamily="34" charset="0"/>
                <a:ea typeface="Helios"/>
                <a:cs typeface="Arial" panose="020B0604020202020204" pitchFamily="34" charset="0"/>
                <a:sym typeface="Helios"/>
              </a:endParaRPr>
            </a:p>
          </p:txBody>
        </p:sp>
      </p:grpSp>
      <p:pic>
        <p:nvPicPr>
          <p:cNvPr id="13" name="Picture 12" descr="A blue and white logo">
            <a:extLst>
              <a:ext uri="{FF2B5EF4-FFF2-40B4-BE49-F238E27FC236}">
                <a16:creationId xmlns:a16="http://schemas.microsoft.com/office/drawing/2014/main" id="{69B3FA72-25C8-FEAB-439D-54F63341E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75482"/>
            <a:ext cx="7937499" cy="70246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6248400" y="374449"/>
            <a:ext cx="7202614" cy="1360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16"/>
              </a:lnSpc>
            </a:pPr>
            <a:r>
              <a:rPr lang="en-US" sz="7940" dirty="0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Initiatives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61876" y="5143500"/>
            <a:ext cx="10573048" cy="3632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Canva Sans"/>
                <a:cs typeface="Arial" panose="020B0604020202020204" pitchFamily="34" charset="0"/>
                <a:sym typeface="Canva Sans"/>
              </a:rPr>
              <a:t>Organized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Microsoft DevOps Skills Challenges aimed at improving student understanding and application of DevOps methodologies, tools, and practices. Participants engaged in hands-on activities that fostered collaboration, continuous integration, and automation, preparing them for real-world software development scenarios.</a:t>
            </a:r>
            <a:endParaRPr lang="en-US" sz="3200" dirty="0">
              <a:solidFill>
                <a:srgbClr val="000000"/>
              </a:solidFill>
              <a:latin typeface="Arial" panose="020B0604020202020204" pitchFamily="34" charset="0"/>
              <a:ea typeface="Canva Sans"/>
              <a:cs typeface="Arial" panose="020B0604020202020204" pitchFamily="34" charset="0"/>
              <a:sym typeface="Canva Sans"/>
            </a:endParaRPr>
          </a:p>
        </p:txBody>
      </p:sp>
      <p:pic>
        <p:nvPicPr>
          <p:cNvPr id="2050" name="Picture 2" descr="Top and Best DevOps Training institute in Chennai - Gurukul Galaxy">
            <a:extLst>
              <a:ext uri="{FF2B5EF4-FFF2-40B4-BE49-F238E27FC236}">
                <a16:creationId xmlns:a16="http://schemas.microsoft.com/office/drawing/2014/main" id="{B28FD317-E021-5B2B-9100-F6CC16FCA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1164" y="5263527"/>
            <a:ext cx="5410200" cy="328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54" name="TextBox 9">
            <a:extLst>
              <a:ext uri="{FF2B5EF4-FFF2-40B4-BE49-F238E27FC236}">
                <a16:creationId xmlns:a16="http://schemas.microsoft.com/office/drawing/2014/main" id="{C9F77D9A-7C49-2529-88BE-0D9AF1BCFE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9609932"/>
              </p:ext>
            </p:extLst>
          </p:nvPr>
        </p:nvGraphicFramePr>
        <p:xfrm>
          <a:off x="2438400" y="1734863"/>
          <a:ext cx="14249400" cy="2746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12947022" y="735740"/>
            <a:ext cx="4481849" cy="448184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8229600"/>
            <a:ext cx="4009294" cy="20574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 descr="A blue and white logo">
            <a:extLst>
              <a:ext uri="{FF2B5EF4-FFF2-40B4-BE49-F238E27FC236}">
                <a16:creationId xmlns:a16="http://schemas.microsoft.com/office/drawing/2014/main" id="{D31099A2-2628-E34B-7711-68BF10E93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73" y="1845205"/>
            <a:ext cx="7166071" cy="634197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EB9AA6-6477-1DCA-4461-C3E29B499723}"/>
              </a:ext>
            </a:extLst>
          </p:cNvPr>
          <p:cNvSpPr txBox="1"/>
          <p:nvPr/>
        </p:nvSpPr>
        <p:spPr>
          <a:xfrm>
            <a:off x="8842443" y="2976664"/>
            <a:ext cx="8188257" cy="6288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Modules Overview</a:t>
            </a: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Module 1: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Describe Cloud Service Types (12 min)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Module 2: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Introduction to DevOps (42 min)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Module 3: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Introduction to Azure DevOps (21 min)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Module 4: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Discover DevOps (15 min)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Module 5: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Develop with DevOps (52 min)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Module 6: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Deliver with DevOps (57 min)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Module 7: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Operate with DevOps (53 min)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Module 8: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Integrate with Azure Pipelines (27 min)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Module 9: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Introduction to Azure Cloud Shell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A blue and white logo">
            <a:extLst>
              <a:ext uri="{FF2B5EF4-FFF2-40B4-BE49-F238E27FC236}">
                <a16:creationId xmlns:a16="http://schemas.microsoft.com/office/drawing/2014/main" id="{37E2E591-9AAC-B3A6-FE35-318953DED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55" y="2099823"/>
            <a:ext cx="7937499" cy="702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4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975256" cy="10287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 descr="A blue and white logo">
            <a:extLst>
              <a:ext uri="{FF2B5EF4-FFF2-40B4-BE49-F238E27FC236}">
                <a16:creationId xmlns:a16="http://schemas.microsoft.com/office/drawing/2014/main" id="{32FCB229-3C31-F29B-72F5-13D52A7D1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400" y="4533900"/>
            <a:ext cx="5751450" cy="5562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6F0D83-107A-2EAC-CCBA-BD2F8807E370}"/>
              </a:ext>
            </a:extLst>
          </p:cNvPr>
          <p:cNvSpPr txBox="1"/>
          <p:nvPr/>
        </p:nvSpPr>
        <p:spPr>
          <a:xfrm>
            <a:off x="929640" y="671789"/>
            <a:ext cx="4495800" cy="689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Highlights Glimpse :</a:t>
            </a:r>
          </a:p>
          <a:p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IaaS (Infrastructure as a Service):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Provides virtualized computing resources over the internet, allowing users to rent IT infrastructure on a pay-as-you-go basis.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PaaS (Platform as a Service):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Offers a platform allowing developers to build, deploy, and manage applications without the complexity of managing the underlying infrastructure.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SaaS (Software as a Service):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Delivers software applications over the internet on a subscription basis, eliminating the need for installation and maintenance.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DevOps 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set of practices that combines software development (Dev) and IT operations (Ops) to shorten the development lifecycle and deliver high-quality software more efficiently.</a:t>
            </a:r>
          </a:p>
          <a:p>
            <a:endParaRPr lang="en-IN" b="1" dirty="0"/>
          </a:p>
        </p:txBody>
      </p:sp>
      <p:pic>
        <p:nvPicPr>
          <p:cNvPr id="6" name="Picture 5" descr="A group of people in a classroom">
            <a:extLst>
              <a:ext uri="{FF2B5EF4-FFF2-40B4-BE49-F238E27FC236}">
                <a16:creationId xmlns:a16="http://schemas.microsoft.com/office/drawing/2014/main" id="{C279AC84-9D0E-829C-4740-E9CC2065D2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9998" y="648929"/>
            <a:ext cx="5942202" cy="3238500"/>
          </a:xfrm>
          <a:prstGeom prst="rect">
            <a:avLst/>
          </a:prstGeom>
        </p:spPr>
      </p:pic>
      <p:pic>
        <p:nvPicPr>
          <p:cNvPr id="8" name="Picture 2" descr="Top and Best DevOps Training institute in Chennai - Gurukul Galaxy">
            <a:extLst>
              <a:ext uri="{FF2B5EF4-FFF2-40B4-BE49-F238E27FC236}">
                <a16:creationId xmlns:a16="http://schemas.microsoft.com/office/drawing/2014/main" id="{54EBD777-4357-3AA4-54E5-90E3A19E9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202954"/>
            <a:ext cx="4943157" cy="398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loud Service Models (IaaS, PaaS, SaaS) Diagram (2022)">
            <a:extLst>
              <a:ext uri="{FF2B5EF4-FFF2-40B4-BE49-F238E27FC236}">
                <a16:creationId xmlns:a16="http://schemas.microsoft.com/office/drawing/2014/main" id="{C3D027BB-4806-52EB-8689-C4915C3C9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440" y="613287"/>
            <a:ext cx="5236717" cy="398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20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and white logo">
            <a:extLst>
              <a:ext uri="{FF2B5EF4-FFF2-40B4-BE49-F238E27FC236}">
                <a16:creationId xmlns:a16="http://schemas.microsoft.com/office/drawing/2014/main" id="{E1EC054F-FA97-3A7C-A15B-34E5D6B29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400" y="4533900"/>
            <a:ext cx="5751450" cy="5562600"/>
          </a:xfrm>
          <a:prstGeom prst="rect">
            <a:avLst/>
          </a:prstGeom>
        </p:spPr>
      </p:pic>
      <p:pic>
        <p:nvPicPr>
          <p:cNvPr id="4" name="Picture 3" descr="A group of people in a classroom&#10;&#10;Description automatically generated">
            <a:extLst>
              <a:ext uri="{FF2B5EF4-FFF2-40B4-BE49-F238E27FC236}">
                <a16:creationId xmlns:a16="http://schemas.microsoft.com/office/drawing/2014/main" id="{E9A6D3C7-4476-0EC4-0D90-F31D299B0C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0287" y="219856"/>
            <a:ext cx="6024563" cy="423862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E3669C3-F06B-2598-450A-2E66D0CCFCFC}"/>
              </a:ext>
            </a:extLst>
          </p:cNvPr>
          <p:cNvGrpSpPr/>
          <p:nvPr/>
        </p:nvGrpSpPr>
        <p:grpSpPr>
          <a:xfrm>
            <a:off x="573150" y="647700"/>
            <a:ext cx="10863107" cy="7192820"/>
            <a:chOff x="4395828" y="2533344"/>
            <a:chExt cx="5593908" cy="387684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3AB448-38BB-93E0-DF4C-1BA21236045C}"/>
                </a:ext>
              </a:extLst>
            </p:cNvPr>
            <p:cNvSpPr/>
            <p:nvPr/>
          </p:nvSpPr>
          <p:spPr>
            <a:xfrm>
              <a:off x="4395828" y="4040341"/>
              <a:ext cx="1339453" cy="1438314"/>
            </a:xfrm>
            <a:custGeom>
              <a:avLst/>
              <a:gdLst>
                <a:gd name="connsiteX0" fmla="*/ 0 w 1339453"/>
                <a:gd name="connsiteY0" fmla="*/ 669727 h 1339453"/>
                <a:gd name="connsiteX1" fmla="*/ 669727 w 1339453"/>
                <a:gd name="connsiteY1" fmla="*/ 0 h 1339453"/>
                <a:gd name="connsiteX2" fmla="*/ 1339454 w 1339453"/>
                <a:gd name="connsiteY2" fmla="*/ 669727 h 1339453"/>
                <a:gd name="connsiteX3" fmla="*/ 669727 w 1339453"/>
                <a:gd name="connsiteY3" fmla="*/ 1339454 h 1339453"/>
                <a:gd name="connsiteX4" fmla="*/ 0 w 1339453"/>
                <a:gd name="connsiteY4" fmla="*/ 669727 h 1339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9453" h="1339453">
                  <a:moveTo>
                    <a:pt x="0" y="669727"/>
                  </a:moveTo>
                  <a:cubicBezTo>
                    <a:pt x="0" y="299847"/>
                    <a:pt x="299847" y="0"/>
                    <a:pt x="669727" y="0"/>
                  </a:cubicBezTo>
                  <a:cubicBezTo>
                    <a:pt x="1039607" y="0"/>
                    <a:pt x="1339454" y="299847"/>
                    <a:pt x="1339454" y="669727"/>
                  </a:cubicBezTo>
                  <a:cubicBezTo>
                    <a:pt x="1339454" y="1039607"/>
                    <a:pt x="1039607" y="1339454"/>
                    <a:pt x="669727" y="1339454"/>
                  </a:cubicBezTo>
                  <a:cubicBezTo>
                    <a:pt x="299847" y="1339454"/>
                    <a:pt x="0" y="1039607"/>
                    <a:pt x="0" y="669727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3778" tIns="203778" rIns="203778" bIns="203778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Modules Overview</a:t>
              </a:r>
              <a:endParaRPr lang="en-IN" sz="16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C869494-42F5-6508-0021-06F72EF6EF99}"/>
                </a:ext>
              </a:extLst>
            </p:cNvPr>
            <p:cNvSpPr/>
            <p:nvPr/>
          </p:nvSpPr>
          <p:spPr>
            <a:xfrm rot="19320770">
              <a:off x="5656879" y="3560481"/>
              <a:ext cx="446764" cy="470801"/>
            </a:xfrm>
            <a:custGeom>
              <a:avLst/>
              <a:gdLst>
                <a:gd name="connsiteX0" fmla="*/ 0 w 355262"/>
                <a:gd name="connsiteY0" fmla="*/ 90413 h 452065"/>
                <a:gd name="connsiteX1" fmla="*/ 177631 w 355262"/>
                <a:gd name="connsiteY1" fmla="*/ 90413 h 452065"/>
                <a:gd name="connsiteX2" fmla="*/ 177631 w 355262"/>
                <a:gd name="connsiteY2" fmla="*/ 0 h 452065"/>
                <a:gd name="connsiteX3" fmla="*/ 355262 w 355262"/>
                <a:gd name="connsiteY3" fmla="*/ 226033 h 452065"/>
                <a:gd name="connsiteX4" fmla="*/ 177631 w 355262"/>
                <a:gd name="connsiteY4" fmla="*/ 452065 h 452065"/>
                <a:gd name="connsiteX5" fmla="*/ 177631 w 355262"/>
                <a:gd name="connsiteY5" fmla="*/ 361652 h 452065"/>
                <a:gd name="connsiteX6" fmla="*/ 0 w 355262"/>
                <a:gd name="connsiteY6" fmla="*/ 361652 h 452065"/>
                <a:gd name="connsiteX7" fmla="*/ 0 w 355262"/>
                <a:gd name="connsiteY7" fmla="*/ 90413 h 452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5262" h="452065">
                  <a:moveTo>
                    <a:pt x="0" y="90413"/>
                  </a:moveTo>
                  <a:lnTo>
                    <a:pt x="177631" y="90413"/>
                  </a:lnTo>
                  <a:lnTo>
                    <a:pt x="177631" y="0"/>
                  </a:lnTo>
                  <a:lnTo>
                    <a:pt x="355262" y="226033"/>
                  </a:lnTo>
                  <a:lnTo>
                    <a:pt x="177631" y="452065"/>
                  </a:lnTo>
                  <a:lnTo>
                    <a:pt x="177631" y="361652"/>
                  </a:lnTo>
                  <a:lnTo>
                    <a:pt x="0" y="361652"/>
                  </a:lnTo>
                  <a:lnTo>
                    <a:pt x="0" y="90413"/>
                  </a:lnTo>
                  <a:close/>
                </a:path>
              </a:pathLst>
            </a:custGeom>
          </p:spPr>
          <p:style>
            <a:lnRef idx="0">
              <a:schemeClr val="accent6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90413" rIns="106578" bIns="90412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800" kern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1D898D0-8C3D-51D8-6D32-0559B98F3EB8}"/>
                </a:ext>
              </a:extLst>
            </p:cNvPr>
            <p:cNvSpPr/>
            <p:nvPr/>
          </p:nvSpPr>
          <p:spPr>
            <a:xfrm>
              <a:off x="6013087" y="2533344"/>
              <a:ext cx="1339453" cy="1438314"/>
            </a:xfrm>
            <a:custGeom>
              <a:avLst/>
              <a:gdLst>
                <a:gd name="connsiteX0" fmla="*/ 0 w 1339453"/>
                <a:gd name="connsiteY0" fmla="*/ 669727 h 1339453"/>
                <a:gd name="connsiteX1" fmla="*/ 669727 w 1339453"/>
                <a:gd name="connsiteY1" fmla="*/ 0 h 1339453"/>
                <a:gd name="connsiteX2" fmla="*/ 1339454 w 1339453"/>
                <a:gd name="connsiteY2" fmla="*/ 669727 h 1339453"/>
                <a:gd name="connsiteX3" fmla="*/ 669727 w 1339453"/>
                <a:gd name="connsiteY3" fmla="*/ 1339454 h 1339453"/>
                <a:gd name="connsiteX4" fmla="*/ 0 w 1339453"/>
                <a:gd name="connsiteY4" fmla="*/ 669727 h 1339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9453" h="1339453">
                  <a:moveTo>
                    <a:pt x="0" y="669727"/>
                  </a:moveTo>
                  <a:cubicBezTo>
                    <a:pt x="0" y="299847"/>
                    <a:pt x="299847" y="0"/>
                    <a:pt x="669727" y="0"/>
                  </a:cubicBezTo>
                  <a:cubicBezTo>
                    <a:pt x="1039607" y="0"/>
                    <a:pt x="1339454" y="299847"/>
                    <a:pt x="1339454" y="669727"/>
                  </a:cubicBezTo>
                  <a:cubicBezTo>
                    <a:pt x="1339454" y="1039607"/>
                    <a:pt x="1039607" y="1339454"/>
                    <a:pt x="669727" y="1339454"/>
                  </a:cubicBezTo>
                  <a:cubicBezTo>
                    <a:pt x="299847" y="1339454"/>
                    <a:pt x="0" y="1039607"/>
                    <a:pt x="0" y="669727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-4444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-4444"/>
              </a:schemeClr>
            </a:effectRef>
            <a:fontRef idx="minor">
              <a:schemeClr val="lt1"/>
            </a:fontRef>
          </p:style>
          <p:txBody>
            <a:bodyPr spcFirstLastPara="0" vert="horz" wrap="square" lIns="203778" tIns="203778" rIns="203778" bIns="203778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Module 1: Describe Cloud Service Types (12 min):</a:t>
              </a:r>
              <a:br>
                <a:rPr lang="en-US" sz="1200" kern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kern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Overview of cloud computing service models including IaaS, PaaS, and SaaS, highlighting their characteristics and use cases.</a:t>
              </a:r>
              <a:endParaRPr lang="en-IN" sz="12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53D8E91-B525-F5B5-BC86-47F9900ACE29}"/>
                </a:ext>
              </a:extLst>
            </p:cNvPr>
            <p:cNvSpPr/>
            <p:nvPr/>
          </p:nvSpPr>
          <p:spPr>
            <a:xfrm rot="3240000">
              <a:off x="7514094" y="3128411"/>
              <a:ext cx="355262" cy="452065"/>
            </a:xfrm>
            <a:custGeom>
              <a:avLst/>
              <a:gdLst>
                <a:gd name="connsiteX0" fmla="*/ 0 w 355262"/>
                <a:gd name="connsiteY0" fmla="*/ 90413 h 452065"/>
                <a:gd name="connsiteX1" fmla="*/ 177631 w 355262"/>
                <a:gd name="connsiteY1" fmla="*/ 90413 h 452065"/>
                <a:gd name="connsiteX2" fmla="*/ 177631 w 355262"/>
                <a:gd name="connsiteY2" fmla="*/ 0 h 452065"/>
                <a:gd name="connsiteX3" fmla="*/ 355262 w 355262"/>
                <a:gd name="connsiteY3" fmla="*/ 226033 h 452065"/>
                <a:gd name="connsiteX4" fmla="*/ 177631 w 355262"/>
                <a:gd name="connsiteY4" fmla="*/ 452065 h 452065"/>
                <a:gd name="connsiteX5" fmla="*/ 177631 w 355262"/>
                <a:gd name="connsiteY5" fmla="*/ 361652 h 452065"/>
                <a:gd name="connsiteX6" fmla="*/ 0 w 355262"/>
                <a:gd name="connsiteY6" fmla="*/ 361652 h 452065"/>
                <a:gd name="connsiteX7" fmla="*/ 0 w 355262"/>
                <a:gd name="connsiteY7" fmla="*/ 90413 h 452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5262" h="452065">
                  <a:moveTo>
                    <a:pt x="0" y="90413"/>
                  </a:moveTo>
                  <a:lnTo>
                    <a:pt x="177631" y="90413"/>
                  </a:lnTo>
                  <a:lnTo>
                    <a:pt x="177631" y="0"/>
                  </a:lnTo>
                  <a:lnTo>
                    <a:pt x="355262" y="226033"/>
                  </a:lnTo>
                  <a:lnTo>
                    <a:pt x="177631" y="452065"/>
                  </a:lnTo>
                  <a:lnTo>
                    <a:pt x="177631" y="361652"/>
                  </a:lnTo>
                  <a:lnTo>
                    <a:pt x="0" y="361652"/>
                  </a:lnTo>
                  <a:lnTo>
                    <a:pt x="0" y="90413"/>
                  </a:lnTo>
                  <a:close/>
                </a:path>
              </a:pathLst>
            </a:custGeom>
          </p:spPr>
          <p:style>
            <a:lnRef idx="0">
              <a:schemeClr val="accent6">
                <a:shade val="90000"/>
                <a:hueOff val="-53636"/>
                <a:satOff val="729"/>
                <a:lumOff val="3081"/>
                <a:alphaOff val="0"/>
              </a:schemeClr>
            </a:lnRef>
            <a:fillRef idx="1">
              <a:schemeClr val="accent6">
                <a:shade val="90000"/>
                <a:hueOff val="-53636"/>
                <a:satOff val="729"/>
                <a:lumOff val="3081"/>
                <a:alphaOff val="0"/>
              </a:schemeClr>
            </a:fillRef>
            <a:effectRef idx="0">
              <a:schemeClr val="accent6">
                <a:shade val="90000"/>
                <a:hueOff val="-53636"/>
                <a:satOff val="729"/>
                <a:lumOff val="308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90412" rIns="106578" bIns="90413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800" kern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F75E84-A47B-6C01-533E-CB123C84968E}"/>
                </a:ext>
              </a:extLst>
            </p:cNvPr>
            <p:cNvSpPr/>
            <p:nvPr/>
          </p:nvSpPr>
          <p:spPr>
            <a:xfrm>
              <a:off x="8006514" y="3126155"/>
              <a:ext cx="1339453" cy="1339453"/>
            </a:xfrm>
            <a:custGeom>
              <a:avLst/>
              <a:gdLst>
                <a:gd name="connsiteX0" fmla="*/ 0 w 1339453"/>
                <a:gd name="connsiteY0" fmla="*/ 669727 h 1339453"/>
                <a:gd name="connsiteX1" fmla="*/ 669727 w 1339453"/>
                <a:gd name="connsiteY1" fmla="*/ 0 h 1339453"/>
                <a:gd name="connsiteX2" fmla="*/ 1339454 w 1339453"/>
                <a:gd name="connsiteY2" fmla="*/ 669727 h 1339453"/>
                <a:gd name="connsiteX3" fmla="*/ 669727 w 1339453"/>
                <a:gd name="connsiteY3" fmla="*/ 1339454 h 1339453"/>
                <a:gd name="connsiteX4" fmla="*/ 0 w 1339453"/>
                <a:gd name="connsiteY4" fmla="*/ 669727 h 1339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9453" h="1339453">
                  <a:moveTo>
                    <a:pt x="0" y="669727"/>
                  </a:moveTo>
                  <a:cubicBezTo>
                    <a:pt x="0" y="299847"/>
                    <a:pt x="299847" y="0"/>
                    <a:pt x="669727" y="0"/>
                  </a:cubicBezTo>
                  <a:cubicBezTo>
                    <a:pt x="1039607" y="0"/>
                    <a:pt x="1339454" y="299847"/>
                    <a:pt x="1339454" y="669727"/>
                  </a:cubicBezTo>
                  <a:cubicBezTo>
                    <a:pt x="1339454" y="1039607"/>
                    <a:pt x="1039607" y="1339454"/>
                    <a:pt x="669727" y="1339454"/>
                  </a:cubicBezTo>
                  <a:cubicBezTo>
                    <a:pt x="299847" y="1339454"/>
                    <a:pt x="0" y="1039607"/>
                    <a:pt x="0" y="669727"/>
                  </a:cubicBezTo>
                  <a:close/>
                </a:path>
              </a:pathLst>
            </a:custGeom>
            <a:solidFill>
              <a:srgbClr val="00B050">
                <a:alpha val="81111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-8889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-8889"/>
              </a:schemeClr>
            </a:effectRef>
            <a:fontRef idx="minor">
              <a:schemeClr val="lt1"/>
            </a:fontRef>
          </p:style>
          <p:txBody>
            <a:bodyPr spcFirstLastPara="0" vert="horz" wrap="square" lIns="203778" tIns="203778" rIns="203778" bIns="203778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Module 2: Introduction to DevOps (42 min):</a:t>
              </a:r>
              <a:br>
                <a:rPr lang="en-US" sz="1200" kern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kern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 to the principles and practices of DevOps, focusing on collaboration, automation, and continuous improvement in software development.</a:t>
              </a:r>
              <a:endParaRPr lang="en-IN" sz="12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5090BB9-39FC-2BB7-2EC2-08A8CEB741B1}"/>
                </a:ext>
              </a:extLst>
            </p:cNvPr>
            <p:cNvSpPr/>
            <p:nvPr/>
          </p:nvSpPr>
          <p:spPr>
            <a:xfrm rot="3792084">
              <a:off x="9107539" y="4401924"/>
              <a:ext cx="355262" cy="452065"/>
            </a:xfrm>
            <a:custGeom>
              <a:avLst/>
              <a:gdLst>
                <a:gd name="connsiteX0" fmla="*/ 0 w 355262"/>
                <a:gd name="connsiteY0" fmla="*/ 90413 h 452065"/>
                <a:gd name="connsiteX1" fmla="*/ 177631 w 355262"/>
                <a:gd name="connsiteY1" fmla="*/ 90413 h 452065"/>
                <a:gd name="connsiteX2" fmla="*/ 177631 w 355262"/>
                <a:gd name="connsiteY2" fmla="*/ 0 h 452065"/>
                <a:gd name="connsiteX3" fmla="*/ 355262 w 355262"/>
                <a:gd name="connsiteY3" fmla="*/ 226033 h 452065"/>
                <a:gd name="connsiteX4" fmla="*/ 177631 w 355262"/>
                <a:gd name="connsiteY4" fmla="*/ 452065 h 452065"/>
                <a:gd name="connsiteX5" fmla="*/ 177631 w 355262"/>
                <a:gd name="connsiteY5" fmla="*/ 361652 h 452065"/>
                <a:gd name="connsiteX6" fmla="*/ 0 w 355262"/>
                <a:gd name="connsiteY6" fmla="*/ 361652 h 452065"/>
                <a:gd name="connsiteX7" fmla="*/ 0 w 355262"/>
                <a:gd name="connsiteY7" fmla="*/ 90413 h 452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5262" h="452065">
                  <a:moveTo>
                    <a:pt x="0" y="90413"/>
                  </a:moveTo>
                  <a:lnTo>
                    <a:pt x="177631" y="90413"/>
                  </a:lnTo>
                  <a:lnTo>
                    <a:pt x="177631" y="0"/>
                  </a:lnTo>
                  <a:lnTo>
                    <a:pt x="355262" y="226033"/>
                  </a:lnTo>
                  <a:lnTo>
                    <a:pt x="177631" y="452065"/>
                  </a:lnTo>
                  <a:lnTo>
                    <a:pt x="177631" y="361652"/>
                  </a:lnTo>
                  <a:lnTo>
                    <a:pt x="0" y="361652"/>
                  </a:lnTo>
                  <a:lnTo>
                    <a:pt x="0" y="90413"/>
                  </a:lnTo>
                  <a:close/>
                </a:path>
              </a:pathLst>
            </a:custGeom>
          </p:spPr>
          <p:style>
            <a:lnRef idx="0">
              <a:schemeClr val="accent6">
                <a:shade val="90000"/>
                <a:hueOff val="-107272"/>
                <a:satOff val="1458"/>
                <a:lumOff val="6163"/>
                <a:alphaOff val="0"/>
              </a:schemeClr>
            </a:lnRef>
            <a:fillRef idx="1">
              <a:schemeClr val="accent6">
                <a:shade val="90000"/>
                <a:hueOff val="-107272"/>
                <a:satOff val="1458"/>
                <a:lumOff val="6163"/>
                <a:alphaOff val="0"/>
              </a:schemeClr>
            </a:fillRef>
            <a:effectRef idx="0">
              <a:schemeClr val="accent6">
                <a:shade val="90000"/>
                <a:hueOff val="-107272"/>
                <a:satOff val="1458"/>
                <a:lumOff val="616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" tIns="90412" rIns="106578" bIns="90414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800" kern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395CBD-713F-265C-D0F1-2F9A38CE7E41}"/>
                </a:ext>
              </a:extLst>
            </p:cNvPr>
            <p:cNvSpPr/>
            <p:nvPr/>
          </p:nvSpPr>
          <p:spPr>
            <a:xfrm>
              <a:off x="8650283" y="4967453"/>
              <a:ext cx="1339453" cy="1339453"/>
            </a:xfrm>
            <a:custGeom>
              <a:avLst/>
              <a:gdLst>
                <a:gd name="connsiteX0" fmla="*/ 0 w 1339453"/>
                <a:gd name="connsiteY0" fmla="*/ 669727 h 1339453"/>
                <a:gd name="connsiteX1" fmla="*/ 669727 w 1339453"/>
                <a:gd name="connsiteY1" fmla="*/ 0 h 1339453"/>
                <a:gd name="connsiteX2" fmla="*/ 1339454 w 1339453"/>
                <a:gd name="connsiteY2" fmla="*/ 669727 h 1339453"/>
                <a:gd name="connsiteX3" fmla="*/ 669727 w 1339453"/>
                <a:gd name="connsiteY3" fmla="*/ 1339454 h 1339453"/>
                <a:gd name="connsiteX4" fmla="*/ 0 w 1339453"/>
                <a:gd name="connsiteY4" fmla="*/ 669727 h 1339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9453" h="1339453">
                  <a:moveTo>
                    <a:pt x="0" y="669727"/>
                  </a:moveTo>
                  <a:cubicBezTo>
                    <a:pt x="0" y="299847"/>
                    <a:pt x="299847" y="0"/>
                    <a:pt x="669727" y="0"/>
                  </a:cubicBezTo>
                  <a:cubicBezTo>
                    <a:pt x="1039607" y="0"/>
                    <a:pt x="1339454" y="299847"/>
                    <a:pt x="1339454" y="669727"/>
                  </a:cubicBezTo>
                  <a:cubicBezTo>
                    <a:pt x="1339454" y="1039607"/>
                    <a:pt x="1039607" y="1339454"/>
                    <a:pt x="669727" y="1339454"/>
                  </a:cubicBezTo>
                  <a:cubicBezTo>
                    <a:pt x="299847" y="1339454"/>
                    <a:pt x="0" y="1039607"/>
                    <a:pt x="0" y="669727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-13333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-13333"/>
              </a:schemeClr>
            </a:effectRef>
            <a:fontRef idx="minor">
              <a:schemeClr val="lt1"/>
            </a:fontRef>
          </p:style>
          <p:txBody>
            <a:bodyPr spcFirstLastPara="0" vert="horz" wrap="square" lIns="203778" tIns="203778" rIns="203778" bIns="203778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Module 3: Introduction to Azure DevOps (21 min):</a:t>
              </a:r>
              <a:br>
                <a:rPr lang="en-US" sz="1200" kern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kern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 overview of Azure DevOps services that support the entire software development lifecycle, enabling teams to plan, develop, and deliver software efficiently.</a:t>
              </a:r>
              <a:endParaRPr lang="en-IN" sz="12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D875C98-0FE8-CDC8-57A1-ABC39984710F}"/>
                </a:ext>
              </a:extLst>
            </p:cNvPr>
            <p:cNvSpPr/>
            <p:nvPr/>
          </p:nvSpPr>
          <p:spPr>
            <a:xfrm rot="21052654">
              <a:off x="8413380" y="5926313"/>
              <a:ext cx="331912" cy="483871"/>
            </a:xfrm>
            <a:custGeom>
              <a:avLst/>
              <a:gdLst>
                <a:gd name="connsiteX0" fmla="*/ 0 w 355262"/>
                <a:gd name="connsiteY0" fmla="*/ 90413 h 452065"/>
                <a:gd name="connsiteX1" fmla="*/ 177631 w 355262"/>
                <a:gd name="connsiteY1" fmla="*/ 90413 h 452065"/>
                <a:gd name="connsiteX2" fmla="*/ 177631 w 355262"/>
                <a:gd name="connsiteY2" fmla="*/ 0 h 452065"/>
                <a:gd name="connsiteX3" fmla="*/ 355262 w 355262"/>
                <a:gd name="connsiteY3" fmla="*/ 226033 h 452065"/>
                <a:gd name="connsiteX4" fmla="*/ 177631 w 355262"/>
                <a:gd name="connsiteY4" fmla="*/ 452065 h 452065"/>
                <a:gd name="connsiteX5" fmla="*/ 177631 w 355262"/>
                <a:gd name="connsiteY5" fmla="*/ 361652 h 452065"/>
                <a:gd name="connsiteX6" fmla="*/ 0 w 355262"/>
                <a:gd name="connsiteY6" fmla="*/ 361652 h 452065"/>
                <a:gd name="connsiteX7" fmla="*/ 0 w 355262"/>
                <a:gd name="connsiteY7" fmla="*/ 90413 h 452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5262" h="452065">
                  <a:moveTo>
                    <a:pt x="355262" y="361652"/>
                  </a:moveTo>
                  <a:lnTo>
                    <a:pt x="177631" y="361652"/>
                  </a:lnTo>
                  <a:lnTo>
                    <a:pt x="177631" y="452065"/>
                  </a:lnTo>
                  <a:lnTo>
                    <a:pt x="0" y="226032"/>
                  </a:lnTo>
                  <a:lnTo>
                    <a:pt x="177631" y="0"/>
                  </a:lnTo>
                  <a:lnTo>
                    <a:pt x="177631" y="90413"/>
                  </a:lnTo>
                  <a:lnTo>
                    <a:pt x="355262" y="90413"/>
                  </a:lnTo>
                  <a:lnTo>
                    <a:pt x="355262" y="361652"/>
                  </a:lnTo>
                  <a:close/>
                </a:path>
              </a:pathLst>
            </a:custGeom>
          </p:spPr>
          <p:style>
            <a:lnRef idx="0">
              <a:schemeClr val="accent6">
                <a:shade val="90000"/>
                <a:hueOff val="-160908"/>
                <a:satOff val="2188"/>
                <a:lumOff val="9244"/>
                <a:alphaOff val="0"/>
              </a:schemeClr>
            </a:lnRef>
            <a:fillRef idx="1">
              <a:schemeClr val="accent6">
                <a:shade val="90000"/>
                <a:hueOff val="-160908"/>
                <a:satOff val="2188"/>
                <a:lumOff val="9244"/>
                <a:alphaOff val="0"/>
              </a:schemeClr>
            </a:fillRef>
            <a:effectRef idx="0">
              <a:schemeClr val="accent6">
                <a:shade val="90000"/>
                <a:hueOff val="-160908"/>
                <a:satOff val="2188"/>
                <a:lumOff val="924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578" tIns="90413" rIns="1" bIns="90413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800" kern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1625DAA-0957-53E9-15BC-1712EEF285E9}"/>
              </a:ext>
            </a:extLst>
          </p:cNvPr>
          <p:cNvSpPr/>
          <p:nvPr/>
        </p:nvSpPr>
        <p:spPr>
          <a:xfrm>
            <a:off x="5706802" y="6286501"/>
            <a:ext cx="2601155" cy="2998600"/>
          </a:xfrm>
          <a:custGeom>
            <a:avLst/>
            <a:gdLst>
              <a:gd name="connsiteX0" fmla="*/ 0 w 1339453"/>
              <a:gd name="connsiteY0" fmla="*/ 669727 h 1339453"/>
              <a:gd name="connsiteX1" fmla="*/ 669727 w 1339453"/>
              <a:gd name="connsiteY1" fmla="*/ 0 h 1339453"/>
              <a:gd name="connsiteX2" fmla="*/ 1339454 w 1339453"/>
              <a:gd name="connsiteY2" fmla="*/ 669727 h 1339453"/>
              <a:gd name="connsiteX3" fmla="*/ 669727 w 1339453"/>
              <a:gd name="connsiteY3" fmla="*/ 1339454 h 1339453"/>
              <a:gd name="connsiteX4" fmla="*/ 0 w 1339453"/>
              <a:gd name="connsiteY4" fmla="*/ 669727 h 1339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453" h="1339453">
                <a:moveTo>
                  <a:pt x="0" y="669727"/>
                </a:moveTo>
                <a:cubicBezTo>
                  <a:pt x="0" y="299847"/>
                  <a:pt x="299847" y="0"/>
                  <a:pt x="669727" y="0"/>
                </a:cubicBezTo>
                <a:cubicBezTo>
                  <a:pt x="1039607" y="0"/>
                  <a:pt x="1339454" y="299847"/>
                  <a:pt x="1339454" y="669727"/>
                </a:cubicBezTo>
                <a:cubicBezTo>
                  <a:pt x="1339454" y="1039607"/>
                  <a:pt x="1039607" y="1339454"/>
                  <a:pt x="669727" y="1339454"/>
                </a:cubicBezTo>
                <a:cubicBezTo>
                  <a:pt x="299847" y="1339454"/>
                  <a:pt x="0" y="1039607"/>
                  <a:pt x="0" y="669727"/>
                </a:cubicBezTo>
                <a:close/>
              </a:path>
            </a:pathLst>
          </a:custGeom>
          <a:solidFill>
            <a:schemeClr val="accent5">
              <a:alpha val="72222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90000"/>
              <a:hueOff val="0"/>
              <a:satOff val="0"/>
              <a:lumOff val="0"/>
              <a:alphaOff val="-17778"/>
            </a:schemeClr>
          </a:fillRef>
          <a:effectRef idx="0">
            <a:schemeClr val="accent6">
              <a:alpha val="90000"/>
              <a:hueOff val="0"/>
              <a:satOff val="0"/>
              <a:lumOff val="0"/>
              <a:alphaOff val="-17778"/>
            </a:schemeClr>
          </a:effectRef>
          <a:fontRef idx="minor">
            <a:schemeClr val="lt1"/>
          </a:fontRef>
        </p:style>
        <p:txBody>
          <a:bodyPr spcFirstLastPara="0" vert="horz" wrap="square" lIns="203778" tIns="203778" rIns="203778" bIns="203778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4: Discover DevOps (15 min):</a:t>
            </a:r>
            <a:br>
              <a:rPr lang="en-US" sz="14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Exploration of DevOps culture and methodologies, emphasizing the importance of collaboration between development and operations teams.</a:t>
            </a:r>
            <a:endParaRPr lang="en-IN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DADAC00-0F60-DBC8-56EC-11CE49EB9BF0}"/>
              </a:ext>
            </a:extLst>
          </p:cNvPr>
          <p:cNvSpPr/>
          <p:nvPr/>
        </p:nvSpPr>
        <p:spPr>
          <a:xfrm rot="16200000">
            <a:off x="6859098" y="9193244"/>
            <a:ext cx="579120" cy="778073"/>
          </a:xfrm>
          <a:custGeom>
            <a:avLst/>
            <a:gdLst>
              <a:gd name="connsiteX0" fmla="*/ 0 w 355262"/>
              <a:gd name="connsiteY0" fmla="*/ 90413 h 452065"/>
              <a:gd name="connsiteX1" fmla="*/ 177631 w 355262"/>
              <a:gd name="connsiteY1" fmla="*/ 90413 h 452065"/>
              <a:gd name="connsiteX2" fmla="*/ 177631 w 355262"/>
              <a:gd name="connsiteY2" fmla="*/ 0 h 452065"/>
              <a:gd name="connsiteX3" fmla="*/ 355262 w 355262"/>
              <a:gd name="connsiteY3" fmla="*/ 226033 h 452065"/>
              <a:gd name="connsiteX4" fmla="*/ 177631 w 355262"/>
              <a:gd name="connsiteY4" fmla="*/ 452065 h 452065"/>
              <a:gd name="connsiteX5" fmla="*/ 177631 w 355262"/>
              <a:gd name="connsiteY5" fmla="*/ 361652 h 452065"/>
              <a:gd name="connsiteX6" fmla="*/ 0 w 355262"/>
              <a:gd name="connsiteY6" fmla="*/ 361652 h 452065"/>
              <a:gd name="connsiteX7" fmla="*/ 0 w 355262"/>
              <a:gd name="connsiteY7" fmla="*/ 90413 h 452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262" h="452065">
                <a:moveTo>
                  <a:pt x="355262" y="361652"/>
                </a:moveTo>
                <a:lnTo>
                  <a:pt x="177631" y="361652"/>
                </a:lnTo>
                <a:lnTo>
                  <a:pt x="177631" y="452065"/>
                </a:lnTo>
                <a:lnTo>
                  <a:pt x="0" y="226032"/>
                </a:lnTo>
                <a:lnTo>
                  <a:pt x="177631" y="0"/>
                </a:lnTo>
                <a:lnTo>
                  <a:pt x="177631" y="90413"/>
                </a:lnTo>
                <a:lnTo>
                  <a:pt x="355262" y="90413"/>
                </a:lnTo>
                <a:lnTo>
                  <a:pt x="355262" y="361652"/>
                </a:lnTo>
                <a:close/>
              </a:path>
            </a:pathLst>
          </a:custGeom>
        </p:spPr>
        <p:style>
          <a:lnRef idx="0">
            <a:schemeClr val="accent6">
              <a:shade val="90000"/>
              <a:hueOff val="-160908"/>
              <a:satOff val="2188"/>
              <a:lumOff val="9244"/>
              <a:alphaOff val="0"/>
            </a:schemeClr>
          </a:lnRef>
          <a:fillRef idx="1">
            <a:schemeClr val="accent6">
              <a:shade val="90000"/>
              <a:hueOff val="-160908"/>
              <a:satOff val="2188"/>
              <a:lumOff val="9244"/>
              <a:alphaOff val="0"/>
            </a:schemeClr>
          </a:fillRef>
          <a:effectRef idx="0">
            <a:schemeClr val="accent6">
              <a:shade val="90000"/>
              <a:hueOff val="-160908"/>
              <a:satOff val="2188"/>
              <a:lumOff val="924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578" tIns="90413" rIns="1" bIns="90413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8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414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76D60D-9D2F-1C47-C953-CEE14F057B5F}"/>
              </a:ext>
            </a:extLst>
          </p:cNvPr>
          <p:cNvSpPr/>
          <p:nvPr/>
        </p:nvSpPr>
        <p:spPr>
          <a:xfrm>
            <a:off x="152400" y="1559906"/>
            <a:ext cx="2930121" cy="2636869"/>
          </a:xfrm>
          <a:custGeom>
            <a:avLst/>
            <a:gdLst>
              <a:gd name="connsiteX0" fmla="*/ 0 w 1339453"/>
              <a:gd name="connsiteY0" fmla="*/ 669727 h 1339453"/>
              <a:gd name="connsiteX1" fmla="*/ 669727 w 1339453"/>
              <a:gd name="connsiteY1" fmla="*/ 0 h 1339453"/>
              <a:gd name="connsiteX2" fmla="*/ 1339454 w 1339453"/>
              <a:gd name="connsiteY2" fmla="*/ 669727 h 1339453"/>
              <a:gd name="connsiteX3" fmla="*/ 669727 w 1339453"/>
              <a:gd name="connsiteY3" fmla="*/ 1339454 h 1339453"/>
              <a:gd name="connsiteX4" fmla="*/ 0 w 1339453"/>
              <a:gd name="connsiteY4" fmla="*/ 669727 h 1339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453" h="1339453">
                <a:moveTo>
                  <a:pt x="0" y="669727"/>
                </a:moveTo>
                <a:cubicBezTo>
                  <a:pt x="0" y="299847"/>
                  <a:pt x="299847" y="0"/>
                  <a:pt x="669727" y="0"/>
                </a:cubicBezTo>
                <a:cubicBezTo>
                  <a:pt x="1039607" y="0"/>
                  <a:pt x="1339454" y="299847"/>
                  <a:pt x="1339454" y="669727"/>
                </a:cubicBezTo>
                <a:cubicBezTo>
                  <a:pt x="1339454" y="1039607"/>
                  <a:pt x="1039607" y="1339454"/>
                  <a:pt x="669727" y="1339454"/>
                </a:cubicBezTo>
                <a:cubicBezTo>
                  <a:pt x="299847" y="1339454"/>
                  <a:pt x="0" y="1039607"/>
                  <a:pt x="0" y="669727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90000"/>
              <a:hueOff val="0"/>
              <a:satOff val="0"/>
              <a:lumOff val="0"/>
              <a:alphaOff val="-22222"/>
            </a:schemeClr>
          </a:fillRef>
          <a:effectRef idx="0">
            <a:schemeClr val="accent6">
              <a:alpha val="90000"/>
              <a:hueOff val="0"/>
              <a:satOff val="0"/>
              <a:lumOff val="0"/>
              <a:alphaOff val="-22222"/>
            </a:schemeClr>
          </a:effectRef>
          <a:fontRef idx="minor">
            <a:schemeClr val="lt1"/>
          </a:fontRef>
        </p:style>
        <p:txBody>
          <a:bodyPr spcFirstLastPara="0" vert="horz" wrap="square" lIns="203778" tIns="203778" rIns="203778" bIns="203778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5: Develop with DevOps (52 min):</a:t>
            </a:r>
            <a:br>
              <a:rPr lang="en-US" sz="14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practices for software development within a DevOps framework, including coding standards, version control, and collaboration tools.</a:t>
            </a:r>
            <a:endParaRPr lang="en-IN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45B56C-B12A-CF95-C774-2960CC038247}"/>
              </a:ext>
            </a:extLst>
          </p:cNvPr>
          <p:cNvSpPr/>
          <p:nvPr/>
        </p:nvSpPr>
        <p:spPr>
          <a:xfrm>
            <a:off x="3718539" y="1583719"/>
            <a:ext cx="2810000" cy="2613056"/>
          </a:xfrm>
          <a:custGeom>
            <a:avLst/>
            <a:gdLst>
              <a:gd name="connsiteX0" fmla="*/ 0 w 1339453"/>
              <a:gd name="connsiteY0" fmla="*/ 669727 h 1339453"/>
              <a:gd name="connsiteX1" fmla="*/ 669727 w 1339453"/>
              <a:gd name="connsiteY1" fmla="*/ 0 h 1339453"/>
              <a:gd name="connsiteX2" fmla="*/ 1339454 w 1339453"/>
              <a:gd name="connsiteY2" fmla="*/ 669727 h 1339453"/>
              <a:gd name="connsiteX3" fmla="*/ 669727 w 1339453"/>
              <a:gd name="connsiteY3" fmla="*/ 1339454 h 1339453"/>
              <a:gd name="connsiteX4" fmla="*/ 0 w 1339453"/>
              <a:gd name="connsiteY4" fmla="*/ 669727 h 1339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453" h="1339453">
                <a:moveTo>
                  <a:pt x="0" y="669727"/>
                </a:moveTo>
                <a:cubicBezTo>
                  <a:pt x="0" y="299847"/>
                  <a:pt x="299847" y="0"/>
                  <a:pt x="669727" y="0"/>
                </a:cubicBezTo>
                <a:cubicBezTo>
                  <a:pt x="1039607" y="0"/>
                  <a:pt x="1339454" y="299847"/>
                  <a:pt x="1339454" y="669727"/>
                </a:cubicBezTo>
                <a:cubicBezTo>
                  <a:pt x="1339454" y="1039607"/>
                  <a:pt x="1039607" y="1339454"/>
                  <a:pt x="669727" y="1339454"/>
                </a:cubicBezTo>
                <a:cubicBezTo>
                  <a:pt x="299847" y="1339454"/>
                  <a:pt x="0" y="1039607"/>
                  <a:pt x="0" y="669727"/>
                </a:cubicBezTo>
                <a:close/>
              </a:path>
            </a:pathLst>
          </a:custGeom>
          <a:solidFill>
            <a:srgbClr val="FF0000">
              <a:alpha val="63333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90000"/>
              <a:hueOff val="0"/>
              <a:satOff val="0"/>
              <a:lumOff val="0"/>
              <a:alphaOff val="-26667"/>
            </a:schemeClr>
          </a:fillRef>
          <a:effectRef idx="0">
            <a:schemeClr val="accent6">
              <a:alpha val="90000"/>
              <a:hueOff val="0"/>
              <a:satOff val="0"/>
              <a:lumOff val="0"/>
              <a:alphaOff val="-26667"/>
            </a:schemeClr>
          </a:effectRef>
          <a:fontRef idx="minor">
            <a:schemeClr val="lt1"/>
          </a:fontRef>
        </p:style>
        <p:txBody>
          <a:bodyPr spcFirstLastPara="0" vert="horz" wrap="square" lIns="203778" tIns="203778" rIns="203778" bIns="203778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6: Deliver with DevOps (57 min):</a:t>
            </a:r>
            <a:br>
              <a:rPr lang="en-US" sz="14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Strategies for continuous delivery and deployment in DevOps, focusing on automation, testing, and monitoring to enhance software release cycles.</a:t>
            </a:r>
            <a:endParaRPr lang="en-IN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470062F-A733-4B68-B4B8-2924A6CA4EF2}"/>
              </a:ext>
            </a:extLst>
          </p:cNvPr>
          <p:cNvSpPr/>
          <p:nvPr/>
        </p:nvSpPr>
        <p:spPr>
          <a:xfrm>
            <a:off x="7179820" y="1559906"/>
            <a:ext cx="2977510" cy="2636869"/>
          </a:xfrm>
          <a:custGeom>
            <a:avLst/>
            <a:gdLst>
              <a:gd name="connsiteX0" fmla="*/ 0 w 1339453"/>
              <a:gd name="connsiteY0" fmla="*/ 669727 h 1339453"/>
              <a:gd name="connsiteX1" fmla="*/ 669727 w 1339453"/>
              <a:gd name="connsiteY1" fmla="*/ 0 h 1339453"/>
              <a:gd name="connsiteX2" fmla="*/ 1339454 w 1339453"/>
              <a:gd name="connsiteY2" fmla="*/ 669727 h 1339453"/>
              <a:gd name="connsiteX3" fmla="*/ 669727 w 1339453"/>
              <a:gd name="connsiteY3" fmla="*/ 1339454 h 1339453"/>
              <a:gd name="connsiteX4" fmla="*/ 0 w 1339453"/>
              <a:gd name="connsiteY4" fmla="*/ 669727 h 1339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453" h="1339453">
                <a:moveTo>
                  <a:pt x="0" y="669727"/>
                </a:moveTo>
                <a:cubicBezTo>
                  <a:pt x="0" y="299847"/>
                  <a:pt x="299847" y="0"/>
                  <a:pt x="669727" y="0"/>
                </a:cubicBezTo>
                <a:cubicBezTo>
                  <a:pt x="1039607" y="0"/>
                  <a:pt x="1339454" y="299847"/>
                  <a:pt x="1339454" y="669727"/>
                </a:cubicBezTo>
                <a:cubicBezTo>
                  <a:pt x="1339454" y="1039607"/>
                  <a:pt x="1039607" y="1339454"/>
                  <a:pt x="669727" y="1339454"/>
                </a:cubicBezTo>
                <a:cubicBezTo>
                  <a:pt x="299847" y="1339454"/>
                  <a:pt x="0" y="1039607"/>
                  <a:pt x="0" y="669727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90000"/>
              <a:hueOff val="0"/>
              <a:satOff val="0"/>
              <a:lumOff val="0"/>
              <a:alphaOff val="-31111"/>
            </a:schemeClr>
          </a:fillRef>
          <a:effectRef idx="0">
            <a:schemeClr val="accent6">
              <a:alpha val="90000"/>
              <a:hueOff val="0"/>
              <a:satOff val="0"/>
              <a:lumOff val="0"/>
              <a:alphaOff val="-31111"/>
            </a:schemeClr>
          </a:effectRef>
          <a:fontRef idx="minor">
            <a:schemeClr val="lt1"/>
          </a:fontRef>
        </p:style>
        <p:txBody>
          <a:bodyPr spcFirstLastPara="0" vert="horz" wrap="square" lIns="203778" tIns="203778" rIns="203778" bIns="203778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7: Operate with DevOps (53 min):</a:t>
            </a:r>
            <a:br>
              <a:rPr lang="en-US" sz="14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Techniques for managing and maintaining applications in production, including incident management, monitoring, and performance optimization.</a:t>
            </a:r>
            <a:endParaRPr lang="en-IN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6BE3073-2A9B-17C8-F3B7-99B19B387FC9}"/>
              </a:ext>
            </a:extLst>
          </p:cNvPr>
          <p:cNvSpPr/>
          <p:nvPr/>
        </p:nvSpPr>
        <p:spPr>
          <a:xfrm>
            <a:off x="7182583" y="4973960"/>
            <a:ext cx="3147580" cy="3236928"/>
          </a:xfrm>
          <a:custGeom>
            <a:avLst/>
            <a:gdLst>
              <a:gd name="connsiteX0" fmla="*/ 0 w 1339453"/>
              <a:gd name="connsiteY0" fmla="*/ 669727 h 1339453"/>
              <a:gd name="connsiteX1" fmla="*/ 669727 w 1339453"/>
              <a:gd name="connsiteY1" fmla="*/ 0 h 1339453"/>
              <a:gd name="connsiteX2" fmla="*/ 1339454 w 1339453"/>
              <a:gd name="connsiteY2" fmla="*/ 669727 h 1339453"/>
              <a:gd name="connsiteX3" fmla="*/ 669727 w 1339453"/>
              <a:gd name="connsiteY3" fmla="*/ 1339454 h 1339453"/>
              <a:gd name="connsiteX4" fmla="*/ 0 w 1339453"/>
              <a:gd name="connsiteY4" fmla="*/ 669727 h 1339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453" h="1339453">
                <a:moveTo>
                  <a:pt x="0" y="669727"/>
                </a:moveTo>
                <a:cubicBezTo>
                  <a:pt x="0" y="299847"/>
                  <a:pt x="299847" y="0"/>
                  <a:pt x="669727" y="0"/>
                </a:cubicBezTo>
                <a:cubicBezTo>
                  <a:pt x="1039607" y="0"/>
                  <a:pt x="1339454" y="299847"/>
                  <a:pt x="1339454" y="669727"/>
                </a:cubicBezTo>
                <a:cubicBezTo>
                  <a:pt x="1339454" y="1039607"/>
                  <a:pt x="1039607" y="1339454"/>
                  <a:pt x="669727" y="1339454"/>
                </a:cubicBezTo>
                <a:cubicBezTo>
                  <a:pt x="299847" y="1339454"/>
                  <a:pt x="0" y="1039607"/>
                  <a:pt x="0" y="669727"/>
                </a:cubicBezTo>
                <a:close/>
              </a:path>
            </a:pathLst>
          </a:custGeom>
          <a:solidFill>
            <a:srgbClr val="FFFF00">
              <a:alpha val="54444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90000"/>
              <a:hueOff val="0"/>
              <a:satOff val="0"/>
              <a:lumOff val="0"/>
              <a:alphaOff val="-35556"/>
            </a:schemeClr>
          </a:fillRef>
          <a:effectRef idx="0">
            <a:schemeClr val="accent6">
              <a:alpha val="90000"/>
              <a:hueOff val="0"/>
              <a:satOff val="0"/>
              <a:lumOff val="0"/>
              <a:alphaOff val="-35556"/>
            </a:schemeClr>
          </a:effectRef>
          <a:fontRef idx="minor">
            <a:schemeClr val="lt1"/>
          </a:fontRef>
        </p:style>
        <p:txBody>
          <a:bodyPr spcFirstLastPara="0" vert="horz" wrap="square" lIns="203778" tIns="203778" rIns="203778" bIns="203778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8: Integrate with Azure Pipelines (27 min):</a:t>
            </a:r>
            <a:b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Azure Pipelines, a CI/CD service that automates the building, testing, and deployment of applications across multiple environments.</a:t>
            </a:r>
            <a:endParaRPr lang="en-IN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83239AA-6FB8-F60C-C72B-E488B8B54740}"/>
              </a:ext>
            </a:extLst>
          </p:cNvPr>
          <p:cNvSpPr/>
          <p:nvPr/>
        </p:nvSpPr>
        <p:spPr>
          <a:xfrm>
            <a:off x="3107351" y="2174174"/>
            <a:ext cx="502198" cy="683997"/>
          </a:xfrm>
          <a:custGeom>
            <a:avLst/>
            <a:gdLst>
              <a:gd name="connsiteX0" fmla="*/ 0 w 355262"/>
              <a:gd name="connsiteY0" fmla="*/ 90413 h 452065"/>
              <a:gd name="connsiteX1" fmla="*/ 177631 w 355262"/>
              <a:gd name="connsiteY1" fmla="*/ 90413 h 452065"/>
              <a:gd name="connsiteX2" fmla="*/ 177631 w 355262"/>
              <a:gd name="connsiteY2" fmla="*/ 0 h 452065"/>
              <a:gd name="connsiteX3" fmla="*/ 355262 w 355262"/>
              <a:gd name="connsiteY3" fmla="*/ 226033 h 452065"/>
              <a:gd name="connsiteX4" fmla="*/ 177631 w 355262"/>
              <a:gd name="connsiteY4" fmla="*/ 452065 h 452065"/>
              <a:gd name="connsiteX5" fmla="*/ 177631 w 355262"/>
              <a:gd name="connsiteY5" fmla="*/ 361652 h 452065"/>
              <a:gd name="connsiteX6" fmla="*/ 0 w 355262"/>
              <a:gd name="connsiteY6" fmla="*/ 361652 h 452065"/>
              <a:gd name="connsiteX7" fmla="*/ 0 w 355262"/>
              <a:gd name="connsiteY7" fmla="*/ 90413 h 452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262" h="452065">
                <a:moveTo>
                  <a:pt x="0" y="90413"/>
                </a:moveTo>
                <a:lnTo>
                  <a:pt x="177631" y="90413"/>
                </a:lnTo>
                <a:lnTo>
                  <a:pt x="177631" y="0"/>
                </a:lnTo>
                <a:lnTo>
                  <a:pt x="355262" y="226033"/>
                </a:lnTo>
                <a:lnTo>
                  <a:pt x="177631" y="452065"/>
                </a:lnTo>
                <a:lnTo>
                  <a:pt x="177631" y="361652"/>
                </a:lnTo>
                <a:lnTo>
                  <a:pt x="0" y="361652"/>
                </a:lnTo>
                <a:lnTo>
                  <a:pt x="0" y="90413"/>
                </a:lnTo>
                <a:close/>
              </a:path>
            </a:pathLst>
          </a:custGeom>
        </p:spPr>
        <p:style>
          <a:lnRef idx="0">
            <a:schemeClr val="accent6">
              <a:shade val="90000"/>
              <a:hueOff val="-429088"/>
              <a:satOff val="5834"/>
              <a:lumOff val="24651"/>
              <a:alphaOff val="0"/>
            </a:schemeClr>
          </a:lnRef>
          <a:fillRef idx="1">
            <a:schemeClr val="accent6">
              <a:shade val="90000"/>
              <a:hueOff val="-429088"/>
              <a:satOff val="5834"/>
              <a:lumOff val="24651"/>
              <a:alphaOff val="0"/>
            </a:schemeClr>
          </a:fillRef>
          <a:effectRef idx="0">
            <a:schemeClr val="accent6">
              <a:shade val="90000"/>
              <a:hueOff val="-429088"/>
              <a:satOff val="5834"/>
              <a:lumOff val="2465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0412" rIns="106579" bIns="90413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2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FF42FDE-7800-B159-3C1D-17407F7217FB}"/>
              </a:ext>
            </a:extLst>
          </p:cNvPr>
          <p:cNvSpPr/>
          <p:nvPr/>
        </p:nvSpPr>
        <p:spPr>
          <a:xfrm>
            <a:off x="3609549" y="4973961"/>
            <a:ext cx="3010363" cy="3236927"/>
          </a:xfrm>
          <a:custGeom>
            <a:avLst/>
            <a:gdLst>
              <a:gd name="connsiteX0" fmla="*/ 0 w 1339453"/>
              <a:gd name="connsiteY0" fmla="*/ 669727 h 1339453"/>
              <a:gd name="connsiteX1" fmla="*/ 669727 w 1339453"/>
              <a:gd name="connsiteY1" fmla="*/ 0 h 1339453"/>
              <a:gd name="connsiteX2" fmla="*/ 1339454 w 1339453"/>
              <a:gd name="connsiteY2" fmla="*/ 669727 h 1339453"/>
              <a:gd name="connsiteX3" fmla="*/ 669727 w 1339453"/>
              <a:gd name="connsiteY3" fmla="*/ 1339454 h 1339453"/>
              <a:gd name="connsiteX4" fmla="*/ 0 w 1339453"/>
              <a:gd name="connsiteY4" fmla="*/ 669727 h 1339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453" h="1339453">
                <a:moveTo>
                  <a:pt x="0" y="669727"/>
                </a:moveTo>
                <a:cubicBezTo>
                  <a:pt x="0" y="299847"/>
                  <a:pt x="299847" y="0"/>
                  <a:pt x="669727" y="0"/>
                </a:cubicBezTo>
                <a:cubicBezTo>
                  <a:pt x="1039607" y="0"/>
                  <a:pt x="1339454" y="299847"/>
                  <a:pt x="1339454" y="669727"/>
                </a:cubicBezTo>
                <a:cubicBezTo>
                  <a:pt x="1339454" y="1039607"/>
                  <a:pt x="1039607" y="1339454"/>
                  <a:pt x="669727" y="1339454"/>
                </a:cubicBezTo>
                <a:cubicBezTo>
                  <a:pt x="299847" y="1339454"/>
                  <a:pt x="0" y="1039607"/>
                  <a:pt x="0" y="669727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90000"/>
              <a:hueOff val="0"/>
              <a:satOff val="0"/>
              <a:lumOff val="0"/>
              <a:alphaOff val="-40000"/>
            </a:schemeClr>
          </a:fillRef>
          <a:effectRef idx="0">
            <a:schemeClr val="accent6">
              <a:alpha val="90000"/>
              <a:hueOff val="0"/>
              <a:satOff val="0"/>
              <a:lumOff val="0"/>
              <a:alphaOff val="-40000"/>
            </a:schemeClr>
          </a:effectRef>
          <a:fontRef idx="minor">
            <a:schemeClr val="lt1"/>
          </a:fontRef>
        </p:style>
        <p:txBody>
          <a:bodyPr spcFirstLastPara="0" vert="horz" wrap="square" lIns="203778" tIns="203778" rIns="203778" bIns="203778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9: Introduction to Azure Cloud Shell:</a:t>
            </a:r>
            <a:b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browser-based shell experience that enables users to manage Azure resources using command-line tools and scripts without local setup.</a:t>
            </a:r>
            <a:endParaRPr lang="en-IN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F291C3E-B5E4-2C81-D5D5-A1CE968CFA03}"/>
              </a:ext>
            </a:extLst>
          </p:cNvPr>
          <p:cNvSpPr/>
          <p:nvPr/>
        </p:nvSpPr>
        <p:spPr>
          <a:xfrm>
            <a:off x="6561011" y="2174172"/>
            <a:ext cx="502198" cy="683997"/>
          </a:xfrm>
          <a:custGeom>
            <a:avLst/>
            <a:gdLst>
              <a:gd name="connsiteX0" fmla="*/ 0 w 355262"/>
              <a:gd name="connsiteY0" fmla="*/ 90413 h 452065"/>
              <a:gd name="connsiteX1" fmla="*/ 177631 w 355262"/>
              <a:gd name="connsiteY1" fmla="*/ 90413 h 452065"/>
              <a:gd name="connsiteX2" fmla="*/ 177631 w 355262"/>
              <a:gd name="connsiteY2" fmla="*/ 0 h 452065"/>
              <a:gd name="connsiteX3" fmla="*/ 355262 w 355262"/>
              <a:gd name="connsiteY3" fmla="*/ 226033 h 452065"/>
              <a:gd name="connsiteX4" fmla="*/ 177631 w 355262"/>
              <a:gd name="connsiteY4" fmla="*/ 452065 h 452065"/>
              <a:gd name="connsiteX5" fmla="*/ 177631 w 355262"/>
              <a:gd name="connsiteY5" fmla="*/ 361652 h 452065"/>
              <a:gd name="connsiteX6" fmla="*/ 0 w 355262"/>
              <a:gd name="connsiteY6" fmla="*/ 361652 h 452065"/>
              <a:gd name="connsiteX7" fmla="*/ 0 w 355262"/>
              <a:gd name="connsiteY7" fmla="*/ 90413 h 452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262" h="452065">
                <a:moveTo>
                  <a:pt x="0" y="90413"/>
                </a:moveTo>
                <a:lnTo>
                  <a:pt x="177631" y="90413"/>
                </a:lnTo>
                <a:lnTo>
                  <a:pt x="177631" y="0"/>
                </a:lnTo>
                <a:lnTo>
                  <a:pt x="355262" y="226033"/>
                </a:lnTo>
                <a:lnTo>
                  <a:pt x="177631" y="452065"/>
                </a:lnTo>
                <a:lnTo>
                  <a:pt x="177631" y="361652"/>
                </a:lnTo>
                <a:lnTo>
                  <a:pt x="0" y="361652"/>
                </a:lnTo>
                <a:lnTo>
                  <a:pt x="0" y="90413"/>
                </a:lnTo>
                <a:close/>
              </a:path>
            </a:pathLst>
          </a:custGeom>
        </p:spPr>
        <p:style>
          <a:lnRef idx="0">
            <a:schemeClr val="accent6">
              <a:shade val="90000"/>
              <a:hueOff val="-429088"/>
              <a:satOff val="5834"/>
              <a:lumOff val="24651"/>
              <a:alphaOff val="0"/>
            </a:schemeClr>
          </a:lnRef>
          <a:fillRef idx="1">
            <a:schemeClr val="accent6">
              <a:shade val="90000"/>
              <a:hueOff val="-429088"/>
              <a:satOff val="5834"/>
              <a:lumOff val="24651"/>
              <a:alphaOff val="0"/>
            </a:schemeClr>
          </a:fillRef>
          <a:effectRef idx="0">
            <a:schemeClr val="accent6">
              <a:shade val="90000"/>
              <a:hueOff val="-429088"/>
              <a:satOff val="5834"/>
              <a:lumOff val="2465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0412" rIns="106579" bIns="90413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C175D26-4893-EB27-4575-A6D2DE496009}"/>
              </a:ext>
            </a:extLst>
          </p:cNvPr>
          <p:cNvSpPr/>
          <p:nvPr/>
        </p:nvSpPr>
        <p:spPr>
          <a:xfrm rot="5400000">
            <a:off x="8417475" y="4243369"/>
            <a:ext cx="502198" cy="683997"/>
          </a:xfrm>
          <a:custGeom>
            <a:avLst/>
            <a:gdLst>
              <a:gd name="connsiteX0" fmla="*/ 0 w 355262"/>
              <a:gd name="connsiteY0" fmla="*/ 90413 h 452065"/>
              <a:gd name="connsiteX1" fmla="*/ 177631 w 355262"/>
              <a:gd name="connsiteY1" fmla="*/ 90413 h 452065"/>
              <a:gd name="connsiteX2" fmla="*/ 177631 w 355262"/>
              <a:gd name="connsiteY2" fmla="*/ 0 h 452065"/>
              <a:gd name="connsiteX3" fmla="*/ 355262 w 355262"/>
              <a:gd name="connsiteY3" fmla="*/ 226033 h 452065"/>
              <a:gd name="connsiteX4" fmla="*/ 177631 w 355262"/>
              <a:gd name="connsiteY4" fmla="*/ 452065 h 452065"/>
              <a:gd name="connsiteX5" fmla="*/ 177631 w 355262"/>
              <a:gd name="connsiteY5" fmla="*/ 361652 h 452065"/>
              <a:gd name="connsiteX6" fmla="*/ 0 w 355262"/>
              <a:gd name="connsiteY6" fmla="*/ 361652 h 452065"/>
              <a:gd name="connsiteX7" fmla="*/ 0 w 355262"/>
              <a:gd name="connsiteY7" fmla="*/ 90413 h 452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262" h="452065">
                <a:moveTo>
                  <a:pt x="0" y="90413"/>
                </a:moveTo>
                <a:lnTo>
                  <a:pt x="177631" y="90413"/>
                </a:lnTo>
                <a:lnTo>
                  <a:pt x="177631" y="0"/>
                </a:lnTo>
                <a:lnTo>
                  <a:pt x="355262" y="226033"/>
                </a:lnTo>
                <a:lnTo>
                  <a:pt x="177631" y="452065"/>
                </a:lnTo>
                <a:lnTo>
                  <a:pt x="177631" y="361652"/>
                </a:lnTo>
                <a:lnTo>
                  <a:pt x="0" y="361652"/>
                </a:lnTo>
                <a:lnTo>
                  <a:pt x="0" y="90413"/>
                </a:lnTo>
                <a:close/>
              </a:path>
            </a:pathLst>
          </a:custGeom>
        </p:spPr>
        <p:style>
          <a:lnRef idx="0">
            <a:schemeClr val="accent6">
              <a:shade val="90000"/>
              <a:hueOff val="-429088"/>
              <a:satOff val="5834"/>
              <a:lumOff val="24651"/>
              <a:alphaOff val="0"/>
            </a:schemeClr>
          </a:lnRef>
          <a:fillRef idx="1">
            <a:schemeClr val="accent6">
              <a:shade val="90000"/>
              <a:hueOff val="-429088"/>
              <a:satOff val="5834"/>
              <a:lumOff val="24651"/>
              <a:alphaOff val="0"/>
            </a:schemeClr>
          </a:fillRef>
          <a:effectRef idx="0">
            <a:schemeClr val="accent6">
              <a:shade val="90000"/>
              <a:hueOff val="-429088"/>
              <a:satOff val="5834"/>
              <a:lumOff val="2465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0412" rIns="106579" bIns="90413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A2CA97-C01B-53CA-A556-979D6D22E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4506" y="829800"/>
            <a:ext cx="5679490" cy="3704099"/>
          </a:xfrm>
          <a:prstGeom prst="rect">
            <a:avLst/>
          </a:prstGeom>
        </p:spPr>
      </p:pic>
      <p:pic>
        <p:nvPicPr>
          <p:cNvPr id="10" name="Picture 9" descr="A blue and white logo">
            <a:extLst>
              <a:ext uri="{FF2B5EF4-FFF2-40B4-BE49-F238E27FC236}">
                <a16:creationId xmlns:a16="http://schemas.microsoft.com/office/drawing/2014/main" id="{03140035-B10E-5B57-3B2D-0EA02BCC2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400" y="4533900"/>
            <a:ext cx="5751450" cy="55626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E3139E2-EABE-19B4-B923-A5A638DEDCA7}"/>
              </a:ext>
            </a:extLst>
          </p:cNvPr>
          <p:cNvSpPr/>
          <p:nvPr/>
        </p:nvSpPr>
        <p:spPr>
          <a:xfrm rot="10551445">
            <a:off x="6659202" y="6973201"/>
            <a:ext cx="502198" cy="683997"/>
          </a:xfrm>
          <a:custGeom>
            <a:avLst/>
            <a:gdLst>
              <a:gd name="connsiteX0" fmla="*/ 0 w 355262"/>
              <a:gd name="connsiteY0" fmla="*/ 90413 h 452065"/>
              <a:gd name="connsiteX1" fmla="*/ 177631 w 355262"/>
              <a:gd name="connsiteY1" fmla="*/ 90413 h 452065"/>
              <a:gd name="connsiteX2" fmla="*/ 177631 w 355262"/>
              <a:gd name="connsiteY2" fmla="*/ 0 h 452065"/>
              <a:gd name="connsiteX3" fmla="*/ 355262 w 355262"/>
              <a:gd name="connsiteY3" fmla="*/ 226033 h 452065"/>
              <a:gd name="connsiteX4" fmla="*/ 177631 w 355262"/>
              <a:gd name="connsiteY4" fmla="*/ 452065 h 452065"/>
              <a:gd name="connsiteX5" fmla="*/ 177631 w 355262"/>
              <a:gd name="connsiteY5" fmla="*/ 361652 h 452065"/>
              <a:gd name="connsiteX6" fmla="*/ 0 w 355262"/>
              <a:gd name="connsiteY6" fmla="*/ 361652 h 452065"/>
              <a:gd name="connsiteX7" fmla="*/ 0 w 355262"/>
              <a:gd name="connsiteY7" fmla="*/ 90413 h 452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262" h="452065">
                <a:moveTo>
                  <a:pt x="0" y="90413"/>
                </a:moveTo>
                <a:lnTo>
                  <a:pt x="177631" y="90413"/>
                </a:lnTo>
                <a:lnTo>
                  <a:pt x="177631" y="0"/>
                </a:lnTo>
                <a:lnTo>
                  <a:pt x="355262" y="226033"/>
                </a:lnTo>
                <a:lnTo>
                  <a:pt x="177631" y="452065"/>
                </a:lnTo>
                <a:lnTo>
                  <a:pt x="177631" y="361652"/>
                </a:lnTo>
                <a:lnTo>
                  <a:pt x="0" y="361652"/>
                </a:lnTo>
                <a:lnTo>
                  <a:pt x="0" y="90413"/>
                </a:lnTo>
                <a:close/>
              </a:path>
            </a:pathLst>
          </a:custGeom>
        </p:spPr>
        <p:style>
          <a:lnRef idx="0">
            <a:schemeClr val="accent6">
              <a:shade val="90000"/>
              <a:hueOff val="-429088"/>
              <a:satOff val="5834"/>
              <a:lumOff val="24651"/>
              <a:alphaOff val="0"/>
            </a:schemeClr>
          </a:lnRef>
          <a:fillRef idx="1">
            <a:schemeClr val="accent6">
              <a:shade val="90000"/>
              <a:hueOff val="-429088"/>
              <a:satOff val="5834"/>
              <a:lumOff val="24651"/>
              <a:alphaOff val="0"/>
            </a:schemeClr>
          </a:fillRef>
          <a:effectRef idx="0">
            <a:schemeClr val="accent6">
              <a:shade val="90000"/>
              <a:hueOff val="-429088"/>
              <a:satOff val="5834"/>
              <a:lumOff val="2465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0412" rIns="106579" bIns="90413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2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97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4" name="Rectangle 4113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8283427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1F5CC51-CD6A-FD47-96DE-2A05C7763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928" y="821722"/>
            <a:ext cx="7768440" cy="47109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</a:rPr>
              <a:t>Continuous Integration: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 The practice of automating code integration to </a:t>
            </a:r>
            <a:r>
              <a:rPr lang="en-US" altLang="en-US" sz="2800" dirty="0"/>
              <a:t>development process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 detect and address issues early in the.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</a:rPr>
              <a:t>Automation: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 Streamlining deployment processes to reduce manual intervention and increase efficiency in software delivery.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</a:rPr>
              <a:t>Collaboration: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 Enhancing communication and teamwork between development and operations teams to foster a shared understanding of goals and challenges. </a:t>
            </a:r>
          </a:p>
        </p:txBody>
      </p:sp>
      <p:pic>
        <p:nvPicPr>
          <p:cNvPr id="7" name="Picture 6" descr="A blue and white logo">
            <a:extLst>
              <a:ext uri="{FF2B5EF4-FFF2-40B4-BE49-F238E27FC236}">
                <a16:creationId xmlns:a16="http://schemas.microsoft.com/office/drawing/2014/main" id="{4D82E625-D265-5113-85EC-91110E8C8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32" y="2360140"/>
            <a:ext cx="6290077" cy="5566719"/>
          </a:xfrm>
          <a:prstGeom prst="rect">
            <a:avLst/>
          </a:prstGeom>
        </p:spPr>
      </p:pic>
      <p:pic>
        <p:nvPicPr>
          <p:cNvPr id="4102" name="Picture 6" descr="Building a CI/CD Pipeline Using Azure DevOps">
            <a:extLst>
              <a:ext uri="{FF2B5EF4-FFF2-40B4-BE49-F238E27FC236}">
                <a16:creationId xmlns:a16="http://schemas.microsoft.com/office/drawing/2014/main" id="{A49D2481-7D65-B32E-DEFF-F995E9C7D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8201" y="5156903"/>
            <a:ext cx="8590168" cy="471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What Is Azure DevOps? Services, Examples, and Best Practices">
            <a:extLst>
              <a:ext uri="{FF2B5EF4-FFF2-40B4-BE49-F238E27FC236}">
                <a16:creationId xmlns:a16="http://schemas.microsoft.com/office/drawing/2014/main" id="{121EE216-E9DF-67D8-AF12-58FBF1A484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58400" y="4838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179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190</TotalTime>
  <Words>828</Words>
  <Application>Microsoft Office PowerPoint</Application>
  <PresentationFormat>Custom</PresentationFormat>
  <Paragraphs>79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Aptos</vt:lpstr>
      <vt:lpstr>-apple-system</vt:lpstr>
      <vt:lpstr>Klein Bold</vt:lpstr>
      <vt:lpstr>Helios</vt:lpstr>
      <vt:lpstr>Segoe UI Web Regular</vt:lpstr>
      <vt:lpstr>Canva Sans</vt:lpstr>
      <vt:lpstr>Canva Sans Bold</vt:lpstr>
      <vt:lpstr>Arial</vt:lpstr>
      <vt:lpstr>Calibri</vt:lpstr>
      <vt:lpstr>var(--artdeco-reset-typography-font-family-sans)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Learn Student Community</dc:title>
  <dc:creator>VIJAYCH</dc:creator>
  <cp:lastModifiedBy>Chakka Vijay Chandra</cp:lastModifiedBy>
  <cp:revision>4</cp:revision>
  <dcterms:created xsi:type="dcterms:W3CDTF">2006-08-16T00:00:00Z</dcterms:created>
  <dcterms:modified xsi:type="dcterms:W3CDTF">2024-09-27T11:13:10Z</dcterms:modified>
  <dc:identifier>DAGKQNkG33c</dc:identifier>
</cp:coreProperties>
</file>