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60" r:id="rId4"/>
    <p:sldId id="272" r:id="rId5"/>
    <p:sldId id="273" r:id="rId6"/>
    <p:sldId id="274" r:id="rId7"/>
    <p:sldId id="318" r:id="rId8"/>
    <p:sldId id="306" r:id="rId9"/>
    <p:sldId id="297" r:id="rId10"/>
    <p:sldId id="301" r:id="rId11"/>
    <p:sldId id="296" r:id="rId12"/>
    <p:sldId id="309" r:id="rId13"/>
    <p:sldId id="303" r:id="rId14"/>
    <p:sldId id="311" r:id="rId15"/>
    <p:sldId id="304" r:id="rId16"/>
    <p:sldId id="310" r:id="rId17"/>
    <p:sldId id="277" r:id="rId18"/>
    <p:sldId id="298" r:id="rId19"/>
    <p:sldId id="299" r:id="rId20"/>
    <p:sldId id="300" r:id="rId21"/>
    <p:sldId id="279" r:id="rId22"/>
    <p:sldId id="312" r:id="rId23"/>
    <p:sldId id="287" r:id="rId24"/>
    <p:sldId id="292" r:id="rId25"/>
    <p:sldId id="31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多坐标轴" id="{4C832947-2092-B242-8FF3-4D96B6007803}">
          <p14:sldIdLst>
            <p14:sldId id="272"/>
          </p14:sldIdLst>
        </p14:section>
        <p14:section name="02-异步数据" id="{F9A33404-FE25-4166-839D-4555A6A41632}">
          <p14:sldIdLst>
            <p14:sldId id="273"/>
          </p14:sldIdLst>
        </p14:section>
        <p14:section name="03-数据集 dataset" id="{D67B6D8B-F816-411F-AFD9-E57CB8852184}">
          <p14:sldIdLst>
            <p14:sldId id="274"/>
            <p14:sldId id="318"/>
            <p14:sldId id="306"/>
            <p14:sldId id="297"/>
            <p14:sldId id="301"/>
            <p14:sldId id="296"/>
            <p14:sldId id="309"/>
          </p14:sldIdLst>
        </p14:section>
        <p14:section name="04-区域缩放 dataZoom" id="{E064C0D5-640C-4EF7-99BA-A55596A8BE41}">
          <p14:sldIdLst>
            <p14:sldId id="303"/>
          </p14:sldIdLst>
        </p14:section>
        <p14:section name="05-视觉映射 visualMap" id="{79E0BDF2-7306-4B20-ADCD-C38856F16A8C}">
          <p14:sldIdLst>
            <p14:sldId id="311"/>
            <p14:sldId id="304"/>
            <p14:sldId id="310"/>
          </p14:sldIdLst>
        </p14:section>
        <p14:section name="06-事件" id="{94647107-0CC7-4D10-924B-91260E4428DC}">
          <p14:sldIdLst>
            <p14:sldId id="277"/>
            <p14:sldId id="298"/>
            <p14:sldId id="299"/>
            <p14:sldId id="300"/>
          </p14:sldIdLst>
        </p14:section>
        <p14:section name="07-富文本标签" id="{00FF03D7-75FE-4390-B01E-25E115386EDE}">
          <p14:sldIdLst>
            <p14:sldId id="279"/>
            <p14:sldId id="312"/>
            <p14:sldId id="287"/>
          </p14:sldIdLst>
        </p14:section>
        <p14:section name="总结" id="{039E83F1-6C20-48B7-96DE-A5A5CF440AE9}">
          <p14:sldIdLst>
            <p14:sldId id="292"/>
          </p14:sldIdLst>
        </p14:section>
        <p14:section name="作业" id="{8B66BE9A-3313-4168-B073-6C639CE4AB34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995523"/>
    <a:srgbClr val="6DAB42"/>
    <a:srgbClr val="009CE0"/>
    <a:srgbClr val="985623"/>
    <a:srgbClr val="ED7D31"/>
    <a:srgbClr val="FAEBD7"/>
    <a:srgbClr val="C5AA76"/>
    <a:srgbClr val="D4C29A"/>
    <a:srgbClr val="D3B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6764" autoAdjust="0"/>
  </p:normalViewPr>
  <p:slideViewPr>
    <p:cSldViewPr snapToGrid="0">
      <p:cViewPr varScale="1">
        <p:scale>
          <a:sx n="125" d="100"/>
          <a:sy n="125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2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30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979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09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36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7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16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86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15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07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9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28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4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55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93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en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tutorial.html#ECharts%20%E4%B8%AD%E7%9A%84%E4%BA%8B%E4%BB%B6%E5%92%8C%E8%A1%8C%E4%B8%B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label.ri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高级应用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CA17-832D-4BCF-A643-1F75F4FA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null</a:t>
            </a:r>
            <a:r>
              <a:rPr lang="zh-CN" altLang="en-US"/>
              <a:t>：不为此处维度作定义</a:t>
            </a:r>
            <a:endParaRPr lang="en-US" altLang="zh-CN"/>
          </a:p>
          <a:p>
            <a:r>
              <a:rPr lang="en-US" altLang="zh-CN" dirty="0"/>
              <a:t>{type</a:t>
            </a:r>
            <a:r>
              <a:rPr lang="en-US" altLang="zh-CN"/>
              <a:t>: ‘ordinal‘}</a:t>
            </a:r>
            <a:r>
              <a:rPr lang="zh-CN" altLang="en-US"/>
              <a:t>：只定义维度类型，</a:t>
            </a:r>
            <a:r>
              <a:rPr lang="en-US" altLang="zh-CN"/>
              <a:t>type </a:t>
            </a:r>
            <a:r>
              <a:rPr lang="zh-CN" altLang="en-US"/>
              <a:t>有以下几种类型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r>
              <a:rPr lang="zh-CN" altLang="en-US"/>
              <a:t>：默认，表示普通数字</a:t>
            </a:r>
          </a:p>
          <a:p>
            <a:pPr lvl="1"/>
            <a:r>
              <a:rPr lang="en-US" altLang="zh-CN"/>
              <a:t>ordinal</a:t>
            </a:r>
            <a:r>
              <a:rPr lang="zh-CN" altLang="en-US"/>
              <a:t>：离散</a:t>
            </a:r>
            <a:r>
              <a:rPr lang="zh-CN" altLang="en-US" dirty="0"/>
              <a:t>型，一般文本使用</a:t>
            </a:r>
            <a:r>
              <a:rPr lang="zh-CN" altLang="en-US"/>
              <a:t>这种类型，</a:t>
            </a:r>
            <a:r>
              <a:rPr lang="en-US" altLang="zh-CN"/>
              <a:t>echarts </a:t>
            </a:r>
            <a:r>
              <a:rPr lang="zh-CN" altLang="en-US"/>
              <a:t>会自动判断此类型。</a:t>
            </a:r>
          </a:p>
          <a:p>
            <a:pPr lvl="1"/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Float64Array </a:t>
            </a:r>
            <a:r>
              <a:rPr lang="zh-CN" altLang="en-US"/>
              <a:t>浮点型</a:t>
            </a:r>
            <a:endParaRPr lang="en-US" altLang="zh-CN"/>
          </a:p>
          <a:p>
            <a:pPr lvl="1"/>
            <a:r>
              <a:rPr lang="en-US" altLang="zh-CN"/>
              <a:t>int</a:t>
            </a:r>
            <a:r>
              <a:rPr lang="zh-CN" altLang="en-US"/>
              <a:t>：</a:t>
            </a:r>
            <a:r>
              <a:rPr lang="en-US" altLang="zh-CN"/>
              <a:t>Int32Array </a:t>
            </a:r>
            <a:r>
              <a:rPr lang="zh-CN" altLang="en-US"/>
              <a:t>整形</a:t>
            </a:r>
            <a:endParaRPr lang="en-US" altLang="zh-CN"/>
          </a:p>
          <a:p>
            <a:r>
              <a:rPr lang="en-US" altLang="zh-CN" dirty="0"/>
              <a:t>{name</a:t>
            </a:r>
            <a:r>
              <a:rPr lang="en-US" altLang="zh-CN"/>
              <a:t>: ‘good’, </a:t>
            </a:r>
            <a:r>
              <a:rPr lang="en-US" altLang="zh-CN" dirty="0"/>
              <a:t>type</a:t>
            </a:r>
            <a:r>
              <a:rPr lang="en-US" altLang="zh-CN"/>
              <a:t>: ‘number‘}</a:t>
            </a:r>
            <a:r>
              <a:rPr lang="zh-CN" altLang="en-US"/>
              <a:t>：维度名称、维度类型都有</a:t>
            </a:r>
            <a:endParaRPr lang="en-US" altLang="zh-CN"/>
          </a:p>
          <a:p>
            <a:r>
              <a:rPr lang="en-US" altLang="zh-CN"/>
              <a:t>‘bad‘ </a:t>
            </a:r>
            <a:r>
              <a:rPr lang="zh-CN" altLang="en-US"/>
              <a:t>：只指定维度名称，</a:t>
            </a:r>
            <a:r>
              <a:rPr lang="zh-CN" altLang="en-US" dirty="0"/>
              <a:t>等同于 </a:t>
            </a:r>
            <a:r>
              <a:rPr lang="en-US" altLang="zh-CN" dirty="0"/>
              <a:t>{name</a:t>
            </a:r>
            <a:r>
              <a:rPr lang="en-US" altLang="zh-CN"/>
              <a:t>: 'bad’}</a:t>
            </a:r>
          </a:p>
          <a:p>
            <a:pPr marL="0" indent="0">
              <a:buNone/>
            </a:pPr>
            <a:r>
              <a:rPr lang="zh-CN" altLang="en-US"/>
              <a:t>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dimensions</a:t>
            </a:r>
            <a:r>
              <a:rPr lang="en-US" altLang="zh-CN" dirty="0"/>
              <a:t>: </a:t>
            </a:r>
            <a:r>
              <a:rPr lang="en-US" altLang="zh-CN"/>
              <a:t>[ null, </a:t>
            </a:r>
            <a:r>
              <a:rPr lang="zh-CN" altLang="en-US"/>
              <a:t> </a:t>
            </a:r>
            <a:r>
              <a:rPr lang="en-US" altLang="zh-CN"/>
              <a:t>{type: 'ordinal'}, {name: 'good', type: 'number'}, 'bad' ]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dimensions </a:t>
            </a:r>
            <a:r>
              <a:rPr lang="zh-CN" altLang="en-US"/>
              <a:t>中元素的书写方式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</a:t>
            </a:r>
            <a:r>
              <a:rPr lang="en-US" altLang="zh-CN"/>
              <a:t>encode </a:t>
            </a:r>
            <a:r>
              <a:rPr lang="zh-CN" altLang="en-US"/>
              <a:t>编码映射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91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encode </a:t>
            </a:r>
            <a:r>
              <a:rPr lang="zh-CN" altLang="en-US" sz="1400"/>
              <a:t>可以定义数据的哪个维度被编码成什么。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默认</a:t>
            </a:r>
            <a:r>
              <a:rPr lang="en-US" altLang="zh-CN" sz="1400"/>
              <a:t>series </a:t>
            </a:r>
            <a:r>
              <a:rPr lang="zh-CN" altLang="en-US" sz="1400"/>
              <a:t>里第一个系列对应的就是数据源里的第二列数据。后面的以此类推。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F31D2-4011-4127-A690-B301E974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40" y="2130669"/>
            <a:ext cx="3209925" cy="2371725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4051EE83-8B78-4B03-B43A-2D58B77D59FD}"/>
              </a:ext>
            </a:extLst>
          </p:cNvPr>
          <p:cNvSpPr txBox="1">
            <a:spLocks/>
          </p:cNvSpPr>
          <p:nvPr/>
        </p:nvSpPr>
        <p:spPr>
          <a:xfrm>
            <a:off x="838200" y="4816486"/>
            <a:ext cx="10515600" cy="915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可是，如果我们想让</a:t>
            </a:r>
            <a:r>
              <a:rPr lang="en-US" altLang="zh-CN" sz="1400"/>
              <a:t>series </a:t>
            </a:r>
            <a:r>
              <a:rPr lang="zh-CN" altLang="en-US" sz="1400"/>
              <a:t>里第一个系列映射数据源里的第二列，而且还不想改变数据源</a:t>
            </a:r>
            <a:r>
              <a:rPr lang="en-US" altLang="zh-CN" sz="1400"/>
              <a:t>(</a:t>
            </a:r>
            <a:r>
              <a:rPr lang="zh-CN" altLang="en-US" sz="1400"/>
              <a:t>数据源是公共资源</a:t>
            </a:r>
            <a:r>
              <a:rPr lang="en-US" altLang="zh-CN" sz="1400"/>
              <a:t>)</a:t>
            </a:r>
            <a:r>
              <a:rPr lang="zh-CN" altLang="en-US" sz="1400"/>
              <a:t>，应该怎么办呢？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这就要用到</a:t>
            </a:r>
            <a:r>
              <a:rPr lang="zh-CN" altLang="en-US" sz="1400">
                <a:solidFill>
                  <a:srgbClr val="009CE0"/>
                </a:solidFill>
              </a:rPr>
              <a:t>编码映射</a:t>
            </a:r>
            <a:r>
              <a:rPr lang="zh-CN" altLang="en-US" sz="140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BF4B5-6C6C-4E0F-BB9B-7A1278DD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8" y="2130669"/>
            <a:ext cx="3888640" cy="16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encode </a:t>
            </a:r>
            <a:r>
              <a:rPr lang="zh-CN" altLang="en-US"/>
              <a:t>编码映射的使用方法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3CD6E4-3635-40EC-8FA7-514211C0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encode </a:t>
            </a:r>
            <a:r>
              <a:rPr lang="zh-CN" altLang="en-US"/>
              <a:t>常见属性：</a:t>
            </a:r>
            <a:endParaRPr lang="en-US" altLang="zh-CN"/>
          </a:p>
          <a:p>
            <a:r>
              <a:rPr lang="en-US" altLang="zh-CN"/>
              <a:t>tooltip</a:t>
            </a:r>
            <a:r>
              <a:rPr lang="zh-CN" altLang="en-US"/>
              <a:t>：</a:t>
            </a:r>
            <a:r>
              <a:rPr lang="en-US" altLang="zh-CN"/>
              <a:t>['product', 'score‘]</a:t>
            </a:r>
            <a:r>
              <a:rPr lang="zh-CN" altLang="en-US"/>
              <a:t>，提示信息</a:t>
            </a:r>
            <a:r>
              <a:rPr lang="en-US" altLang="zh-CN"/>
              <a:t> </a:t>
            </a:r>
          </a:p>
          <a:p>
            <a:r>
              <a:rPr lang="en-US" altLang="zh-CN"/>
              <a:t>seriesName</a:t>
            </a:r>
            <a:r>
              <a:rPr lang="zh-CN" altLang="en-US"/>
              <a:t>：</a:t>
            </a:r>
            <a:r>
              <a:rPr lang="en-US" altLang="zh-CN"/>
              <a:t>[1, 3]</a:t>
            </a:r>
            <a:r>
              <a:rPr lang="zh-CN" altLang="en-US"/>
              <a:t>，系列名</a:t>
            </a:r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轴的数据映射</a:t>
            </a:r>
            <a:endParaRPr lang="en-US" altLang="zh-CN"/>
          </a:p>
          <a:p>
            <a:r>
              <a:rPr lang="en-US" altLang="zh-CN"/>
              <a:t>y</a:t>
            </a:r>
            <a:r>
              <a:rPr lang="zh-CN" altLang="en-US"/>
              <a:t>：</a:t>
            </a:r>
            <a:r>
              <a:rPr lang="en-US" altLang="zh-CN"/>
              <a:t>y </a:t>
            </a:r>
            <a:r>
              <a:rPr lang="zh-CN" altLang="en-US"/>
              <a:t>轴的数据映射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hlinkClick r:id="rId3"/>
              </a:rPr>
              <a:t>更多属性请看文档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区域缩放 </a:t>
            </a:r>
            <a:r>
              <a:rPr lang="en-US" altLang="zh-CN"/>
              <a:t>dataZoom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作用：概览整体，观察细节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区域缩放的方式：</a:t>
            </a:r>
          </a:p>
          <a:p>
            <a:r>
              <a:rPr lang="zh-CN" altLang="en-US">
                <a:solidFill>
                  <a:srgbClr val="00B0F0"/>
                </a:solidFill>
              </a:rPr>
              <a:t>框选型</a:t>
            </a:r>
            <a:r>
              <a:rPr lang="zh-CN" altLang="en-US"/>
              <a:t>数据区域缩放组件（</a:t>
            </a:r>
            <a:r>
              <a:rPr lang="en-US" altLang="zh-CN"/>
              <a:t>dataZoomSelect</a:t>
            </a:r>
            <a:r>
              <a:rPr lang="zh-CN" altLang="en-US"/>
              <a:t>）：提供一个选框进行数据区域缩放。即 </a:t>
            </a:r>
            <a:r>
              <a:rPr lang="en-US" altLang="zh-CN"/>
              <a:t>toolbox.feature.dataZoom</a:t>
            </a:r>
            <a:r>
              <a:rPr lang="zh-CN" altLang="en-US"/>
              <a:t>，配置项在 </a:t>
            </a:r>
            <a:r>
              <a:rPr lang="en-US" altLang="zh-CN"/>
              <a:t>toolbox </a:t>
            </a:r>
            <a:r>
              <a:rPr lang="zh-CN" altLang="en-US"/>
              <a:t>中。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内置型</a:t>
            </a:r>
            <a:r>
              <a:rPr lang="zh-CN" altLang="en-US"/>
              <a:t>数据区域缩放组件（</a:t>
            </a:r>
            <a:r>
              <a:rPr lang="en-US" altLang="zh-CN"/>
              <a:t>dataZoomInside</a:t>
            </a:r>
            <a:r>
              <a:rPr lang="zh-CN" altLang="en-US"/>
              <a:t>）：内置于坐标系中，使用户可以在坐标系上通过鼠标拖拽、鼠标滚轮、手指滑动（触屏上）来缩放或漫游坐标系。</a:t>
            </a:r>
          </a:p>
          <a:p>
            <a:r>
              <a:rPr lang="zh-CN" altLang="en-US">
                <a:solidFill>
                  <a:srgbClr val="00B0F0"/>
                </a:solidFill>
              </a:rPr>
              <a:t>滑动条型</a:t>
            </a:r>
            <a:r>
              <a:rPr lang="zh-CN" altLang="en-US"/>
              <a:t>数据区域缩放组件（</a:t>
            </a:r>
            <a:r>
              <a:rPr lang="en-US" altLang="zh-CN"/>
              <a:t>dataZoomSlider</a:t>
            </a:r>
            <a:r>
              <a:rPr lang="zh-CN" altLang="en-US"/>
              <a:t>）：有单独的滑动条，用户在滑动条上进行缩放或漫游。</a:t>
            </a:r>
          </a:p>
        </p:txBody>
      </p:sp>
    </p:spTree>
    <p:extLst>
      <p:ext uri="{BB962C8B-B14F-4D97-AF65-F5344CB8AC3E}">
        <p14:creationId xmlns:p14="http://schemas.microsoft.com/office/powerpoint/2010/main" val="345862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视觉映射的原理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visualMap </a:t>
            </a:r>
            <a:r>
              <a:rPr lang="zh-CN" altLang="en-US"/>
              <a:t>视觉映射可以让项目的</a:t>
            </a:r>
            <a:r>
              <a:rPr lang="zh-CN" altLang="en-US">
                <a:solidFill>
                  <a:srgbClr val="00A5E3"/>
                </a:solidFill>
              </a:rPr>
              <a:t>数据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颜色、大小</a:t>
            </a:r>
            <a:r>
              <a:rPr lang="zh-CN" altLang="en-US"/>
              <a:t>等属性相关联。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举个例子：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source = [ </a:t>
            </a:r>
          </a:p>
          <a:p>
            <a:pPr marL="0" indent="0">
              <a:buNone/>
            </a:pPr>
            <a:r>
              <a:rPr lang="en-US" altLang="zh-CN"/>
              <a:t>	[1, 1, </a:t>
            </a:r>
            <a:r>
              <a:rPr lang="en-US" altLang="zh-CN" b="1">
                <a:solidFill>
                  <a:srgbClr val="995523"/>
                </a:solidFill>
              </a:rPr>
              <a:t>5</a:t>
            </a:r>
            <a:r>
              <a:rPr lang="en-US" altLang="zh-CN"/>
              <a:t>],  </a:t>
            </a:r>
          </a:p>
          <a:p>
            <a:pPr marL="0" indent="0">
              <a:buNone/>
            </a:pPr>
            <a:r>
              <a:rPr lang="en-US" altLang="zh-CN"/>
              <a:t>	[2, 2, </a:t>
            </a:r>
            <a:r>
              <a:rPr lang="en-US" altLang="zh-CN" b="1">
                <a:solidFill>
                  <a:srgbClr val="C00000"/>
                </a:solidFill>
              </a:rPr>
              <a:t>9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数据源</a:t>
            </a:r>
            <a:r>
              <a:rPr lang="en-US" altLang="zh-CN"/>
              <a:t>source </a:t>
            </a:r>
            <a:r>
              <a:rPr lang="zh-CN" altLang="en-US"/>
              <a:t>的第一列和第二列分别对应散点在直角坐标系中的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信息，第三列则默认对应</a:t>
            </a:r>
            <a:r>
              <a:rPr lang="en-US" altLang="zh-CN">
                <a:solidFill>
                  <a:srgbClr val="009CE0"/>
                </a:solidFill>
              </a:rPr>
              <a:t>visualMap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若果我设置一个从绿色到红色的渐变区间，那么</a:t>
            </a:r>
            <a:r>
              <a:rPr lang="en-US" altLang="zh-CN"/>
              <a:t>1 </a:t>
            </a:r>
            <a:r>
              <a:rPr lang="zh-CN" altLang="en-US"/>
              <a:t>就对应绿色，</a:t>
            </a:r>
            <a:r>
              <a:rPr lang="en-US" altLang="zh-CN"/>
              <a:t>9 </a:t>
            </a:r>
            <a:r>
              <a:rPr lang="zh-CN" altLang="en-US"/>
              <a:t>就对应红色。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BE54D-465B-40CE-B910-3CDFDD1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1713"/>
            <a:ext cx="4867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的常见属性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en-US" altLang="zh-CN"/>
              <a:t>type </a:t>
            </a:r>
            <a:r>
              <a:rPr lang="zh-CN" altLang="en-US"/>
              <a:t>映射方式</a:t>
            </a:r>
          </a:p>
          <a:p>
            <a:pPr lvl="1"/>
            <a:r>
              <a:rPr lang="en-US" altLang="zh-CN"/>
              <a:t>continuous </a:t>
            </a:r>
            <a:r>
              <a:rPr lang="zh-CN" altLang="en-US"/>
              <a:t>连续型</a:t>
            </a:r>
          </a:p>
          <a:p>
            <a:pPr lvl="1"/>
            <a:r>
              <a:rPr lang="en-US" altLang="zh-CN"/>
              <a:t>piecewise </a:t>
            </a:r>
            <a:r>
              <a:rPr lang="zh-CN" altLang="en-US"/>
              <a:t>分段型</a:t>
            </a:r>
          </a:p>
          <a:p>
            <a:r>
              <a:rPr lang="en-US" altLang="zh-CN"/>
              <a:t>min</a:t>
            </a:r>
            <a:r>
              <a:rPr lang="zh-CN" altLang="en-US"/>
              <a:t>、</a:t>
            </a:r>
            <a:r>
              <a:rPr lang="en-US" altLang="zh-CN"/>
              <a:t>max </a:t>
            </a:r>
            <a:r>
              <a:rPr lang="zh-CN" altLang="en-US"/>
              <a:t>映射区间的起始位置和结束位置，对应实际数据</a:t>
            </a:r>
          </a:p>
          <a:p>
            <a:r>
              <a:rPr lang="en-US" altLang="zh-CN"/>
              <a:t>range </a:t>
            </a:r>
            <a:r>
              <a:rPr lang="zh-CN" altLang="en-US"/>
              <a:t>显示此范围内的项目，百分百类型</a:t>
            </a:r>
            <a:endParaRPr lang="en-US" altLang="zh-CN"/>
          </a:p>
          <a:p>
            <a:r>
              <a:rPr lang="en-US" altLang="zh-CN"/>
              <a:t>calculable </a:t>
            </a:r>
            <a:r>
              <a:rPr lang="zh-CN" altLang="en-US"/>
              <a:t>是否显示拖拽用的手柄，在连续型的颜色映射器中</a:t>
            </a:r>
            <a:endParaRPr lang="en-US" altLang="zh-CN"/>
          </a:p>
          <a:p>
            <a:r>
              <a:rPr lang="en-US" altLang="zh-CN"/>
              <a:t>inRange </a:t>
            </a:r>
            <a:r>
              <a:rPr lang="zh-CN" altLang="en-US"/>
              <a:t>自定义选中范围中的视觉元素</a:t>
            </a:r>
            <a:endParaRPr lang="en-US" altLang="zh-CN"/>
          </a:p>
          <a:p>
            <a:pPr lvl="1"/>
            <a:r>
              <a:rPr lang="en-US" altLang="zh-CN"/>
              <a:t>color[] </a:t>
            </a:r>
            <a:r>
              <a:rPr lang="zh-CN" altLang="en-US"/>
              <a:t>颜色映射</a:t>
            </a:r>
            <a:endParaRPr lang="en-US" altLang="zh-CN"/>
          </a:p>
          <a:p>
            <a:pPr lvl="1"/>
            <a:r>
              <a:rPr lang="en-US" altLang="zh-CN"/>
              <a:t>symbolSize </a:t>
            </a:r>
            <a:r>
              <a:rPr lang="zh-CN" altLang="en-US"/>
              <a:t>大小映射</a:t>
            </a:r>
            <a:endParaRPr lang="en-US" altLang="zh-CN"/>
          </a:p>
          <a:p>
            <a:pPr lvl="1"/>
            <a:r>
              <a:rPr lang="en-US" altLang="zh-CN"/>
              <a:t>…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3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视觉映射 </a:t>
            </a:r>
            <a:r>
              <a:rPr lang="en-US" altLang="zh-CN"/>
              <a:t>visualMap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visualMap </a:t>
            </a:r>
            <a:r>
              <a:rPr lang="zh-CN" altLang="en-US"/>
              <a:t>以前叫</a:t>
            </a:r>
            <a:r>
              <a:rPr lang="en-US" altLang="zh-CN"/>
              <a:t>dataRange</a:t>
            </a:r>
            <a:r>
              <a:rPr lang="zh-CN" altLang="en-US"/>
              <a:t>，如果你看到了比较老的教程或博客，里面有</a:t>
            </a:r>
            <a:r>
              <a:rPr lang="en-US" altLang="zh-CN"/>
              <a:t>dataRange</a:t>
            </a:r>
            <a:r>
              <a:rPr lang="zh-CN" altLang="en-US"/>
              <a:t>，要知道那就是视觉映射 </a:t>
            </a:r>
            <a:r>
              <a:rPr lang="en-US" altLang="zh-CN"/>
              <a:t>visualMap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如何监听事件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 使用</a:t>
            </a:r>
            <a:r>
              <a:rPr lang="en-US" altLang="zh-CN" b="1">
                <a:solidFill>
                  <a:srgbClr val="ED7D31"/>
                </a:solidFill>
              </a:rPr>
              <a:t>on</a:t>
            </a:r>
            <a:r>
              <a:rPr lang="en-US" altLang="zh-CN"/>
              <a:t> </a:t>
            </a:r>
            <a:r>
              <a:rPr lang="zh-CN" altLang="en-US"/>
              <a:t>绑定事件，事件名称对应 </a:t>
            </a:r>
            <a:r>
              <a:rPr lang="en-US" altLang="zh-CN"/>
              <a:t>DOM </a:t>
            </a:r>
            <a:r>
              <a:rPr lang="zh-CN" altLang="en-US"/>
              <a:t>事件名称，均为小写的字符串。如：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myChart.on(</a:t>
            </a:r>
            <a:r>
              <a:rPr lang="en-US" altLang="zh-CN">
                <a:solidFill>
                  <a:srgbClr val="00A5E3"/>
                </a:solidFill>
              </a:rPr>
              <a:t>'click</a:t>
            </a:r>
            <a:r>
              <a:rPr lang="en-US" altLang="zh-CN"/>
              <a:t>', function (params) {</a:t>
            </a:r>
          </a:p>
          <a:p>
            <a:pPr marL="0" indent="0">
              <a:buNone/>
            </a:pPr>
            <a:r>
              <a:rPr lang="en-US" altLang="zh-CN"/>
              <a:t>    // </a:t>
            </a:r>
            <a:r>
              <a:rPr lang="zh-CN" altLang="en-US"/>
              <a:t>控制台打印数据的名称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console.log(params.name);</a:t>
            </a:r>
          </a:p>
          <a:p>
            <a:pPr marL="0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鼠标事件有哪些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支持常规的鼠标事件类型，包括 </a:t>
            </a:r>
            <a:r>
              <a:rPr lang="en-US" altLang="zh-CN"/>
              <a:t>'click'</a:t>
            </a:r>
            <a:r>
              <a:rPr lang="zh-CN" altLang="en-US"/>
              <a:t>、</a:t>
            </a:r>
            <a:r>
              <a:rPr lang="en-US" altLang="zh-CN"/>
              <a:t>'dblclick'</a:t>
            </a:r>
            <a:r>
              <a:rPr lang="zh-CN" altLang="en-US"/>
              <a:t>、</a:t>
            </a:r>
            <a:r>
              <a:rPr lang="en-US" altLang="zh-CN"/>
              <a:t>'mousedown'</a:t>
            </a:r>
            <a:r>
              <a:rPr lang="zh-CN" altLang="en-US"/>
              <a:t>、</a:t>
            </a:r>
            <a:r>
              <a:rPr lang="en-US" altLang="zh-CN"/>
              <a:t>'mousemove'</a:t>
            </a:r>
            <a:r>
              <a:rPr lang="zh-CN" altLang="en-US"/>
              <a:t>、</a:t>
            </a:r>
            <a:r>
              <a:rPr lang="en-US" altLang="zh-CN"/>
              <a:t>'mouseup'</a:t>
            </a:r>
            <a:r>
              <a:rPr lang="zh-CN" altLang="en-US"/>
              <a:t>、</a:t>
            </a:r>
            <a:r>
              <a:rPr lang="en-US" altLang="zh-CN"/>
              <a:t>'mouseover'</a:t>
            </a:r>
            <a:r>
              <a:rPr lang="zh-CN" altLang="en-US"/>
              <a:t>、</a:t>
            </a:r>
            <a:r>
              <a:rPr lang="en-US" altLang="zh-CN"/>
              <a:t>'mouseout'</a:t>
            </a:r>
            <a:r>
              <a:rPr lang="zh-CN" altLang="en-US"/>
              <a:t>、</a:t>
            </a:r>
            <a:r>
              <a:rPr lang="en-US" altLang="zh-CN"/>
              <a:t>'globalout'</a:t>
            </a:r>
            <a:r>
              <a:rPr lang="zh-CN" altLang="en-US"/>
              <a:t>、</a:t>
            </a:r>
            <a:r>
              <a:rPr lang="en-US" altLang="zh-CN"/>
              <a:t>'contextmenu' </a:t>
            </a:r>
            <a:r>
              <a:rPr lang="zh-CN" altLang="en-US"/>
              <a:t>事件。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所有的鼠标事件包含参数 </a:t>
            </a:r>
            <a:r>
              <a:rPr lang="en-US" altLang="zh-CN">
                <a:hlinkClick r:id="rId3"/>
              </a:rPr>
              <a:t>params</a:t>
            </a:r>
            <a:r>
              <a:rPr lang="zh-CN" altLang="en-US"/>
              <a:t>，如被点击的图形信息 </a:t>
            </a:r>
            <a:r>
              <a:rPr lang="en-US" altLang="zh-CN"/>
              <a:t>params.componentType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组件交互事件的监听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 </a:t>
            </a:r>
            <a:r>
              <a:rPr lang="en-US" altLang="zh-CN"/>
              <a:t>ECharts </a:t>
            </a:r>
            <a:r>
              <a:rPr lang="zh-CN" altLang="en-US"/>
              <a:t>中基本上所有的</a:t>
            </a:r>
            <a:r>
              <a:rPr lang="zh-CN" altLang="en-US">
                <a:solidFill>
                  <a:srgbClr val="00A5E3"/>
                </a:solidFill>
              </a:rPr>
              <a:t>组件交互行为</a:t>
            </a:r>
            <a:r>
              <a:rPr lang="zh-CN" altLang="en-US"/>
              <a:t>都会触发相应的</a:t>
            </a:r>
            <a:r>
              <a:rPr lang="zh-CN" altLang="en-US">
                <a:solidFill>
                  <a:srgbClr val="00A5E3"/>
                </a:solidFill>
              </a:rPr>
              <a:t>事件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如图例开关的行为会触发 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 </a:t>
            </a:r>
            <a:r>
              <a:rPr lang="zh-CN" altLang="en-US"/>
              <a:t>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myChart.on('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', function (params) {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获取点击图例的选中状态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let isSelected = params.selected[params.name];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在控制台中打印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console.log((isSelected ? '</a:t>
            </a:r>
            <a:r>
              <a:rPr lang="zh-CN" altLang="en-US"/>
              <a:t>选中了</a:t>
            </a:r>
            <a:r>
              <a:rPr lang="en-US" altLang="zh-CN"/>
              <a:t>' : '</a:t>
            </a:r>
            <a:r>
              <a:rPr lang="zh-CN" altLang="en-US"/>
              <a:t>取消选中了</a:t>
            </a:r>
            <a:r>
              <a:rPr lang="en-US" altLang="zh-CN"/>
              <a:t>') + '</a:t>
            </a:r>
            <a:r>
              <a:rPr lang="zh-CN" altLang="en-US"/>
              <a:t>图例</a:t>
            </a:r>
            <a:r>
              <a:rPr lang="en-US" altLang="zh-CN"/>
              <a:t>' + params.name);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打印所有图例的状态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console.log(params.selected);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深度认知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r>
              <a:rPr lang="zh-CN" altLang="en-US">
                <a:solidFill>
                  <a:schemeClr val="tx1"/>
                </a:solidFill>
              </a:rPr>
              <a:t>提高对复杂图表项目的开发能力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代码触发 </a:t>
            </a:r>
            <a:r>
              <a:rPr lang="en-US" altLang="zh-CN"/>
              <a:t>ECharts </a:t>
            </a:r>
            <a:r>
              <a:rPr lang="zh-CN" altLang="en-US"/>
              <a:t>中组件的行为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通过调用 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>
                <a:solidFill>
                  <a:srgbClr val="00A5E3"/>
                </a:solidFill>
              </a:rPr>
              <a:t>dispatchAction</a:t>
            </a:r>
            <a:r>
              <a:rPr lang="en-US" altLang="zh-CN"/>
              <a:t>() </a:t>
            </a:r>
            <a:r>
              <a:rPr lang="zh-CN" altLang="en-US"/>
              <a:t>方法触发组件行为。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如触发某个元素的</a:t>
            </a:r>
            <a:r>
              <a:rPr lang="en-US" altLang="zh-CN"/>
              <a:t>highlight </a:t>
            </a:r>
            <a:r>
              <a:rPr lang="zh-CN" altLang="en-US"/>
              <a:t>高亮事件：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</a:t>
            </a:r>
            <a:r>
              <a:rPr lang="en-US" altLang="zh-CN">
                <a:solidFill>
                  <a:srgbClr val="009CE0"/>
                </a:solidFill>
              </a:rPr>
              <a:t>dispatchAction</a:t>
            </a:r>
            <a:r>
              <a:rPr lang="en-US" altLang="zh-CN"/>
              <a:t>({</a:t>
            </a:r>
          </a:p>
          <a:p>
            <a:pPr marL="400050" lvl="1" indent="0">
              <a:buNone/>
            </a:pPr>
            <a:r>
              <a:rPr lang="en-US" altLang="zh-CN"/>
              <a:t>      type: 'highlight',</a:t>
            </a:r>
          </a:p>
          <a:p>
            <a:pPr marL="400050" lvl="1" indent="0">
              <a:buNone/>
            </a:pPr>
            <a:r>
              <a:rPr lang="en-US" altLang="zh-CN"/>
              <a:t>      seriesIndex: 0,</a:t>
            </a:r>
          </a:p>
          <a:p>
            <a:pPr marL="400050" lvl="1" indent="0">
              <a:buNone/>
            </a:pPr>
            <a:r>
              <a:rPr lang="en-US" altLang="zh-CN"/>
              <a:t>      dataIndex: app.currentIndex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富文本标签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C705E2F9-1090-4430-8A8F-F896BAEE37B4}"/>
              </a:ext>
            </a:extLst>
          </p:cNvPr>
          <p:cNvSpPr txBox="1">
            <a:spLocks/>
          </p:cNvSpPr>
          <p:nvPr/>
        </p:nvSpPr>
        <p:spPr>
          <a:xfrm>
            <a:off x="838200" y="13678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富文本标签，就是</a:t>
            </a:r>
            <a:r>
              <a:rPr lang="zh-CN" altLang="en-US">
                <a:solidFill>
                  <a:srgbClr val="00A5E3"/>
                </a:solidFill>
              </a:rPr>
              <a:t>内容丰富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文本标签</a:t>
            </a:r>
            <a:r>
              <a:rPr lang="zh-CN" altLang="en-US"/>
              <a:t>。</a:t>
            </a:r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D3E5FF-2EFA-44DC-B4C7-CE6F27A7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47" y="2175417"/>
            <a:ext cx="75628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富文本的实现步骤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13"/>
            <a:ext cx="10515600" cy="535725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formatter</a:t>
            </a:r>
            <a:r>
              <a:rPr lang="zh-CN" altLang="en-US"/>
              <a:t> 写文本片段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formatter: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‘{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默认样式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样式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x}’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400"/>
              <a:t>相当于：</a:t>
            </a:r>
            <a:endParaRPr lang="en-US" altLang="zh-CN" sz="1400"/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a&lt;/span&gt;\n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b&lt;/span&gt;\n</a:t>
            </a:r>
          </a:p>
          <a:p>
            <a:pPr marL="857250" lvl="2" indent="0">
              <a:buNone/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默认样式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"&gt;x&lt;/span&gt;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rich </a:t>
            </a:r>
            <a:r>
              <a:rPr lang="zh-CN" altLang="en-US"/>
              <a:t>设置</a:t>
            </a:r>
            <a:r>
              <a:rPr lang="zh-CN" altLang="en-US">
                <a:hlinkClick r:id="rId3"/>
              </a:rPr>
              <a:t>文本样式</a:t>
            </a:r>
            <a:endParaRPr lang="en-US" altLang="zh-CN"/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文本块和文本片段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文本块（</a:t>
            </a:r>
            <a:r>
              <a:rPr lang="en-US" altLang="zh-CN"/>
              <a:t>Text Block</a:t>
            </a:r>
            <a:r>
              <a:rPr lang="zh-CN" altLang="en-US"/>
              <a:t>）：文本标签块整体。</a:t>
            </a:r>
          </a:p>
          <a:p>
            <a:r>
              <a:rPr lang="zh-CN" altLang="en-US"/>
              <a:t>文本片段（</a:t>
            </a:r>
            <a:r>
              <a:rPr lang="en-US" altLang="zh-CN"/>
              <a:t>Text fragment</a:t>
            </a:r>
            <a:r>
              <a:rPr lang="zh-CN" altLang="en-US"/>
              <a:t>）：文本标签块中的部分文本。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在我们实际项目开发中，肯定会遇到各种各样的需求。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我们这章所说的都是出现频率较高的知识点。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若想熟练灵活的掌控</a:t>
            </a:r>
            <a:r>
              <a:rPr lang="en-US" altLang="zh-CN"/>
              <a:t>echarts</a:t>
            </a:r>
            <a:r>
              <a:rPr lang="zh-CN" altLang="en-US"/>
              <a:t>，大家要可以基于</a:t>
            </a:r>
            <a:r>
              <a:rPr lang="en-US" altLang="zh-CN"/>
              <a:t>echarts </a:t>
            </a:r>
            <a:r>
              <a:rPr lang="zh-CN" altLang="en-US"/>
              <a:t>的核心功能，多去阅读官方文档和案例。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笔记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写一篇</a:t>
            </a:r>
            <a:r>
              <a:rPr lang="en-US" altLang="zh-CN"/>
              <a:t>echarts </a:t>
            </a:r>
            <a:r>
              <a:rPr lang="zh-CN" altLang="en-US"/>
              <a:t>高级应用的笔记，记录我们所学过的核心知识点</a:t>
            </a:r>
          </a:p>
          <a:p>
            <a:r>
              <a:rPr lang="zh-CN" altLang="en-US"/>
              <a:t>不少于</a:t>
            </a:r>
            <a:r>
              <a:rPr lang="en-US" altLang="zh-CN"/>
              <a:t>500</a:t>
            </a:r>
            <a:r>
              <a:rPr lang="zh-CN" altLang="en-US"/>
              <a:t>字</a:t>
            </a:r>
            <a:endParaRPr lang="en-US" altLang="zh-CN"/>
          </a:p>
          <a:p>
            <a:r>
              <a:rPr lang="zh-CN" altLang="en-US"/>
              <a:t>必须包含数据集</a:t>
            </a:r>
          </a:p>
        </p:txBody>
      </p:sp>
    </p:spTree>
    <p:extLst>
      <p:ext uri="{BB962C8B-B14F-4D97-AF65-F5344CB8AC3E}">
        <p14:creationId xmlns:p14="http://schemas.microsoft.com/office/powerpoint/2010/main" val="27536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多坐标轴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异步数据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数据集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区域缩放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视觉映射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事件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富文本标签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多坐标轴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多坐标轴的常见应用就是一个图表有</a:t>
            </a:r>
            <a:r>
              <a:rPr lang="zh-CN" altLang="en-US">
                <a:solidFill>
                  <a:srgbClr val="009CE0"/>
                </a:solidFill>
              </a:rPr>
              <a:t>两个</a:t>
            </a:r>
            <a:r>
              <a:rPr lang="en-US" altLang="zh-CN">
                <a:solidFill>
                  <a:srgbClr val="009CE0"/>
                </a:solidFill>
              </a:rPr>
              <a:t>y </a:t>
            </a:r>
            <a:r>
              <a:rPr lang="zh-CN" altLang="en-US">
                <a:solidFill>
                  <a:srgbClr val="009CE0"/>
                </a:solidFill>
              </a:rPr>
              <a:t>轴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BDD369-08C9-45D2-AE1C-11226B75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30" y="1752726"/>
            <a:ext cx="5603789" cy="4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数据更新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请求数据的方式：</a:t>
            </a:r>
            <a:r>
              <a:rPr lang="en-US" altLang="zh-CN">
                <a:solidFill>
                  <a:srgbClr val="00A5E3"/>
                </a:solidFill>
              </a:rPr>
              <a:t>ajax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fetch</a:t>
            </a:r>
            <a:r>
              <a:rPr lang="en-US" altLang="zh-CN"/>
              <a:t> </a:t>
            </a:r>
            <a:r>
              <a:rPr lang="zh-CN" altLang="en-US"/>
              <a:t>都可以，这是</a:t>
            </a:r>
            <a:r>
              <a:rPr lang="en-US" altLang="zh-CN"/>
              <a:t>js </a:t>
            </a:r>
            <a:r>
              <a:rPr lang="zh-CN" altLang="en-US"/>
              <a:t>基础，就不再多说。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数据的更新有两种思路：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请求到数据后，</a:t>
            </a:r>
            <a:r>
              <a:rPr lang="en-US" altLang="zh-CN"/>
              <a:t>setOption()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先</a:t>
            </a:r>
            <a:r>
              <a:rPr lang="en-US" altLang="zh-CN"/>
              <a:t>setOption()</a:t>
            </a:r>
            <a:r>
              <a:rPr lang="zh-CN" altLang="en-US"/>
              <a:t>，有什么先配置什么。等请求到数据后，再追加配置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注：在数据加载的过程中，还可以使用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/>
              <a:t>loading </a:t>
            </a:r>
            <a:r>
              <a:rPr lang="zh-CN" altLang="en-US"/>
              <a:t>功能</a:t>
            </a:r>
            <a:endParaRPr lang="en-US" altLang="zh-CN"/>
          </a:p>
          <a:p>
            <a:r>
              <a:rPr lang="zh-CN" altLang="en-US"/>
              <a:t>显示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/>
              <a:t>showLoading()</a:t>
            </a:r>
          </a:p>
          <a:p>
            <a:r>
              <a:rPr lang="zh-CN" altLang="en-US"/>
              <a:t>隐藏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 dirty="0"/>
              <a:t>hideLoading()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01228-D82B-4E34-B201-94C3E081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20" y="4681220"/>
            <a:ext cx="232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 </a:t>
            </a:r>
            <a:r>
              <a:rPr lang="en-US" altLang="zh-CN"/>
              <a:t>dataset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数据集组件是从</a:t>
            </a:r>
            <a:r>
              <a:rPr lang="en-US" altLang="zh-CN"/>
              <a:t>ECharts 4  </a:t>
            </a:r>
            <a:r>
              <a:rPr lang="zh-CN" altLang="en-US"/>
              <a:t>开始有的，用于数据管理。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的优点：</a:t>
            </a:r>
            <a:endParaRPr lang="en-US" altLang="zh-CN"/>
          </a:p>
          <a:p>
            <a:r>
              <a:rPr lang="zh-CN" altLang="en-US"/>
              <a:t>基于原始数据，设置映射关系，形成图表。</a:t>
            </a:r>
            <a:endParaRPr lang="en-US" altLang="zh-CN"/>
          </a:p>
          <a:p>
            <a:r>
              <a:rPr lang="zh-CN" altLang="en-US"/>
              <a:t>数据和配置分离，便于单独管理。</a:t>
            </a:r>
            <a:endParaRPr lang="en-US" altLang="zh-CN"/>
          </a:p>
          <a:p>
            <a:r>
              <a:rPr lang="zh-CN" altLang="en-US" dirty="0"/>
              <a:t>数据可以被多个系列或者</a:t>
            </a:r>
            <a:r>
              <a:rPr lang="zh-CN" altLang="en-US"/>
              <a:t>组件复用。</a:t>
            </a:r>
            <a:endParaRPr lang="en-US" altLang="zh-CN"/>
          </a:p>
          <a:p>
            <a:r>
              <a:rPr lang="zh-CN" altLang="en-US" dirty="0"/>
              <a:t>支持更多的数据的常用格式，例如二维数组、对象</a:t>
            </a:r>
            <a:r>
              <a:rPr lang="zh-CN" altLang="en-US"/>
              <a:t>数组等。</a:t>
            </a:r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9B614-E10D-4FF3-ABD8-6131F1AE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3" y="4693293"/>
            <a:ext cx="5782135" cy="1401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数据集与图表的映射方式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7BDDAE-3F51-417F-A50F-EACBDC9D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7798"/>
            <a:ext cx="5476875" cy="3848100"/>
          </a:xfrm>
          <a:prstGeom prst="rect">
            <a:avLst/>
          </a:prstGeom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EA1FA62-36C0-4661-A027-EB477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548"/>
            <a:ext cx="3951514" cy="133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列映射类目轴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列第</a:t>
            </a:r>
            <a:r>
              <a:rPr lang="en-US" altLang="zh-CN"/>
              <a:t>1</a:t>
            </a:r>
            <a:r>
              <a:rPr lang="zh-CN" altLang="en-US"/>
              <a:t>个系列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列第</a:t>
            </a:r>
            <a:r>
              <a:rPr lang="en-US" altLang="zh-CN"/>
              <a:t>2</a:t>
            </a:r>
            <a:r>
              <a:rPr lang="zh-CN" altLang="en-US"/>
              <a:t>个系列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6EFB62-A05A-4794-AE0E-32B7E22AA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53" y="2697722"/>
            <a:ext cx="4204426" cy="17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数据集的行列映射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762117C4-91DD-4B84-98BD-AB502CC8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303"/>
            <a:ext cx="10515600" cy="51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seriesLayoutBy</a:t>
            </a:r>
            <a:r>
              <a:rPr lang="zh-CN" altLang="en-US"/>
              <a:t>：</a:t>
            </a:r>
            <a:r>
              <a:rPr lang="en-US" altLang="zh-CN">
                <a:solidFill>
                  <a:srgbClr val="009CE0"/>
                </a:solidFill>
              </a:rPr>
              <a:t>column  </a:t>
            </a:r>
            <a:r>
              <a:rPr lang="en-US" altLang="zh-CN"/>
              <a:t>// </a:t>
            </a:r>
            <a:r>
              <a:rPr lang="zh-CN" altLang="en-US"/>
              <a:t>基于列映射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0FF936-4B82-4942-8000-32F3AFD3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2648"/>
            <a:ext cx="9030044" cy="2033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5197F6-DCBC-42B9-814E-59AB3A88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9835"/>
            <a:ext cx="9079306" cy="2033968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185A1F67-E9D0-448D-9162-5D027DACF741}"/>
              </a:ext>
            </a:extLst>
          </p:cNvPr>
          <p:cNvSpPr txBox="1">
            <a:spLocks/>
          </p:cNvSpPr>
          <p:nvPr/>
        </p:nvSpPr>
        <p:spPr>
          <a:xfrm>
            <a:off x="940142" y="3795360"/>
            <a:ext cx="10515600" cy="51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seriesLayoutBy</a:t>
            </a:r>
            <a:r>
              <a:rPr lang="en-US"/>
              <a:t>：</a:t>
            </a:r>
            <a:r>
              <a:rPr lang="en-US" altLang="zh-CN">
                <a:solidFill>
                  <a:srgbClr val="009CE0"/>
                </a:solidFill>
              </a:rPr>
              <a:t>row   </a:t>
            </a:r>
            <a:r>
              <a:rPr lang="en-US" altLang="zh-CN"/>
              <a:t>// </a:t>
            </a:r>
            <a:r>
              <a:rPr lang="zh-CN" altLang="en-US"/>
              <a:t>基于行映射</a:t>
            </a:r>
            <a:endParaRPr lang="en-US">
              <a:solidFill>
                <a:srgbClr val="009C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5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数据集的维度映射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数据集的</a:t>
            </a:r>
            <a:r>
              <a:rPr lang="zh-CN" altLang="en-US">
                <a:solidFill>
                  <a:srgbClr val="00A5E3"/>
                </a:solidFill>
              </a:rPr>
              <a:t>维度</a:t>
            </a:r>
            <a:r>
              <a:rPr lang="zh-CN" altLang="en-US"/>
              <a:t>指的就是每个系列的名称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维度映射作用：对数据的维度信息统一定义和管理。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默认会从 </a:t>
            </a:r>
            <a:r>
              <a:rPr lang="en-US" altLang="zh-CN"/>
              <a:t>dataset.source </a:t>
            </a:r>
            <a:r>
              <a:rPr lang="zh-CN" altLang="en-US"/>
              <a:t>的第一行中获取维度信息。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但是，如果在</a:t>
            </a:r>
            <a:r>
              <a:rPr lang="en-US" altLang="zh-CN"/>
              <a:t>dataset </a:t>
            </a:r>
            <a:r>
              <a:rPr lang="zh-CN" altLang="en-US"/>
              <a:t>里指定了 </a:t>
            </a:r>
            <a:r>
              <a:rPr lang="en-US" altLang="zh-CN"/>
              <a:t>dimensions</a:t>
            </a:r>
            <a:r>
              <a:rPr lang="zh-CN" altLang="en-US"/>
              <a:t>，那么 </a:t>
            </a:r>
            <a:r>
              <a:rPr lang="en-US" altLang="zh-CN"/>
              <a:t>ECharts </a:t>
            </a:r>
            <a:r>
              <a:rPr lang="zh-CN" altLang="en-US"/>
              <a:t>不再会自动从 </a:t>
            </a:r>
            <a:r>
              <a:rPr lang="en-US" altLang="zh-CN"/>
              <a:t>dataset.source </a:t>
            </a:r>
            <a:r>
              <a:rPr lang="zh-CN" altLang="en-US"/>
              <a:t>中获取维度信息。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32302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20942</TotalTime>
  <Words>1409</Words>
  <Application>Microsoft Office PowerPoint</Application>
  <PresentationFormat>宽屏</PresentationFormat>
  <Paragraphs>174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Microsoft YaHei</vt:lpstr>
      <vt:lpstr>Microsoft YaHei</vt:lpstr>
      <vt:lpstr>Arial</vt:lpstr>
      <vt:lpstr>Courier New</vt:lpstr>
      <vt:lpstr>主题1</vt:lpstr>
      <vt:lpstr>echarts高级应用</vt:lpstr>
      <vt:lpstr>课堂目标</vt:lpstr>
      <vt:lpstr>知识点综述</vt:lpstr>
      <vt:lpstr>多坐标轴</vt:lpstr>
      <vt:lpstr>数据更新</vt:lpstr>
      <vt:lpstr>数据集 dataset</vt:lpstr>
      <vt:lpstr>数据集与图表的映射方式</vt:lpstr>
      <vt:lpstr>数据集的行列映射</vt:lpstr>
      <vt:lpstr>数据集的维度映射</vt:lpstr>
      <vt:lpstr>dimensions 中元素的书写方式</vt:lpstr>
      <vt:lpstr>数据集的encode 编码映射</vt:lpstr>
      <vt:lpstr>encode 编码映射的使用方法</vt:lpstr>
      <vt:lpstr>区域缩放 dataZoom</vt:lpstr>
      <vt:lpstr>visualMap 视觉映射的原理</vt:lpstr>
      <vt:lpstr>visualMap 的常见属性</vt:lpstr>
      <vt:lpstr>视觉映射 visualMap</vt:lpstr>
      <vt:lpstr>ECharts 如何监听事件</vt:lpstr>
      <vt:lpstr>鼠标事件有哪些</vt:lpstr>
      <vt:lpstr>组件交互事件的监听</vt:lpstr>
      <vt:lpstr>代码触发 ECharts 中组件的行为</vt:lpstr>
      <vt:lpstr>富文本标签</vt:lpstr>
      <vt:lpstr>富文本的实现步骤</vt:lpstr>
      <vt:lpstr>文本块和文本片段</vt:lpstr>
      <vt:lpstr>总结</vt:lpstr>
      <vt:lpstr>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600</cp:revision>
  <dcterms:created xsi:type="dcterms:W3CDTF">2019-05-19T07:46:27Z</dcterms:created>
  <dcterms:modified xsi:type="dcterms:W3CDTF">2020-11-16T14:36:21Z</dcterms:modified>
</cp:coreProperties>
</file>