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7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86" r:id="rId18"/>
    <p:sldId id="278" r:id="rId19"/>
    <p:sldId id="275" r:id="rId20"/>
    <p:sldId id="276" r:id="rId21"/>
    <p:sldId id="277" r:id="rId22"/>
    <p:sldId id="272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C030-3E3E-496C-A94C-E3DD05B73842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E0FC-A20D-4B7B-8551-C91C5528E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What have the authors done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E8D7F-65BD-D74F-A369-3B6F0EFFE450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66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E8D7F-65BD-D74F-A369-3B6F0EFFE450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896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E8D7F-65BD-D74F-A369-3B6F0EFFE450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0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602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4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700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1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8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65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7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17ABC7-8EE8-4711-9914-7E64671C09B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2D5B18-7974-4189-89B1-4626E6E2ED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48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2112.037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86-022-05434-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i.org/10.48550/arXiv.2404.1864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403.0870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4.374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094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6067A-091F-7CE5-6356-5EBDF337B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Surface code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5EDB4B-47C5-0C02-47ED-1B93F2BC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An Introduction and Review on Recent Developments Group 28</a:t>
            </a:r>
          </a:p>
          <a:p>
            <a:r>
              <a:rPr lang="zh-TW" altLang="en-US" dirty="0"/>
              <a:t>蔡弘祥 張顥譽 林軒霆</a:t>
            </a:r>
          </a:p>
        </p:txBody>
      </p:sp>
    </p:spTree>
    <p:extLst>
      <p:ext uri="{BB962C8B-B14F-4D97-AF65-F5344CB8AC3E}">
        <p14:creationId xmlns:p14="http://schemas.microsoft.com/office/powerpoint/2010/main" val="120014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66242-847D-D49A-6184-2EECC2A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stabilizers and logical operators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B140B1-5435-70AE-896B-D3FF231DB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stabilizers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must satisfy some properties</a:t>
                </a:r>
              </a:p>
              <a:p>
                <a:pPr lvl="1"/>
                <a:r>
                  <a:rPr lang="en-US" altLang="zh-TW" dirty="0"/>
                  <a:t>Must be Pauli-group elements</a:t>
                </a:r>
              </a:p>
              <a:p>
                <a:pPr lvl="1"/>
                <a:r>
                  <a:rPr lang="en-US" altLang="zh-TW" dirty="0"/>
                  <a:t>Must stabilize all logical qubits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Must commute with one another 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Logical operators</a:t>
                </a:r>
              </a:p>
              <a:p>
                <a:pPr lvl="1"/>
                <a:r>
                  <a:rPr lang="en-US" altLang="zh-TW" dirty="0"/>
                  <a:t>Allow logical states to be modified without having to decode and re-encode</a:t>
                </a:r>
              </a:p>
              <a:p>
                <a:pPr lvl="1"/>
                <a:r>
                  <a:rPr lang="en-US" altLang="zh-TW" dirty="0"/>
                  <a:t>Commute with all stabilizers</a:t>
                </a:r>
              </a:p>
              <a:p>
                <a:pPr lvl="1"/>
                <a:r>
                  <a:rPr lang="en-US" altLang="zh-TW" dirty="0"/>
                  <a:t>Anti-commute with one another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B140B1-5435-70AE-896B-D3FF231DB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34B733E-51C2-F5B6-BBF4-E0ED3C4B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57" y="5485153"/>
            <a:ext cx="6063211" cy="1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1CAEC-2F3D-08E0-3075-F42E2BE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Surface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D14E71-0CC4-CD9D-853C-79C8298FA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code is built by patching repeating elements which can be scaled straight-forwardly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Requires only nearest-neighbor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The surface code four-cycle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Black edges: controlled-X, dashed edges: controlled-Z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Stabilizers: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Not a useful code itself: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=2→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D14E71-0CC4-CD9D-853C-79C8298FA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D8336E8-CE9A-34C9-3DF6-C4C14635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51" y="5102147"/>
            <a:ext cx="5142497" cy="15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68C84-37E2-2BE7-1B0F-861B5F99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[[5, 1, 2]] surface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138DD5-7CB7-2F9A-CD9C-F16CEC8E7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D: data qubits, A: Ancilla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Stabilizer measurements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5,1,2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stabilizers commute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Five qubits and four stabilizers means the code encodes one qubit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 Examples of error detection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error anti-commutes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error anti-commutes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138DD5-7CB7-2F9A-CD9C-F16CEC8E7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EBBDB2A-F319-DBF0-C5CE-CEB64AC3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571" y="473117"/>
            <a:ext cx="2247693" cy="21275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142149-6A0E-D098-6537-EC05E9381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571" y="4434037"/>
            <a:ext cx="2178245" cy="21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4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5140B-EB2C-099E-1D6A-427617C7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[[5, 1, 2]] surface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08D5F5-1F79-C885-9FEF-F1315D441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Logical operators can be defined as chains of Pauli operators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Smallest surface code capable of detecting and correcting error: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[[13, 1, 3]]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08D5F5-1F79-C885-9FEF-F1315D441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  <a:blipFill>
                <a:blip r:embed="rId2"/>
                <a:stretch>
                  <a:fillRect l="-508" t="-2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5B69645-1461-B1A6-DF91-39F9B5D9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83" y="3254008"/>
            <a:ext cx="4205083" cy="19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CD8-10B7-DA09-2550-12545EC0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[[13, 1, 3]] surface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99A26-04F7-806C-CBE3-BDCA5B9D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C8F93B-DD91-97D8-EDE1-8AF3DAF6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642712"/>
            <a:ext cx="525853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9057F-A3A7-1B0F-FD3D-5EA433E0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considerations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835D8-EE5D-3E3E-35C3-223F3973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Implementation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Laboratories at institutions like Google, IBM Research, and TU Delft are actively working on building superconducting devices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It is estimated that the first fault-tolerant surface code logical qubits will need a lattice of over a thousand qubits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Threshold theorem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 physical error rate of individual code qubits has to be below a certain threshold for surface codes to work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Fault tolerance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Errors may occur at any part of the circuit, and we need to account for them</a:t>
            </a:r>
          </a:p>
          <a:p>
            <a:pPr lvl="1">
              <a:lnSpc>
                <a:spcPct val="1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17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9A314-EE57-BA2E-5152-83F01813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considerations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5B06E-EB76-18DB-3C86-67F3F39B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7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Efficient decoding algorithm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Find best recovery to restore quantum information from code syndrome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Constructing a lookup table is impractical for large code sizes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Example: Minimum Weight Perfect Matching (MWPM)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MWPM is a common decoding algorithm, aims to find the most likely string patterns with the same syndrome nodes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Errors in the surface code create patterns of syndromes that can be effectively decoded by pairing them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Find set of edges such that each node is connected to exactly one other node, and the total weight of the matching is minimized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5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F606B-139B-8C86-F9C2-160B0BDD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decoding algorithms: MWPM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D8039-900F-1BA1-2434-20FAE1C5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 circles: nontrivial Pauli operators</a:t>
            </a:r>
          </a:p>
          <a:p>
            <a:r>
              <a:rPr lang="en-US" altLang="zh-TW" dirty="0"/>
              <a:t>Yellow / Green circles with !: Ancillas where stabilizer measurement outcome changes</a:t>
            </a:r>
          </a:p>
          <a:p>
            <a:r>
              <a:rPr lang="en-US" altLang="zh-TW" dirty="0"/>
              <a:t>Green / Yellow lines: resulting X-check and Z-check after MWPM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AF8FD7-C43C-44B1-D01A-AA09C371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8" r="14291" b="45778"/>
          <a:stretch/>
        </p:blipFill>
        <p:spPr>
          <a:xfrm>
            <a:off x="2494772" y="3915006"/>
            <a:ext cx="2895600" cy="28374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F8F08F-59C2-6003-8829-B1F087ED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00" b="2444"/>
          <a:stretch/>
        </p:blipFill>
        <p:spPr>
          <a:xfrm>
            <a:off x="6172200" y="4239707"/>
            <a:ext cx="4516684" cy="20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409282-CAF4-DD6C-163D-F58C5140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review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5A68D2-CC8A-D3DC-02C1-C568D074C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and recent developments of the surface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23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2D317-39F1-C8B5-E4DB-3CD48CCD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a distance-three surface code 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106C39-7B53-CD92-F257-BFDD7D9D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“Realizing repeated quantum error correction in a distance-three surface code”</a:t>
            </a:r>
          </a:p>
          <a:p>
            <a:r>
              <a:rPr lang="en-US" altLang="zh-TW" dirty="0"/>
              <a:t>Researchers in 2021 have successfully implemented a distance three surface code</a:t>
            </a:r>
          </a:p>
          <a:p>
            <a:r>
              <a:rPr lang="en-US" altLang="zh-TW" dirty="0">
                <a:hlinkClick r:id="rId2"/>
              </a:rPr>
              <a:t>https://arxiv.org/abs/2112.03708</a:t>
            </a:r>
            <a:endParaRPr lang="en-US" altLang="zh-TW" dirty="0"/>
          </a:p>
          <a:p>
            <a:r>
              <a:rPr lang="en-US" altLang="zh-TW" dirty="0"/>
              <a:t>The code involves 17 qubits, consisting of 9 data qubits and 8 ancillary qubits.</a:t>
            </a:r>
          </a:p>
          <a:p>
            <a:r>
              <a:rPr lang="en-US" altLang="zh-TW" dirty="0"/>
              <a:t>Each error correction cycle takes 1.1 </a:t>
            </a:r>
            <a:r>
              <a:rPr lang="en-US" altLang="zh-TW" dirty="0" err="1"/>
              <a:t>μs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Low error probability of 3% per cycle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11B52A-EC08-EDA3-F708-9783C099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7" y="4076700"/>
            <a:ext cx="2618221" cy="25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63AA4D-97A3-7070-E068-EF3055F0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the surface code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8051D-4713-07A3-08C3-AB28B09B5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9CB92-32F9-42EA-617B-58CC0815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a distance-three surface code (2/3)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68FDB6-331A-A600-544B-B2C8C715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69" y="2171700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7F84-93A2-2473-B917-0757876C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a distance-three surface code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B5E2-5876-52E9-DF46-CB8AFA3B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decode both bit-flip and phase-flip error syndromes using a minimum-weight perfect-matching algorithm</a:t>
            </a:r>
          </a:p>
          <a:p>
            <a:r>
              <a:rPr lang="en-US" altLang="zh-TW" dirty="0"/>
              <a:t>The mean parity assignment error was found to be 3.9% for weight-two stabilizers and 8.2% for weight-four stabilizers.</a:t>
            </a:r>
          </a:p>
          <a:p>
            <a:r>
              <a:rPr lang="en-US" altLang="zh-TW" dirty="0"/>
              <a:t>Simulations suggest that with improvements</a:t>
            </a:r>
            <a:r>
              <a:rPr lang="zh-TW" altLang="en-US"/>
              <a:t> </a:t>
            </a:r>
            <a:r>
              <a:rPr lang="en-US" altLang="zh-TW"/>
              <a:t>in </a:t>
            </a:r>
            <a:r>
              <a:rPr lang="en-US" altLang="zh-TW" dirty="0"/>
              <a:t>gate and readout fidelities, the logical error per cycle could be reduced significantly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63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46699-D6C1-2D79-A52A-E57B83ED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Scaling the surface code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2D876-DB5D-4A8B-397C-E0C30CFE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“Suppressing quantum errors by scaling a surface code logical qubit”</a:t>
            </a:r>
            <a:endParaRPr lang="en-US" altLang="zh-TW" dirty="0"/>
          </a:p>
          <a:p>
            <a:r>
              <a:rPr lang="en-US" altLang="zh-TW" dirty="0"/>
              <a:t>Published in Nature on February 23, 2023, by Google Quantum AI</a:t>
            </a:r>
          </a:p>
          <a:p>
            <a:r>
              <a:rPr lang="en-US" altLang="zh-TW" dirty="0">
                <a:hlinkClick r:id="rId2"/>
              </a:rPr>
              <a:t>https://doi.org/10.1038/s41586-022-05434-1</a:t>
            </a:r>
            <a:endParaRPr lang="en-US" altLang="zh-TW" dirty="0"/>
          </a:p>
          <a:p>
            <a:r>
              <a:rPr lang="en-US" altLang="zh-TW" dirty="0"/>
              <a:t>The distance-5 code showed a modest improvement over distance-3 codes in terms of logical error probability and logical error per cycle</a:t>
            </a:r>
          </a:p>
          <a:p>
            <a:r>
              <a:rPr lang="en-US" altLang="zh-TW" dirty="0"/>
              <a:t>Improvement in logical error per cycle ((2.914 ± 0.016)% compared to (3.028 ± 0.023)%)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61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F55FC-7BEE-007B-C005-5B0B41F1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Scaling the surface code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30AB2-CF6A-389B-DEAB-ABF7BF2C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an expanded Sycamore device with 72 </a:t>
            </a:r>
            <a:r>
              <a:rPr lang="en-US" altLang="zh-TW" dirty="0" err="1"/>
              <a:t>transmon</a:t>
            </a:r>
            <a:r>
              <a:rPr lang="en-US" altLang="zh-TW" dirty="0"/>
              <a:t> qubits and 121 tunable couplers</a:t>
            </a:r>
          </a:p>
          <a:p>
            <a:r>
              <a:rPr lang="en-US" altLang="zh-TW" dirty="0"/>
              <a:t>Stabilizers are used to detect X and Z errors</a:t>
            </a:r>
          </a:p>
          <a:p>
            <a:r>
              <a:rPr lang="en-US" altLang="zh-TW" dirty="0"/>
              <a:t>Remove certain Hadamard gates to implement the ZXXZ variant of the surface code</a:t>
            </a:r>
          </a:p>
          <a:p>
            <a:r>
              <a:rPr lang="en-US" altLang="zh-TW" dirty="0"/>
              <a:t>growing the lattice does not substantially increase the component error rates</a:t>
            </a:r>
          </a:p>
          <a:p>
            <a:r>
              <a:rPr lang="en-US" altLang="zh-TW" dirty="0"/>
              <a:t>Minimum weight perfect matching algorithm </a:t>
            </a:r>
          </a:p>
          <a:p>
            <a:pPr marL="0" indent="0">
              <a:buNone/>
            </a:pPr>
            <a:r>
              <a:rPr lang="en-US" altLang="zh-TW" dirty="0"/>
              <a:t>      is used for decoding the syndromes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FD62C7-B009-E727-D2FE-535EAC73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5" t="5648"/>
          <a:stretch/>
        </p:blipFill>
        <p:spPr>
          <a:xfrm>
            <a:off x="7505509" y="4345195"/>
            <a:ext cx="2406587" cy="23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9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3A4E4-3D42-B730-313F-9A2E83C8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Stabilizers to handle defective lattices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CA477-9C9B-B5ED-9F28-136A73D7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“Low-Overhead Defect-Adaptive Surface Code with Bandage-Like Super-Stabilizers”</a:t>
            </a:r>
          </a:p>
          <a:p>
            <a:pPr fontAlgn="base"/>
            <a:r>
              <a:rPr lang="en-US" altLang="zh-TW" dirty="0">
                <a:hlinkClick r:id="rId2"/>
              </a:rPr>
              <a:t>https://doi.org/10.48550/arXiv.2404.18644</a:t>
            </a:r>
            <a:endParaRPr lang="en-US" altLang="zh-TW" dirty="0"/>
          </a:p>
          <a:p>
            <a:pPr fontAlgn="base"/>
            <a:r>
              <a:rPr lang="en-US" altLang="zh-TW" dirty="0"/>
              <a:t>Stabilizers are used to detect errors in the quantum state. </a:t>
            </a:r>
          </a:p>
          <a:p>
            <a:pPr fontAlgn="base"/>
            <a:r>
              <a:rPr lang="en-US" altLang="zh-TW" dirty="0"/>
              <a:t>Bandage-like stabilizer helps in managing defects by covering clusters of defective qubits</a:t>
            </a:r>
          </a:p>
          <a:p>
            <a:pPr fontAlgn="base"/>
            <a:r>
              <a:rPr lang="en-US" altLang="zh-TW" dirty="0"/>
              <a:t>Besides, it can automate the whole process which is quite important for scalability</a:t>
            </a:r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AC59B3-74E1-8D23-8B5B-0FC07566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732869"/>
            <a:ext cx="3743325" cy="20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5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D563-3430-3A79-2ECF-69D772F2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Stabilizers to handle defective lattices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69C4B-22E4-FB48-F3E7-27440555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Bandage-like method improves performance as the code size and defect rates increase. This method's advantages include a </a:t>
            </a:r>
            <a:r>
              <a:rPr lang="en-US" altLang="zh-TW" b="1" dirty="0"/>
              <a:t>higher average code distance, a lower percentage of disabled qubit </a:t>
            </a:r>
          </a:p>
          <a:p>
            <a:endParaRPr lang="zh-TW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B352199-F14B-42AD-95E8-E9C03476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23247"/>
            <a:ext cx="3407772" cy="27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F33704A-DEC5-B92E-A380-C025903E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9" y="3623135"/>
            <a:ext cx="34104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AB0165-2C56-A8B4-572B-85A74801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71" y="3623135"/>
            <a:ext cx="33496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76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BA9BA-4A84-E84E-9E69-6D6783B1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decoders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31BBE-F56B-4D55-9844-5A74DCCB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“Optimal adaptation of surface-code decoders to local noise”</a:t>
            </a:r>
          </a:p>
          <a:p>
            <a:r>
              <a:rPr lang="en-US" altLang="zh-TW" dirty="0">
                <a:hlinkClick r:id="rId2"/>
              </a:rPr>
              <a:t>https://doi.org/10.48550/arXiv.2403.08706</a:t>
            </a:r>
            <a:endParaRPr lang="en-US" altLang="zh-TW" dirty="0"/>
          </a:p>
          <a:p>
            <a:r>
              <a:rPr lang="en-US" altLang="zh-TW" dirty="0"/>
              <a:t>After the code syndrome is acquired, decoder serves to make a guess of the channel error</a:t>
            </a:r>
          </a:p>
          <a:p>
            <a:r>
              <a:rPr lang="en-US" altLang="zh-TW" dirty="0"/>
              <a:t>The trade-off between accuracy and complexity is vital for quantum error correction</a:t>
            </a:r>
          </a:p>
          <a:p>
            <a:r>
              <a:rPr lang="en-US" altLang="zh-TW" dirty="0"/>
              <a:t>Several decoder algorithm are proposed</a:t>
            </a:r>
          </a:p>
          <a:p>
            <a:pPr lvl="1"/>
            <a:r>
              <a:rPr lang="en-US" altLang="zh-TW" dirty="0"/>
              <a:t>MWPM</a:t>
            </a:r>
          </a:p>
          <a:p>
            <a:pPr lvl="1"/>
            <a:r>
              <a:rPr lang="en-US" altLang="zh-TW" dirty="0"/>
              <a:t>Tensor network</a:t>
            </a:r>
          </a:p>
          <a:p>
            <a:pPr lvl="1"/>
            <a:r>
              <a:rPr lang="en-US" altLang="zh-TW" dirty="0"/>
              <a:t>Union find</a:t>
            </a:r>
          </a:p>
          <a:p>
            <a:pPr lvl="1"/>
            <a:r>
              <a:rPr lang="en-US" altLang="zh-TW" dirty="0"/>
              <a:t>Maximum likelihood decoding</a:t>
            </a:r>
          </a:p>
          <a:p>
            <a:endParaRPr lang="en-US" altLang="zh-TW" sz="1800" b="0" i="0" u="none" strike="noStrike" dirty="0">
              <a:solidFill>
                <a:srgbClr val="191B0E"/>
              </a:solidFill>
              <a:effectLst/>
              <a:latin typeface="Libre Franklin" pitchFamily="2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51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0290C-A79F-34F0-7EF6-6570D00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decoders (2/4)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B957B4-D6B2-5F4B-FB9F-3C3EC6AB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>
                  <a:spcBef>
                    <a:spcPts val="0"/>
                  </a:spcBef>
                </a:pPr>
                <a:r>
                  <a:rPr lang="en-US" altLang="zh-TW" dirty="0"/>
                  <a:t>Assume X error and Z error are independent</a:t>
                </a:r>
              </a:p>
              <a:p>
                <a:pPr fontAlgn="base">
                  <a:spcBef>
                    <a:spcPts val="1200"/>
                  </a:spcBef>
                </a:pPr>
                <a:r>
                  <a:rPr lang="en-US" altLang="zh-TW" dirty="0"/>
                  <a:t>To decode Z errors find the strings on the primal lattice with the minimum weight such that connect all the syndrome nodes on the primal lattice. </a:t>
                </a:r>
              </a:p>
              <a:p>
                <a:pPr fontAlgn="base">
                  <a:spcBef>
                    <a:spcPts val="1200"/>
                  </a:spcBef>
                </a:pPr>
                <a:r>
                  <a:rPr lang="en-US" altLang="zh-TW" dirty="0"/>
                  <a:t>Similar to X type errors, but we have to work on the dual lattice instead. </a:t>
                </a:r>
              </a:p>
              <a:p>
                <a:pPr fontAlgn="base">
                  <a:spcBef>
                    <a:spcPts val="1200"/>
                  </a:spcBef>
                </a:pPr>
                <a:r>
                  <a:rPr lang="en-US" altLang="zh-TW" dirty="0"/>
                  <a:t>Blossom algorithm solves MWPM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fontAlgn="base">
                  <a:spcBef>
                    <a:spcPts val="1200"/>
                  </a:spcBef>
                </a:pPr>
                <a:r>
                  <a:rPr lang="en-US" altLang="zh-TW" dirty="0"/>
                  <a:t>For the left syndrome map, Weight = 4X + 4Z = 8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B957B4-D6B2-5F4B-FB9F-3C3EC6AB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8AB23E73-9C93-6502-983A-91EDA572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856352"/>
            <a:ext cx="5953125" cy="18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97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B933-7760-AD1B-AE03-AB4E2E9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decoders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73203-0FF2-80FB-6298-633FAE70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1200"/>
              </a:spcBef>
            </a:pPr>
            <a:r>
              <a:rPr lang="en-US" altLang="zh-TW" dirty="0"/>
              <a:t>Tensor network decoder take all the noise map into account   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(a) Each tensor having one physical index. 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(b) Three layers corresponding to the noiseless surface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altLang="zh-TW" dirty="0"/>
              <a:t>       code state, local noise, and a syndrome projector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(c) The same tensor network from (b) expressed as a 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altLang="zh-TW" dirty="0"/>
              <a:t>       single-layer tensor network which is obtained by vertically 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altLang="zh-TW" dirty="0"/>
              <a:t>       contracting the three layers.</a:t>
            </a:r>
          </a:p>
          <a:p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1D70BE-BEC4-6AEB-94D6-BF8338616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24"/>
          <a:stretch/>
        </p:blipFill>
        <p:spPr bwMode="auto">
          <a:xfrm>
            <a:off x="8231243" y="2895600"/>
            <a:ext cx="3579911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61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17DCF-EDBB-5D86-5917-77835228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Optimizing decoders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8308D-5E65-35C1-F8D2-5173D79E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1200"/>
              </a:spcBef>
            </a:pPr>
            <a:r>
              <a:rPr lang="en-US" altLang="zh-TW" dirty="0"/>
              <a:t>Optimizing surface-code decoders by leveraging noise information</a:t>
            </a:r>
          </a:p>
          <a:p>
            <a:pPr lvl="1" fontAlgn="base">
              <a:spcBef>
                <a:spcPts val="1200"/>
              </a:spcBef>
            </a:pPr>
            <a:r>
              <a:rPr lang="en-US" altLang="zh-TW" dirty="0"/>
              <a:t>Coherence: interactions between different Pauli errors</a:t>
            </a:r>
          </a:p>
          <a:p>
            <a:pPr lvl="1" fontAlgn="base">
              <a:spcBef>
                <a:spcPts val="1200"/>
              </a:spcBef>
            </a:pPr>
            <a:r>
              <a:rPr lang="en-US" altLang="zh-TW" dirty="0"/>
              <a:t>Inhomogeneity: error varies across different qubits in the device</a:t>
            </a:r>
          </a:p>
          <a:p>
            <a:pPr lvl="1" fontAlgn="base">
              <a:spcBef>
                <a:spcPts val="1200"/>
              </a:spcBef>
            </a:pPr>
            <a:r>
              <a:rPr lang="en-US" altLang="zh-TW" dirty="0"/>
              <a:t>Bias: prob of different Pauli errors may not be the same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Optimal: decoder with full information of error map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Ratio: only has information about ratio of T1 and T2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Optimal outperforms MWPM</a:t>
            </a:r>
          </a:p>
          <a:p>
            <a:pPr fontAlgn="base">
              <a:spcBef>
                <a:spcPts val="1200"/>
              </a:spcBef>
            </a:pPr>
            <a:r>
              <a:rPr lang="en-US" altLang="zh-TW" dirty="0"/>
              <a:t>With ratio information, it improves significantly</a:t>
            </a:r>
          </a:p>
          <a:p>
            <a:endParaRPr lang="zh-TW" altLang="en-US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F1C8F02-E14A-B247-77FE-593E3276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16" y="3908819"/>
            <a:ext cx="3805902" cy="28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D2F6-5C34-23C8-0E09-26A44A89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Quantum error correction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94FA0-37BA-3A71-88F8-0BE774DC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Quantum phenomena such as entanglement provides new methods for computation that could outperform classical computation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Qubits are more fragile than classical bits and require error correction.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Qubits are also subject to the no-cloning theorem and collapse of wavefunction upon measurement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Error correction for quantum systems is possible, and the most widely pursued method is the surface code</a:t>
            </a:r>
          </a:p>
        </p:txBody>
      </p:sp>
    </p:spTree>
    <p:extLst>
      <p:ext uri="{BB962C8B-B14F-4D97-AF65-F5344CB8AC3E}">
        <p14:creationId xmlns:p14="http://schemas.microsoft.com/office/powerpoint/2010/main" val="422176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2940-E46E-F585-A1BE-172088D5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Realistic quantum noise (1/4)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E3122-F562-00E8-5BC0-B29E340D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“Low-distance surface codes under realistic quantum noise”</a:t>
            </a:r>
          </a:p>
          <a:p>
            <a:r>
              <a:rPr kumimoji="1" lang="en-US" altLang="zh-TW" dirty="0">
                <a:hlinkClick r:id="rId3"/>
              </a:rPr>
              <a:t>https://</a:t>
            </a:r>
            <a:r>
              <a:rPr kumimoji="1" lang="en-US" altLang="zh-TW" dirty="0" err="1">
                <a:hlinkClick r:id="rId3"/>
              </a:rPr>
              <a:t>arxiv.org</a:t>
            </a:r>
            <a:r>
              <a:rPr kumimoji="1" lang="en-US" altLang="zh-TW" dirty="0">
                <a:hlinkClick r:id="rId3"/>
              </a:rPr>
              <a:t>/abs/1404.3747</a:t>
            </a:r>
            <a:endParaRPr kumimoji="1" lang="en-US" altLang="zh-TW" dirty="0"/>
          </a:p>
          <a:p>
            <a:r>
              <a:rPr kumimoji="1" lang="en-US" altLang="zh-TW" dirty="0"/>
              <a:t>Why </a:t>
            </a:r>
            <a:r>
              <a:rPr lang="en-US" altLang="zh-TW" dirty="0"/>
              <a:t>do we need a method that can be efficiently computed</a:t>
            </a:r>
          </a:p>
          <a:p>
            <a:pPr lvl="1"/>
            <a:r>
              <a:rPr lang="en-US" altLang="zh-TW" dirty="0"/>
              <a:t>make it possible to handle the complexity of large quantum systems</a:t>
            </a:r>
          </a:p>
          <a:p>
            <a:r>
              <a:rPr kumimoji="1" lang="en-US" altLang="zh-TW" dirty="0"/>
              <a:t>Use </a:t>
            </a:r>
            <a:r>
              <a:rPr kumimoji="1" lang="en-US" altLang="zh-TW" dirty="0" err="1"/>
              <a:t>LIQUi</a:t>
            </a:r>
            <a:r>
              <a:rPr kumimoji="1" lang="en-US" altLang="zh-TW" dirty="0"/>
              <a:t>|&gt; to simulate under different noise models, apply </a:t>
            </a:r>
            <a:r>
              <a:rPr lang="en-US" altLang="zh-TW" dirty="0">
                <a:solidFill>
                  <a:srgbClr val="FF0000"/>
                </a:solidFill>
              </a:rPr>
              <a:t>Pauli-twirl approximation</a:t>
            </a:r>
            <a:r>
              <a:rPr lang="en-US" altLang="zh-TW" dirty="0"/>
              <a:t> to these noise models, and </a:t>
            </a:r>
            <a:r>
              <a:rPr lang="en-US" altLang="zh-TW" dirty="0">
                <a:solidFill>
                  <a:srgbClr val="FF0000"/>
                </a:solidFill>
              </a:rPr>
              <a:t>calculate the </a:t>
            </a:r>
            <a:r>
              <a:rPr lang="en-US" altLang="zh-TW" dirty="0" err="1">
                <a:solidFill>
                  <a:srgbClr val="FF0000"/>
                </a:solidFill>
              </a:rPr>
              <a:t>pseudothresholds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depolarizing noise</a:t>
            </a:r>
          </a:p>
          <a:p>
            <a:pPr lvl="1"/>
            <a:r>
              <a:rPr lang="en-US" altLang="zh-TW" dirty="0"/>
              <a:t>amplitude damping</a:t>
            </a:r>
          </a:p>
          <a:p>
            <a:pPr lvl="1"/>
            <a:r>
              <a:rPr lang="en-US" altLang="zh-TW" dirty="0"/>
              <a:t>phase damping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CA1924-23CF-C21C-C3FC-DC8522746A31}"/>
              </a:ext>
            </a:extLst>
          </p:cNvPr>
          <p:cNvSpPr txBox="1"/>
          <p:nvPr/>
        </p:nvSpPr>
        <p:spPr>
          <a:xfrm>
            <a:off x="983411" y="6172200"/>
            <a:ext cx="11205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Pauli twirling: convert more complex noise processes into a probabilistic mixture of Pauli errors, making simulations more tractable</a:t>
            </a:r>
          </a:p>
          <a:p>
            <a:r>
              <a:rPr lang="en-US" altLang="zh-TW" sz="1400" dirty="0" err="1"/>
              <a:t>Pseudothresholds</a:t>
            </a:r>
            <a:r>
              <a:rPr lang="en-US" altLang="zh-TW" sz="1400" dirty="0"/>
              <a:t>: the error rate below which the quantum error correction code starts to reduce the logical error rate below the physical error rate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48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11C4-E73F-AA39-B63A-26F6809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Realistic quantum noise (2/4)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FDAA7-CE1D-886E-0F09-7E5C8AC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Circuit</a:t>
            </a:r>
          </a:p>
          <a:p>
            <a:pPr lvl="1"/>
            <a:r>
              <a:rPr kumimoji="1" lang="en-US" altLang="zh-TW" dirty="0"/>
              <a:t>25-qubit layout</a:t>
            </a:r>
          </a:p>
          <a:p>
            <a:pPr lvl="2"/>
            <a:r>
              <a:rPr kumimoji="1" lang="en-US" altLang="zh-TW" dirty="0"/>
              <a:t>Standard layout on a (2d-1) * (2d-1) grid, with 13 data qubits and 12 syndrome qubits</a:t>
            </a:r>
          </a:p>
          <a:p>
            <a:pPr lvl="1"/>
            <a:r>
              <a:rPr kumimoji="1" lang="en-US" altLang="zh-TW" dirty="0"/>
              <a:t>17-qubit layout</a:t>
            </a:r>
          </a:p>
          <a:p>
            <a:pPr lvl="2"/>
            <a:r>
              <a:rPr kumimoji="1" lang="en-US" altLang="zh-TW" dirty="0"/>
              <a:t>Reduced from the 25-qubit layout by removing corner data qubits</a:t>
            </a:r>
          </a:p>
          <a:p>
            <a:pPr lvl="1"/>
            <a:r>
              <a:rPr kumimoji="1" lang="en-US" altLang="zh-TW" dirty="0"/>
              <a:t>13-qubit layout</a:t>
            </a:r>
          </a:p>
          <a:p>
            <a:pPr lvl="2"/>
            <a:r>
              <a:rPr kumimoji="1" lang="en-US" altLang="zh-TW" dirty="0"/>
              <a:t>Further reduction by reusing syndrome qubits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703F48-58DB-6BE1-916C-62F043C91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20"/>
          <a:stretch/>
        </p:blipFill>
        <p:spPr>
          <a:xfrm>
            <a:off x="7468127" y="4348491"/>
            <a:ext cx="4476958" cy="18733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F2DEE0-8BE4-BBE2-F62D-4FDB21F8009A}"/>
              </a:ext>
            </a:extLst>
          </p:cNvPr>
          <p:cNvSpPr txBox="1"/>
          <p:nvPr/>
        </p:nvSpPr>
        <p:spPr>
          <a:xfrm>
            <a:off x="7384999" y="6210300"/>
            <a:ext cx="194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White: data qubits</a:t>
            </a:r>
          </a:p>
          <a:p>
            <a:r>
              <a:rPr kumimoji="1" lang="en-US" altLang="zh-TW" sz="1400" dirty="0"/>
              <a:t>Black: syndrome qubits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2EC3B4-915A-46B2-EB58-A1AB4AF44F40}"/>
              </a:ext>
            </a:extLst>
          </p:cNvPr>
          <p:cNvSpPr txBox="1"/>
          <p:nvPr/>
        </p:nvSpPr>
        <p:spPr>
          <a:xfrm>
            <a:off x="9295954" y="6210300"/>
            <a:ext cx="2854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Dark square/triangle: X stabilizers</a:t>
            </a:r>
          </a:p>
          <a:p>
            <a:r>
              <a:rPr kumimoji="1" lang="en-US" altLang="zh-TW" sz="1400" dirty="0"/>
              <a:t>Light square/triangle: Z stabilizers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17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11C4-E73F-AA39-B63A-26F6809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Realistic quantum noise (3/4)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FDAA7-CE1D-886E-0F09-7E5C8AC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Decoder: a lookup table</a:t>
            </a:r>
          </a:p>
          <a:p>
            <a:r>
              <a:rPr kumimoji="1" lang="en-US" altLang="zh-TW" dirty="0"/>
              <a:t>Types of flips</a:t>
            </a:r>
          </a:p>
          <a:p>
            <a:pPr lvl="1"/>
            <a:r>
              <a:rPr kumimoji="1" lang="en-US" altLang="zh-TW" dirty="0"/>
              <a:t>(1) Measurement error</a:t>
            </a:r>
          </a:p>
          <a:p>
            <a:pPr lvl="1"/>
            <a:r>
              <a:rPr kumimoji="1" lang="en-US" altLang="zh-TW" dirty="0"/>
              <a:t>(2),(3) Paired flips indicating a single qubit error on data qubit</a:t>
            </a:r>
          </a:p>
          <a:p>
            <a:pPr lvl="1"/>
            <a:r>
              <a:rPr kumimoji="1" lang="en-US" altLang="zh-TW" dirty="0"/>
              <a:t>(4) A single flip indicating one data-qubit error</a:t>
            </a:r>
          </a:p>
          <a:p>
            <a:pPr lvl="1"/>
            <a:r>
              <a:rPr kumimoji="1" lang="en-US" altLang="zh-TW" dirty="0"/>
              <a:t>(5) Undetermined flip</a:t>
            </a:r>
          </a:p>
          <a:p>
            <a:pPr lvl="1"/>
            <a:endParaRPr kumimoji="1"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FFE1AB-F18F-E159-EDE1-DCA1A43EB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4" t="799" r="18127" b="29045"/>
          <a:stretch/>
        </p:blipFill>
        <p:spPr>
          <a:xfrm>
            <a:off x="9236363" y="2286000"/>
            <a:ext cx="2796128" cy="30747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5033D1-A093-C734-F50E-AEFDB871295A}"/>
              </a:ext>
            </a:extLst>
          </p:cNvPr>
          <p:cNvSpPr txBox="1"/>
          <p:nvPr/>
        </p:nvSpPr>
        <p:spPr>
          <a:xfrm>
            <a:off x="9539916" y="5360709"/>
            <a:ext cx="26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Each circle represents a syndrome measurement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73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EE456-361C-93E3-1FFE-596C9C93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Realistic quantum noise (4/4)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FEBA4-6F41-E8E4-D607-301FB40A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Comparison of </a:t>
            </a:r>
            <a:r>
              <a:rPr lang="en-US" altLang="zh-TW" dirty="0" err="1"/>
              <a:t>pseudothresholds</a:t>
            </a:r>
            <a:r>
              <a:rPr lang="en-US" altLang="zh-TW" dirty="0"/>
              <a:t> under exact noise models and Pauli-twirl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pseudothreshold</a:t>
            </a:r>
            <a:r>
              <a:rPr lang="en-US" altLang="zh-TW" dirty="0"/>
              <a:t> under the </a:t>
            </a:r>
            <a:r>
              <a:rPr lang="en-US" altLang="zh-TW" dirty="0">
                <a:solidFill>
                  <a:srgbClr val="FF0000"/>
                </a:solidFill>
              </a:rPr>
              <a:t>exact noise models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higher</a:t>
            </a:r>
          </a:p>
          <a:p>
            <a:r>
              <a:rPr lang="en-US" altLang="zh-TW" dirty="0"/>
              <a:t>Pauli-twirl approximation</a:t>
            </a:r>
          </a:p>
          <a:p>
            <a:pPr lvl="1"/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conservative lower bound</a:t>
            </a:r>
            <a:r>
              <a:rPr lang="en-US" altLang="zh-TW" dirty="0"/>
              <a:t> on the performance of QECC</a:t>
            </a:r>
          </a:p>
          <a:p>
            <a:pPr lvl="1"/>
            <a:r>
              <a:rPr lang="en-US" altLang="zh-TW" dirty="0"/>
              <a:t>can be </a:t>
            </a:r>
            <a:r>
              <a:rPr lang="en-US" altLang="zh-TW" dirty="0">
                <a:solidFill>
                  <a:srgbClr val="FF0000"/>
                </a:solidFill>
              </a:rPr>
              <a:t>efficiently computed</a:t>
            </a:r>
            <a:r>
              <a:rPr lang="en-US" altLang="zh-TW" dirty="0"/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41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BA9BA-4A84-E84E-9E69-6D6783B1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7-qubit repeated QED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31BBE-F56B-4D55-9844-5A74DCCB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US" altLang="zh-TW" dirty="0"/>
              <a:t>“Repeated quantum error detection in a surface code”</a:t>
            </a:r>
          </a:p>
          <a:p>
            <a:r>
              <a:rPr lang="en-US" altLang="zh-TW" dirty="0">
                <a:hlinkClick r:id="rId3"/>
              </a:rPr>
              <a:t>https://arxiv.org/abs/1912.09410</a:t>
            </a:r>
            <a:endParaRPr lang="en-US" altLang="zh-TW" dirty="0"/>
          </a:p>
          <a:p>
            <a:r>
              <a:rPr lang="en-US" altLang="zh-TW" dirty="0"/>
              <a:t>Implement a surface code capable of repeatedly detecting single errors</a:t>
            </a:r>
          </a:p>
          <a:p>
            <a:pPr lvl="1"/>
            <a:r>
              <a:rPr lang="en-US" altLang="zh-TW" dirty="0"/>
              <a:t>Essential for large-scale fault-tolerant quantum computing systems</a:t>
            </a:r>
          </a:p>
          <a:p>
            <a:r>
              <a:rPr lang="en-US" altLang="zh-TW" dirty="0"/>
              <a:t>Implement the smallest viable instance of a surface code</a:t>
            </a:r>
          </a:p>
          <a:p>
            <a:pPr lvl="1"/>
            <a:r>
              <a:rPr lang="en-US" altLang="zh-TW" dirty="0"/>
              <a:t>4 data qubits</a:t>
            </a:r>
          </a:p>
          <a:p>
            <a:pPr lvl="1"/>
            <a:r>
              <a:rPr lang="en-US" altLang="zh-TW" dirty="0"/>
              <a:t>3 ancilla qubits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433F8F-39E2-8606-471B-50705F3F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56" y="4361177"/>
            <a:ext cx="5911272" cy="23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5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BA9BA-4A84-E84E-9E69-6D6783B1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7-qubit repeated QED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31BBE-F56B-4D55-9844-5A74DCCB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US" altLang="zh-TW" dirty="0"/>
              <a:t>The logical quantum state could be preserved with a lifetime and coherence time longer than any of the constituent qubits when no errors were detected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both operators, the logical error probabilities per stabilizer measurement cycle are lower than the physical error rates of the qubits involved</a:t>
            </a:r>
          </a:p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496E0E-B750-4B32-3141-808A630E4E33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041073"/>
          <a:ext cx="853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75952255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377983875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129682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Lifetime (10^(-6) 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Coherence time (10^(-6) 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2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Logical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62.5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9.4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72.5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32.9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Physical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21.5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8155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825E50-6693-EE8A-B83D-241CE9933FD1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5108863"/>
          <a:ext cx="85343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88">
                  <a:extLst>
                    <a:ext uri="{9D8B030D-6E8A-4147-A177-3AD203B41FA5}">
                      <a16:colId xmlns:a16="http://schemas.microsoft.com/office/drawing/2014/main" val="1255180301"/>
                    </a:ext>
                  </a:extLst>
                </a:gridCol>
                <a:gridCol w="7399711">
                  <a:extLst>
                    <a:ext uri="{9D8B030D-6E8A-4147-A177-3AD203B41FA5}">
                      <a16:colId xmlns:a16="http://schemas.microsoft.com/office/drawing/2014/main" val="413757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error probabilities per stabilizer measurement cycle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1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r>
                        <a:rPr lang="en-US" altLang="zh-TW" baseline="-25000" dirty="0"/>
                        <a:t>L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± 0.45%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Z</a:t>
                      </a:r>
                      <a:r>
                        <a:rPr lang="en-US" altLang="zh-TW" baseline="-25000" dirty="0"/>
                        <a:t>L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 ± 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1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916E-71B8-BE2A-56A4-1E32743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classical to quantum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145466-40E7-28CB-4D56-90DA6256E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One way of classical error correction is done by adding redundancy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={000, 111}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Distance of code is the minimum number of errors to change a codeword to another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is the number of errors the code can correct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3, 1, 3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is the length of the codeword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the number of encoded bits</a:t>
                </a:r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145466-40E7-28CB-4D56-90DA6256E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886200"/>
              </a:xfrm>
              <a:blipFill>
                <a:blip r:embed="rId2"/>
                <a:stretch>
                  <a:fillRect l="-571" t="-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0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EA3A9-C662-1837-323D-93E6638A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classical to quantum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550B99-7E78-DF34-09D4-C4F24F835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03250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Errors on a qubit can be described by an unitary operation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</a:rPr>
                          <m:t>ϕ</m:t>
                        </m:r>
                      </m:sup>
                    </m:sSup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𝛿𝜃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</a:rPr>
                          <m:t>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</a:rPr>
                          <m:t>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𝛿𝜃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Any coherent error can be decomposed into a sum from the Pauli set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𝑋𝑍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𝑋𝑍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We will perform projective measurements to let the superposition collapse to a subset of its terms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Challenges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Find other ways to add redundancy due to no-cloning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Design code to detect both X and Z error types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Wavefunction collapse</a:t>
                </a:r>
              </a:p>
              <a:p>
                <a:pPr lvl="1">
                  <a:lnSpc>
                    <a:spcPct val="11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550B99-7E78-DF34-09D4-C4F24F835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032504"/>
              </a:xfrm>
              <a:blipFill>
                <a:blip r:embed="rId2"/>
                <a:stretch>
                  <a:fillRect l="-508" t="-1511" r="-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D72F4DC8-9F9B-DD86-CB51-6F0B87C4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33" y="4572057"/>
            <a:ext cx="2124823" cy="20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CB387-EC91-113F-83FB-AB38741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Quantum redundancy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3CA87A-321F-599C-D0C9-90665C40E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422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Redundancy is added by expanding the Hilbert space encoding the qubits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h𝑟𝑒𝑒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𝑞𝑢𝑏𝑖𝑡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𝑒𝑛𝑐𝑜𝑑𝑒𝑟</m:t>
                        </m:r>
                      </m:e>
                    </m:groupCh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111</m:t>
                            </m:r>
                          </m:e>
                        </m:d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zh-TW" altLang="en-US" i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zh-TW" altLang="en-US" i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After encoding, the logical qubit occupies a eight-dimensional Hilbert space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The </a:t>
                </a:r>
                <a:r>
                  <a:rPr lang="en-US" altLang="zh-TW" dirty="0" err="1"/>
                  <a:t>codespace</a:t>
                </a:r>
                <a:r>
                  <a:rPr lang="en-US" altLang="zh-TW" dirty="0"/>
                  <a:t> is a 2D subspace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Any single-qubit bit-flip error rotates the qubit into a unique subspace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To differentiate between the subspaces, we perform stabilizer measurements.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3CA87A-321F-599C-D0C9-90665C40E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42232"/>
              </a:xfrm>
              <a:blipFill>
                <a:blip r:embed="rId2"/>
                <a:stretch>
                  <a:fillRect l="-571" t="-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E88E-FDBC-CEB8-2ED1-DB03CF6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Stabilizer measurements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25833BA-66AC-AAAB-93F9-5A817099E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79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We could distinguish which subspace the logical qubit occupies via projective measurement without disturbing the encoded information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Consider two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on uncorrupted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/>
                  <a:t>		hence the name stabilizer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that has undergone bit-flip errors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Syndrome table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We can correctly detect and recover from one-qubit bit-flip, and the error rate is suppressed</a:t>
                </a:r>
              </a:p>
              <a:p>
                <a:pPr marL="530352" lvl="1" indent="0">
                  <a:lnSpc>
                    <a:spcPct val="100000"/>
                  </a:lnSpc>
                  <a:buNone/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25833BA-66AC-AAAB-93F9-5A817099E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79976"/>
              </a:xfrm>
              <a:blipFill>
                <a:blip r:embed="rId2"/>
                <a:stretch>
                  <a:fillRect l="-571" t="-695" r="-952" b="-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0B58375-854E-4DFB-6EFE-F861168F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94" y="4475988"/>
            <a:ext cx="527758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6D345-FCC6-F791-93E8-87F6F67B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Stabilizer measurements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849C2-B8AD-C47E-7287-650A0F6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0208"/>
          </a:xfrm>
        </p:spPr>
        <p:txBody>
          <a:bodyPr>
            <a:normAutofit/>
          </a:bodyPr>
          <a:lstStyle/>
          <a:p>
            <a:r>
              <a:rPr lang="en-US" altLang="zh-TW" dirty="0"/>
              <a:t>Circuit diagram of the three-qubit code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need alternative designs to correct phase-flips 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5456FA-FF2C-1533-7E24-6F6B535B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75" y="2801784"/>
            <a:ext cx="5465261" cy="25498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CB97E1C-F665-9EE5-6272-BC3D416B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11" y="3531130"/>
            <a:ext cx="4477709" cy="10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3ADD3-21A4-E358-71DB-0A03BF4B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Stabilizer codes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588664-A972-E2A5-89EF-F9E3D6F9B1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7024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Circuit of a general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stabilizer code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Register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data qubits is entangled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redundancy qubits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 lvl="1">
                  <a:lnSpc>
                    <a:spcPct val="100000"/>
                  </a:lnSpc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Errors can be detected by performing stabilizer measurements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588664-A972-E2A5-89EF-F9E3D6F9B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70248"/>
              </a:xfrm>
              <a:blipFill>
                <a:blip r:embed="rId2"/>
                <a:stretch>
                  <a:fillRect l="-571" t="-7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7D91C88-F357-1FD1-1890-0F2BF3D9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81" y="3238132"/>
            <a:ext cx="5565437" cy="23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396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6783</TotalTime>
  <Words>2080</Words>
  <Application>Microsoft Office PowerPoint</Application>
  <PresentationFormat>寬螢幕</PresentationFormat>
  <Paragraphs>266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Franklin Gothic Book</vt:lpstr>
      <vt:lpstr>Libre Franklin</vt:lpstr>
      <vt:lpstr>Wingdings</vt:lpstr>
      <vt:lpstr>裁剪</vt:lpstr>
      <vt:lpstr>Surface code</vt:lpstr>
      <vt:lpstr>Introduction to the surface code</vt:lpstr>
      <vt:lpstr>Quantum error correction</vt:lpstr>
      <vt:lpstr>From classical to quantum</vt:lpstr>
      <vt:lpstr>From classical to quantum</vt:lpstr>
      <vt:lpstr>Quantum redundancy</vt:lpstr>
      <vt:lpstr>Stabilizer measurements</vt:lpstr>
      <vt:lpstr>Stabilizer measurements</vt:lpstr>
      <vt:lpstr>Stabilizer codes</vt:lpstr>
      <vt:lpstr>Code stabilizers and logical operators</vt:lpstr>
      <vt:lpstr>Surface code</vt:lpstr>
      <vt:lpstr>The [[5, 1, 2]] surface code</vt:lpstr>
      <vt:lpstr>The [[5, 1, 2]] surface code</vt:lpstr>
      <vt:lpstr>The [[13, 1, 3]] surface code</vt:lpstr>
      <vt:lpstr>Practical considerations</vt:lpstr>
      <vt:lpstr>Practical considerations</vt:lpstr>
      <vt:lpstr>Example of decoding algorithms: MWPM</vt:lpstr>
      <vt:lpstr>Paper review</vt:lpstr>
      <vt:lpstr>Implementation of a distance-three surface code (1/3)</vt:lpstr>
      <vt:lpstr>Implementation of a distance-three surface code (2/3)</vt:lpstr>
      <vt:lpstr>Implementation of a distance-three surface code (3/3)</vt:lpstr>
      <vt:lpstr>Scaling the surface code (1/2)</vt:lpstr>
      <vt:lpstr>Scaling the surface code (2/2)</vt:lpstr>
      <vt:lpstr>Stabilizers to handle defective lattices (1/2)</vt:lpstr>
      <vt:lpstr>Stabilizers to handle defective lattices (2/2)</vt:lpstr>
      <vt:lpstr>Optimizing decoders (1/4)</vt:lpstr>
      <vt:lpstr>Optimizing decoders (2/4)</vt:lpstr>
      <vt:lpstr>Optimizing decoders (3/4)</vt:lpstr>
      <vt:lpstr>Optimizing decoders (4/4)</vt:lpstr>
      <vt:lpstr>Realistic quantum noise (1/4) </vt:lpstr>
      <vt:lpstr>Realistic quantum noise (2/4)</vt:lpstr>
      <vt:lpstr>Realistic quantum noise (3/4)</vt:lpstr>
      <vt:lpstr>Realistic quantum noise (4/4)</vt:lpstr>
      <vt:lpstr>7-qubit repeated QED (1/2)</vt:lpstr>
      <vt:lpstr>7-qubit repeated QED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codes</dc:title>
  <dc:creator>軒霆 林</dc:creator>
  <cp:lastModifiedBy>軒霆 林</cp:lastModifiedBy>
  <cp:revision>14</cp:revision>
  <dcterms:created xsi:type="dcterms:W3CDTF">2024-05-19T08:06:38Z</dcterms:created>
  <dcterms:modified xsi:type="dcterms:W3CDTF">2024-06-12T09:10:43Z</dcterms:modified>
</cp:coreProperties>
</file>